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8" r:id="rId3"/>
    <p:sldId id="263" r:id="rId4"/>
    <p:sldId id="265" r:id="rId5"/>
    <p:sldId id="266" r:id="rId6"/>
    <p:sldId id="268" r:id="rId7"/>
    <p:sldId id="267" r:id="rId8"/>
    <p:sldId id="270" r:id="rId9"/>
    <p:sldId id="271" r:id="rId10"/>
    <p:sldId id="272" r:id="rId11"/>
    <p:sldId id="273" r:id="rId12"/>
    <p:sldId id="274"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10/28/2020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2438400"/>
          </a:xfrm>
        </p:spPr>
        <p:txBody>
          <a:bodyPr>
            <a:normAutofit/>
          </a:bodyPr>
          <a:lstStyle/>
          <a:p>
            <a:pPr algn="ctr"/>
            <a:r>
              <a:rPr lang="en-US" sz="6000" b="1" u="sng" dirty="0" smtClean="0"/>
              <a:t>AN INTRODUCTION TO “INSULATION</a:t>
            </a:r>
            <a:r>
              <a:rPr lang="en-US" dirty="0" smtClean="0"/>
              <a:t>”</a:t>
            </a:r>
            <a:endParaRPr lang="en-US" dirty="0"/>
          </a:p>
        </p:txBody>
      </p:sp>
      <p:sp>
        <p:nvSpPr>
          <p:cNvPr id="3" name="Content Placeholder 2"/>
          <p:cNvSpPr>
            <a:spLocks noGrp="1"/>
          </p:cNvSpPr>
          <p:nvPr>
            <p:ph idx="1"/>
          </p:nvPr>
        </p:nvSpPr>
        <p:spPr>
          <a:xfrm>
            <a:off x="0" y="4343400"/>
            <a:ext cx="9144000" cy="2514600"/>
          </a:xfrm>
        </p:spPr>
        <p:txBody>
          <a:bodyPr>
            <a:normAutofit/>
          </a:bodyPr>
          <a:lstStyle/>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eat-sound-insulation-6-638.jpg"/>
          <p:cNvPicPr>
            <a:picLocks noGrp="1" noChangeAspect="1"/>
          </p:cNvPicPr>
          <p:nvPr>
            <p:ph idx="1"/>
          </p:nvPr>
        </p:nvPicPr>
        <p:blipFill>
          <a:blip r:embed="rId2"/>
          <a:stretch>
            <a:fillRect/>
          </a:stretch>
        </p:blipFill>
        <p:spPr>
          <a:xfrm>
            <a:off x="0" y="304800"/>
            <a:ext cx="8915400" cy="63246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eat-sound-insulation-7-638.jpg"/>
          <p:cNvPicPr>
            <a:picLocks noGrp="1" noChangeAspect="1"/>
          </p:cNvPicPr>
          <p:nvPr>
            <p:ph idx="1"/>
          </p:nvPr>
        </p:nvPicPr>
        <p:blipFill>
          <a:blip r:embed="rId2"/>
          <a:stretch>
            <a:fillRect/>
          </a:stretch>
        </p:blipFill>
        <p:spPr>
          <a:xfrm>
            <a:off x="0" y="0"/>
            <a:ext cx="8839200" cy="6629399"/>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rmAutofit fontScale="90000"/>
          </a:bodyPr>
          <a:lstStyle/>
          <a:p>
            <a:pPr algn="ctr"/>
            <a:r>
              <a:rPr lang="en-US" b="1" u="sng" dirty="0" smtClean="0"/>
              <a:t>Economic Thickness of Insulation</a:t>
            </a:r>
            <a:r>
              <a:rPr lang="en-US" dirty="0" smtClean="0"/>
              <a:t/>
            </a:r>
            <a:br>
              <a:rPr lang="en-US" dirty="0" smtClean="0"/>
            </a:br>
            <a:endParaRPr lang="en-US" dirty="0"/>
          </a:p>
        </p:txBody>
      </p:sp>
      <p:sp>
        <p:nvSpPr>
          <p:cNvPr id="3" name="Content Placeholder 2"/>
          <p:cNvSpPr>
            <a:spLocks noGrp="1"/>
          </p:cNvSpPr>
          <p:nvPr>
            <p:ph idx="1"/>
          </p:nvPr>
        </p:nvSpPr>
        <p:spPr>
          <a:xfrm>
            <a:off x="0" y="990600"/>
            <a:ext cx="9144000" cy="5334000"/>
          </a:xfrm>
        </p:spPr>
        <p:txBody>
          <a:bodyPr/>
          <a:lstStyle/>
          <a:p>
            <a:r>
              <a:rPr lang="en-US" dirty="0" smtClean="0"/>
              <a:t>The required thickness of insulation for any specific application depends upon the characteristics of the insulating material and the purpose of the equipment. </a:t>
            </a:r>
          </a:p>
          <a:p>
            <a:endParaRPr lang="en-US" dirty="0" smtClean="0"/>
          </a:p>
          <a:p>
            <a:r>
              <a:rPr lang="en-US" dirty="0" smtClean="0"/>
              <a:t>When the sole objective is to achieve the minimum total cost, the appropriate thickness is known as the economic thickness.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8305800" cy="92333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tx2"/>
                </a:solidFill>
                <a:effectLst/>
              </a:rPr>
              <a:t>What is the insulation</a:t>
            </a:r>
            <a:endParaRPr lang="en-US" sz="5400" b="1" cap="none" spc="0" dirty="0">
              <a:ln w="50800"/>
              <a:solidFill>
                <a:schemeClr val="tx2"/>
              </a:solidFill>
              <a:effectLst/>
            </a:endParaRPr>
          </a:p>
        </p:txBody>
      </p:sp>
      <p:sp>
        <p:nvSpPr>
          <p:cNvPr id="5" name="Rectangle 4"/>
          <p:cNvSpPr/>
          <p:nvPr/>
        </p:nvSpPr>
        <p:spPr>
          <a:xfrm>
            <a:off x="228600" y="1752600"/>
            <a:ext cx="8915400" cy="3785652"/>
          </a:xfrm>
          <a:prstGeom prst="rect">
            <a:avLst/>
          </a:prstGeom>
        </p:spPr>
        <p:txBody>
          <a:bodyPr wrap="square">
            <a:spAutoFit/>
          </a:bodyPr>
          <a:lstStyle/>
          <a:p>
            <a:r>
              <a:rPr lang="en-US" sz="2400" dirty="0" smtClean="0"/>
              <a:t>Insulation is the process of keeping heat, sound, or electricity from spreading. </a:t>
            </a:r>
          </a:p>
          <a:p>
            <a:endParaRPr lang="en-US" sz="2400" dirty="0" smtClean="0"/>
          </a:p>
          <a:p>
            <a:r>
              <a:rPr lang="en-US" sz="2400" dirty="0" smtClean="0"/>
              <a:t>It's also the material used to do so. </a:t>
            </a:r>
          </a:p>
          <a:p>
            <a:endParaRPr lang="en-US" sz="2400" dirty="0" smtClean="0"/>
          </a:p>
          <a:p>
            <a:r>
              <a:rPr lang="en-US" sz="2400" dirty="0" smtClean="0"/>
              <a:t>If you can hear your neighbor snoring at night, you might need better sound </a:t>
            </a:r>
            <a:r>
              <a:rPr lang="en-US" sz="2400" i="1" dirty="0" smtClean="0"/>
              <a:t>insulation</a:t>
            </a:r>
            <a:r>
              <a:rPr lang="en-US" sz="2400" dirty="0" smtClean="0"/>
              <a:t>.</a:t>
            </a:r>
          </a:p>
          <a:p>
            <a:endParaRPr lang="en-US" sz="2400" dirty="0" smtClean="0"/>
          </a:p>
          <a:p>
            <a:r>
              <a:rPr lang="en-US" sz="2400" dirty="0" smtClean="0"/>
              <a:t>a </a:t>
            </a:r>
            <a:r>
              <a:rPr lang="en-US" sz="2400" dirty="0"/>
              <a:t>material that reduces or prevents the transmission of heat or sound or electricity</a:t>
            </a:r>
          </a:p>
        </p:txBody>
      </p:sp>
    </p:spTree>
    <p:extLst>
      <p:ext uri="{BB962C8B-B14F-4D97-AF65-F5344CB8AC3E}">
        <p14:creationId xmlns:p14="http://schemas.microsoft.com/office/powerpoint/2010/main" val="809287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228600"/>
            <a:ext cx="8206846" cy="60631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5400" b="1" cap="none" spc="150" dirty="0" smtClean="0">
                <a:ln w="11430"/>
                <a:solidFill>
                  <a:schemeClr val="tx2"/>
                </a:solidFill>
                <a:effectLst>
                  <a:outerShdw blurRad="25400" algn="tl" rotWithShape="0">
                    <a:srgbClr val="000000">
                      <a:alpha val="43000"/>
                    </a:srgbClr>
                  </a:outerShdw>
                </a:effectLst>
              </a:rPr>
              <a:t>INSULATOR</a:t>
            </a:r>
          </a:p>
          <a:p>
            <a:pPr algn="ctr"/>
            <a:endParaRPr lang="en-US" sz="5400" b="1" spc="150" dirty="0" smtClean="0">
              <a:ln w="11430"/>
              <a:solidFill>
                <a:schemeClr val="tx2"/>
              </a:solidFill>
              <a:effectLst>
                <a:outerShdw blurRad="25400" algn="tl" rotWithShape="0">
                  <a:srgbClr val="000000">
                    <a:alpha val="43000"/>
                  </a:srgbClr>
                </a:outerShdw>
              </a:effectLst>
            </a:endParaRPr>
          </a:p>
          <a:p>
            <a:pPr algn="ctr"/>
            <a:r>
              <a:rPr lang="en-US" sz="2800" dirty="0" smtClean="0"/>
              <a:t>A </a:t>
            </a:r>
            <a:r>
              <a:rPr lang="en-US" sz="2800" b="1" dirty="0" smtClean="0"/>
              <a:t>material</a:t>
            </a:r>
            <a:r>
              <a:rPr lang="en-US" sz="2800" dirty="0" smtClean="0"/>
              <a:t> or an object that does not easily allow heat, electricity, light, or sound to pass through it.</a:t>
            </a:r>
          </a:p>
          <a:p>
            <a:pPr algn="ctr"/>
            <a:endParaRPr lang="en-US" sz="2800" dirty="0" smtClean="0"/>
          </a:p>
          <a:p>
            <a:pPr algn="ctr"/>
            <a:endParaRPr lang="en-US" sz="2800" dirty="0" smtClean="0"/>
          </a:p>
          <a:p>
            <a:pPr algn="ctr"/>
            <a:endParaRPr lang="en-US" sz="2800" dirty="0" smtClean="0"/>
          </a:p>
          <a:p>
            <a:pPr algn="ctr"/>
            <a:endParaRPr lang="en-US" sz="2800" dirty="0" smtClean="0"/>
          </a:p>
          <a:p>
            <a:pPr algn="ctr"/>
            <a:endParaRPr lang="en-US" sz="2800" dirty="0" smtClean="0"/>
          </a:p>
          <a:p>
            <a:pPr algn="ctr"/>
            <a:endParaRPr lang="en-US" sz="2800" dirty="0" smtClean="0"/>
          </a:p>
          <a:p>
            <a:pPr algn="ctr"/>
            <a:r>
              <a:rPr lang="en-US" sz="2800" dirty="0" smtClean="0"/>
              <a:t> Air, cloth and rubber are good electrical </a:t>
            </a:r>
            <a:r>
              <a:rPr lang="en-US" sz="2800" b="1" dirty="0" smtClean="0"/>
              <a:t>insulators</a:t>
            </a:r>
            <a:r>
              <a:rPr lang="en-US" sz="2800" dirty="0" smtClean="0"/>
              <a:t>; feathers and wool make good thermal </a:t>
            </a:r>
            <a:r>
              <a:rPr lang="en-US" sz="2800" b="1" dirty="0" smtClean="0"/>
              <a:t>insulators</a:t>
            </a:r>
            <a:endParaRPr lang="en-US" sz="2800" b="1" cap="none" spc="150" dirty="0">
              <a:ln w="11430"/>
              <a:solidFill>
                <a:schemeClr val="tx2"/>
              </a:solidFill>
              <a:effectLst>
                <a:outerShdw blurRad="25400" algn="tl" rotWithShape="0">
                  <a:srgbClr val="000000">
                    <a:alpha val="43000"/>
                  </a:srgbClr>
                </a:outerShdw>
              </a:effectLst>
            </a:endParaRPr>
          </a:p>
        </p:txBody>
      </p:sp>
    </p:spTree>
    <p:extLst>
      <p:ext uri="{BB962C8B-B14F-4D97-AF65-F5344CB8AC3E}">
        <p14:creationId xmlns:p14="http://schemas.microsoft.com/office/powerpoint/2010/main" val="2072521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pPr algn="ctr"/>
            <a:r>
              <a:rPr lang="en-US" b="1" dirty="0" smtClean="0"/>
              <a:t>THERMAL INSULATION</a:t>
            </a:r>
            <a:endParaRPr lang="en-US" b="1" dirty="0"/>
          </a:p>
        </p:txBody>
      </p:sp>
      <p:sp>
        <p:nvSpPr>
          <p:cNvPr id="3" name="Content Placeholder 2"/>
          <p:cNvSpPr>
            <a:spLocks noGrp="1"/>
          </p:cNvSpPr>
          <p:nvPr>
            <p:ph idx="1"/>
          </p:nvPr>
        </p:nvSpPr>
        <p:spPr>
          <a:xfrm>
            <a:off x="457200" y="1676400"/>
            <a:ext cx="8229600" cy="4648200"/>
          </a:xfrm>
        </p:spPr>
        <p:txBody>
          <a:bodyPr/>
          <a:lstStyle/>
          <a:p>
            <a:r>
              <a:rPr lang="en-US" dirty="0" smtClean="0"/>
              <a:t>A </a:t>
            </a:r>
            <a:r>
              <a:rPr lang="en-US" b="1" dirty="0" smtClean="0"/>
              <a:t>thermal insulator</a:t>
            </a:r>
            <a:r>
              <a:rPr lang="en-US" dirty="0" smtClean="0"/>
              <a:t> is something that prevents </a:t>
            </a:r>
            <a:r>
              <a:rPr lang="en-US" b="1" dirty="0" smtClean="0"/>
              <a:t>heat</a:t>
            </a:r>
            <a:r>
              <a:rPr lang="en-US" dirty="0" smtClean="0"/>
              <a:t> from moving from one place to another. </a:t>
            </a:r>
          </a:p>
          <a:p>
            <a:endParaRPr lang="en-US" dirty="0" smtClean="0"/>
          </a:p>
          <a:p>
            <a:r>
              <a:rPr lang="en-US" dirty="0" smtClean="0"/>
              <a:t>There are 3 main ways that </a:t>
            </a:r>
            <a:r>
              <a:rPr lang="en-US" b="1" dirty="0" smtClean="0"/>
              <a:t>heat</a:t>
            </a:r>
            <a:r>
              <a:rPr lang="en-US" dirty="0" smtClean="0"/>
              <a:t> can travel: convection, conduction, and radiation. </a:t>
            </a:r>
          </a:p>
          <a:p>
            <a:endParaRPr lang="en-US" dirty="0" smtClean="0"/>
          </a:p>
          <a:p>
            <a:r>
              <a:rPr lang="en-US" dirty="0" smtClean="0"/>
              <a:t>Typically the phrase '</a:t>
            </a:r>
            <a:r>
              <a:rPr lang="en-US" b="1" dirty="0" smtClean="0"/>
              <a:t>thermal insulator</a:t>
            </a:r>
            <a:r>
              <a:rPr lang="en-US" dirty="0" smtClean="0"/>
              <a:t>' refers to a material that blocks conduction.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pPr algn="ctr"/>
            <a:r>
              <a:rPr lang="en-US" b="1" dirty="0" smtClean="0"/>
              <a:t>Thermal conductivity K-VALUE</a:t>
            </a:r>
            <a:endParaRPr lang="en-US" dirty="0"/>
          </a:p>
        </p:txBody>
      </p:sp>
      <p:sp>
        <p:nvSpPr>
          <p:cNvPr id="3" name="Content Placeholder 2"/>
          <p:cNvSpPr>
            <a:spLocks noGrp="1"/>
          </p:cNvSpPr>
          <p:nvPr>
            <p:ph idx="1"/>
          </p:nvPr>
        </p:nvSpPr>
        <p:spPr>
          <a:xfrm>
            <a:off x="228600" y="990600"/>
            <a:ext cx="8915400" cy="5334000"/>
          </a:xfrm>
        </p:spPr>
        <p:txBody>
          <a:bodyPr>
            <a:normAutofit fontScale="92500"/>
          </a:bodyPr>
          <a:lstStyle/>
          <a:p>
            <a:r>
              <a:rPr lang="en-US" dirty="0" smtClean="0"/>
              <a:t>In simple terms this is a measure of the capacity of a material to conduct heat through its mass. </a:t>
            </a:r>
          </a:p>
          <a:p>
            <a:endParaRPr lang="en-US" dirty="0" smtClean="0"/>
          </a:p>
          <a:p>
            <a:r>
              <a:rPr lang="en-US" dirty="0" smtClean="0"/>
              <a:t>Different insulating materials and other types of material have specific thermal conductivity values that can be used to measure their insulating effectiveness. It can be defined as the amount of heat/energy (expressed in kcal, Btu or J) that can be conducted in unit time through unit area of unit thickness of material, when there is a unit temperature difference. </a:t>
            </a:r>
          </a:p>
          <a:p>
            <a:endParaRPr lang="en-US" dirty="0" smtClean="0"/>
          </a:p>
          <a:p>
            <a:r>
              <a:rPr lang="en-US" dirty="0" smtClean="0"/>
              <a:t>Thermal conductivity can be expressed in kcal m</a:t>
            </a:r>
            <a:r>
              <a:rPr lang="en-US" baseline="30000" dirty="0" smtClean="0"/>
              <a:t>-1</a:t>
            </a:r>
            <a:r>
              <a:rPr lang="en-US" dirty="0" smtClean="0"/>
              <a:t> °C</a:t>
            </a:r>
            <a:r>
              <a:rPr lang="en-US" baseline="30000" dirty="0" smtClean="0"/>
              <a:t>-1</a:t>
            </a:r>
            <a:r>
              <a:rPr lang="en-US" dirty="0" smtClean="0"/>
              <a:t>, Btu ft</a:t>
            </a:r>
            <a:r>
              <a:rPr lang="en-US" baseline="30000" dirty="0" smtClean="0"/>
              <a:t>-1</a:t>
            </a:r>
            <a:r>
              <a:rPr lang="en-US" dirty="0" smtClean="0"/>
              <a:t> °F</a:t>
            </a:r>
            <a:r>
              <a:rPr lang="en-US" baseline="30000" dirty="0" smtClean="0"/>
              <a:t>-1</a:t>
            </a:r>
            <a:r>
              <a:rPr lang="en-US" dirty="0" smtClean="0"/>
              <a:t> and in the SI system in watt (W) m</a:t>
            </a:r>
            <a:r>
              <a:rPr lang="en-US" baseline="30000" dirty="0" smtClean="0"/>
              <a:t>-1</a:t>
            </a:r>
            <a:r>
              <a:rPr lang="en-US" dirty="0" smtClean="0"/>
              <a:t> °C</a:t>
            </a:r>
            <a:r>
              <a:rPr lang="en-US" baseline="30000" dirty="0" smtClean="0"/>
              <a:t>-1</a:t>
            </a:r>
            <a:r>
              <a:rPr lang="en-US" dirty="0" smtClean="0"/>
              <a:t>. Thermal conductivity is also known as the k-value.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p:spPr>
        <p:txBody>
          <a:bodyPr>
            <a:normAutofit fontScale="90000"/>
          </a:bodyPr>
          <a:lstStyle/>
          <a:p>
            <a:pPr algn="ctr"/>
            <a:r>
              <a:rPr lang="en-US" b="1" dirty="0" smtClean="0"/>
              <a:t>Coefficient of thermal conductance “ l” (kcal m</a:t>
            </a:r>
            <a:r>
              <a:rPr lang="en-US" b="1" baseline="30000" dirty="0" smtClean="0"/>
              <a:t>-2</a:t>
            </a:r>
            <a:r>
              <a:rPr lang="en-US" b="1" dirty="0" smtClean="0"/>
              <a:t> h</a:t>
            </a:r>
            <a:r>
              <a:rPr lang="en-US" b="1" baseline="30000" dirty="0" smtClean="0"/>
              <a:t>-1</a:t>
            </a:r>
            <a:r>
              <a:rPr lang="en-US" b="1" dirty="0" smtClean="0"/>
              <a:t> °C</a:t>
            </a:r>
            <a:r>
              <a:rPr lang="en-US" b="1" baseline="30000" dirty="0" smtClean="0"/>
              <a:t>-1</a:t>
            </a:r>
            <a:r>
              <a:rPr lang="en-US" b="1" dirty="0" smtClean="0"/>
              <a:t>)</a:t>
            </a:r>
            <a:endParaRPr lang="en-US" dirty="0"/>
          </a:p>
        </p:txBody>
      </p:sp>
      <p:sp>
        <p:nvSpPr>
          <p:cNvPr id="3" name="Content Placeholder 2"/>
          <p:cNvSpPr>
            <a:spLocks noGrp="1"/>
          </p:cNvSpPr>
          <p:nvPr>
            <p:ph idx="1"/>
          </p:nvPr>
        </p:nvSpPr>
        <p:spPr>
          <a:xfrm>
            <a:off x="0" y="1447800"/>
            <a:ext cx="9144000" cy="5410200"/>
          </a:xfrm>
        </p:spPr>
        <p:txBody>
          <a:bodyPr/>
          <a:lstStyle/>
          <a:p>
            <a:r>
              <a:rPr lang="en-US" dirty="0" smtClean="0"/>
              <a:t>This is designated as l (the Greek letter lambda) and defined as the amount of heat (in kcal) conducted in one hour through 1 m</a:t>
            </a:r>
            <a:r>
              <a:rPr lang="en-US" baseline="30000" dirty="0" smtClean="0"/>
              <a:t>2</a:t>
            </a:r>
            <a:r>
              <a:rPr lang="en-US" dirty="0" smtClean="0"/>
              <a:t> of material, with a thickness of 1 m, when the temperature drop through the material under conditions of steady heat flow is 1 °C. </a:t>
            </a:r>
          </a:p>
          <a:p>
            <a:endParaRPr lang="en-US" dirty="0" smtClean="0"/>
          </a:p>
          <a:p>
            <a:r>
              <a:rPr lang="en-US" dirty="0" smtClean="0"/>
              <a:t>The thermal conductance is established by tests and is the basic rating for any material. l can also be expressed in Btu ft</a:t>
            </a:r>
            <a:r>
              <a:rPr lang="en-US" baseline="30000" dirty="0" smtClean="0"/>
              <a:t>-2</a:t>
            </a:r>
            <a:r>
              <a:rPr lang="en-US" dirty="0" smtClean="0"/>
              <a:t> h</a:t>
            </a:r>
            <a:r>
              <a:rPr lang="en-US" baseline="30000" dirty="0" smtClean="0"/>
              <a:t>-1</a:t>
            </a:r>
            <a:r>
              <a:rPr lang="en-US" dirty="0" smtClean="0"/>
              <a:t> °F</a:t>
            </a:r>
            <a:r>
              <a:rPr lang="en-US" baseline="30000" dirty="0" smtClean="0"/>
              <a:t>-1</a:t>
            </a:r>
            <a:r>
              <a:rPr lang="en-US" dirty="0" smtClean="0"/>
              <a:t> (British thermal unit per square foot, hour, and degree Fahrenheit) or in SI units in </a:t>
            </a:r>
            <a:r>
              <a:rPr lang="en-US" b="1" dirty="0" smtClean="0"/>
              <a:t>W m</a:t>
            </a:r>
            <a:r>
              <a:rPr lang="en-US" b="1" baseline="30000" dirty="0" smtClean="0"/>
              <a:t>-2</a:t>
            </a:r>
            <a:r>
              <a:rPr lang="en-US" b="1" dirty="0" smtClean="0"/>
              <a:t> Kelvin (K)</a:t>
            </a:r>
            <a:r>
              <a:rPr lang="en-US" b="1" baseline="30000" dirty="0" smtClean="0"/>
              <a:t>-1</a:t>
            </a:r>
            <a:r>
              <a:rPr lang="en-US" dirty="0" smtClean="0"/>
              <a: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00200"/>
          </a:xfrm>
        </p:spPr>
        <p:txBody>
          <a:bodyPr>
            <a:normAutofit fontScale="90000"/>
          </a:bodyPr>
          <a:lstStyle/>
          <a:p>
            <a:pPr algn="ctr"/>
            <a:r>
              <a:rPr lang="en-US" sz="4000" b="1" u="sng" dirty="0" smtClean="0"/>
              <a:t>Thermal resistivity</a:t>
            </a:r>
            <a:r>
              <a:rPr lang="en-US" dirty="0" smtClean="0"/>
              <a:t/>
            </a:r>
            <a:br>
              <a:rPr lang="en-US" dirty="0" smtClean="0"/>
            </a:br>
            <a:r>
              <a:rPr lang="en-US" sz="3100" dirty="0" smtClean="0"/>
              <a:t>The thermal resistivity is the reciprocal of the k-value (1/k).</a:t>
            </a:r>
            <a:r>
              <a:rPr lang="en-US" dirty="0" smtClean="0"/>
              <a:t/>
            </a:r>
            <a:br>
              <a:rPr lang="en-US" dirty="0" smtClean="0"/>
            </a:br>
            <a:endParaRPr lang="en-US" dirty="0"/>
          </a:p>
        </p:txBody>
      </p:sp>
      <p:sp>
        <p:nvSpPr>
          <p:cNvPr id="3" name="Content Placeholder 2"/>
          <p:cNvSpPr>
            <a:spLocks noGrp="1"/>
          </p:cNvSpPr>
          <p:nvPr>
            <p:ph idx="1"/>
          </p:nvPr>
        </p:nvSpPr>
        <p:spPr>
          <a:xfrm>
            <a:off x="0" y="1295400"/>
            <a:ext cx="9144000" cy="5562600"/>
          </a:xfrm>
        </p:spPr>
        <p:txBody>
          <a:bodyPr>
            <a:normAutofit lnSpcReduction="10000"/>
          </a:bodyPr>
          <a:lstStyle/>
          <a:p>
            <a:pPr algn="ctr"/>
            <a:r>
              <a:rPr lang="en-US" sz="3600" b="1" u="sng" dirty="0" smtClean="0">
                <a:solidFill>
                  <a:schemeClr val="tx2"/>
                </a:solidFill>
              </a:rPr>
              <a:t>Thermal resistance (R-value)</a:t>
            </a:r>
          </a:p>
          <a:p>
            <a:r>
              <a:rPr lang="en-US" sz="3000" dirty="0" smtClean="0">
                <a:solidFill>
                  <a:schemeClr val="tx2"/>
                </a:solidFill>
              </a:rPr>
              <a:t>The thermal resistance (R-value) is the reciprocal of l (1/l) and is used for calculating the thermal resistance of any material or composite material. </a:t>
            </a:r>
          </a:p>
          <a:p>
            <a:r>
              <a:rPr lang="en-US" sz="3000" dirty="0" smtClean="0">
                <a:solidFill>
                  <a:schemeClr val="tx2"/>
                </a:solidFill>
              </a:rPr>
              <a:t>The R-value can be defined in simple terms as the resistance that any specific material offers to the heat flow. </a:t>
            </a:r>
          </a:p>
          <a:p>
            <a:r>
              <a:rPr lang="en-US" sz="3000" dirty="0" smtClean="0">
                <a:solidFill>
                  <a:schemeClr val="tx2"/>
                </a:solidFill>
              </a:rPr>
              <a:t>A good insulation material will have a high R-value. For thicknesses other than 1 m, the R-value increases in direct proportion to the increase in thickness of the insulation material. This is </a:t>
            </a:r>
            <a:r>
              <a:rPr lang="en-US" sz="3000" i="1" dirty="0" smtClean="0">
                <a:solidFill>
                  <a:schemeClr val="tx2"/>
                </a:solidFill>
              </a:rPr>
              <a:t>x</a:t>
            </a:r>
            <a:r>
              <a:rPr lang="en-US" sz="3000" dirty="0" smtClean="0">
                <a:solidFill>
                  <a:schemeClr val="tx2"/>
                </a:solidFill>
              </a:rPr>
              <a:t>/l, where </a:t>
            </a:r>
            <a:r>
              <a:rPr lang="en-US" sz="3000" i="1" dirty="0" smtClean="0">
                <a:solidFill>
                  <a:schemeClr val="tx2"/>
                </a:solidFill>
              </a:rPr>
              <a:t>x </a:t>
            </a:r>
            <a:r>
              <a:rPr lang="en-US" sz="3000" dirty="0" smtClean="0">
                <a:solidFill>
                  <a:schemeClr val="tx2"/>
                </a:solidFill>
              </a:rPr>
              <a:t>stands for the thickness of the material in metres.</a:t>
            </a:r>
            <a:endParaRPr lang="en-US" sz="3000"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eat-sound-insulation-3-638.jpg"/>
          <p:cNvPicPr>
            <a:picLocks noGrp="1" noChangeAspect="1"/>
          </p:cNvPicPr>
          <p:nvPr>
            <p:ph idx="1"/>
          </p:nvPr>
        </p:nvPicPr>
        <p:blipFill>
          <a:blip r:embed="rId2"/>
          <a:stretch>
            <a:fillRect/>
          </a:stretch>
        </p:blipFill>
        <p:spPr>
          <a:xfrm>
            <a:off x="0" y="187156"/>
            <a:ext cx="9144000" cy="6585564"/>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eat-sound-insulation-4-638.jpg"/>
          <p:cNvPicPr>
            <a:picLocks noGrp="1" noChangeAspect="1"/>
          </p:cNvPicPr>
          <p:nvPr>
            <p:ph idx="1"/>
          </p:nvPr>
        </p:nvPicPr>
        <p:blipFill>
          <a:blip r:embed="rId2"/>
          <a:stretch>
            <a:fillRect/>
          </a:stretch>
        </p:blipFill>
        <p:spPr>
          <a:xfrm>
            <a:off x="1" y="381001"/>
            <a:ext cx="8839200" cy="59436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167</TotalTime>
  <Words>293</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AN INTRODUCTION TO “INSULATION”</vt:lpstr>
      <vt:lpstr>PowerPoint Presentation</vt:lpstr>
      <vt:lpstr>PowerPoint Presentation</vt:lpstr>
      <vt:lpstr>THERMAL INSULATION</vt:lpstr>
      <vt:lpstr>Thermal conductivity K-VALUE</vt:lpstr>
      <vt:lpstr>Coefficient of thermal conductance “ l” (kcal m-2 h-1 °C-1)</vt:lpstr>
      <vt:lpstr>Thermal resistivity The thermal resistivity is the reciprocal of the k-value (1/k). </vt:lpstr>
      <vt:lpstr>PowerPoint Presentation</vt:lpstr>
      <vt:lpstr>PowerPoint Presentation</vt:lpstr>
      <vt:lpstr>PowerPoint Presentation</vt:lpstr>
      <vt:lpstr>PowerPoint Presentation</vt:lpstr>
      <vt:lpstr>PowerPoint Presentation</vt:lpstr>
      <vt:lpstr>Economic Thickness of Insulation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Mr.V Vinoth</cp:lastModifiedBy>
  <cp:revision>20</cp:revision>
  <dcterms:created xsi:type="dcterms:W3CDTF">2006-08-16T00:00:00Z</dcterms:created>
  <dcterms:modified xsi:type="dcterms:W3CDTF">2020-10-28T11:35:07Z</dcterms:modified>
</cp:coreProperties>
</file>