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4"/>
  </p:notesMasterIdLst>
  <p:sldIdLst>
    <p:sldId id="256" r:id="rId2"/>
    <p:sldId id="272" r:id="rId3"/>
    <p:sldId id="273" r:id="rId4"/>
    <p:sldId id="267" r:id="rId5"/>
    <p:sldId id="259" r:id="rId6"/>
    <p:sldId id="280" r:id="rId7"/>
    <p:sldId id="278" r:id="rId8"/>
    <p:sldId id="296" r:id="rId9"/>
    <p:sldId id="297" r:id="rId10"/>
    <p:sldId id="299" r:id="rId11"/>
    <p:sldId id="300" r:id="rId12"/>
    <p:sldId id="294" r:id="rId13"/>
    <p:sldId id="295" r:id="rId14"/>
    <p:sldId id="276" r:id="rId15"/>
    <p:sldId id="275" r:id="rId16"/>
    <p:sldId id="266" r:id="rId17"/>
    <p:sldId id="270" r:id="rId18"/>
    <p:sldId id="325" r:id="rId19"/>
    <p:sldId id="326" r:id="rId20"/>
    <p:sldId id="271" r:id="rId21"/>
    <p:sldId id="279" r:id="rId22"/>
    <p:sldId id="289" r:id="rId23"/>
    <p:sldId id="290" r:id="rId24"/>
    <p:sldId id="311" r:id="rId25"/>
    <p:sldId id="312" r:id="rId26"/>
    <p:sldId id="307" r:id="rId27"/>
    <p:sldId id="308" r:id="rId28"/>
    <p:sldId id="309" r:id="rId29"/>
    <p:sldId id="310" r:id="rId30"/>
    <p:sldId id="313" r:id="rId31"/>
    <p:sldId id="314" r:id="rId32"/>
    <p:sldId id="315" r:id="rId33"/>
    <p:sldId id="316" r:id="rId34"/>
    <p:sldId id="317" r:id="rId35"/>
    <p:sldId id="319" r:id="rId36"/>
    <p:sldId id="320" r:id="rId37"/>
    <p:sldId id="321" r:id="rId38"/>
    <p:sldId id="318" r:id="rId39"/>
    <p:sldId id="322" r:id="rId40"/>
    <p:sldId id="323" r:id="rId41"/>
    <p:sldId id="324" r:id="rId42"/>
    <p:sldId id="284" r:id="rId43"/>
    <p:sldId id="283" r:id="rId44"/>
    <p:sldId id="286" r:id="rId45"/>
    <p:sldId id="301" r:id="rId46"/>
    <p:sldId id="281" r:id="rId47"/>
    <p:sldId id="302" r:id="rId48"/>
    <p:sldId id="303" r:id="rId49"/>
    <p:sldId id="260" r:id="rId50"/>
    <p:sldId id="287" r:id="rId51"/>
    <p:sldId id="282" r:id="rId52"/>
    <p:sldId id="261" r:id="rId53"/>
    <p:sldId id="262" r:id="rId54"/>
    <p:sldId id="263" r:id="rId55"/>
    <p:sldId id="264" r:id="rId56"/>
    <p:sldId id="265" r:id="rId57"/>
    <p:sldId id="258" r:id="rId58"/>
    <p:sldId id="268" r:id="rId59"/>
    <p:sldId id="306" r:id="rId60"/>
    <p:sldId id="285" r:id="rId61"/>
    <p:sldId id="298" r:id="rId62"/>
    <p:sldId id="29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3606" autoAdjust="0"/>
  </p:normalViewPr>
  <p:slideViewPr>
    <p:cSldViewPr>
      <p:cViewPr>
        <p:scale>
          <a:sx n="70" d="100"/>
          <a:sy n="70" d="100"/>
        </p:scale>
        <p:origin x="-51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A6F07-84E3-4BDF-A68E-345928E7214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22FE729-A574-4D0E-A677-97D0D65BA85D}">
      <dgm:prSet phldrT="[Text]" custT="1"/>
      <dgm:spPr/>
      <dgm:t>
        <a:bodyPr/>
        <a:lstStyle/>
        <a:p>
          <a:pPr rtl="0"/>
          <a:r>
            <a:rPr kumimoji="0" lang="en-US" sz="1400" b="1" i="1" u="sng" strike="noStrike" cap="none" normalizeH="0" baseline="0" dirty="0" smtClean="0">
              <a:ln>
                <a:noFill/>
              </a:ln>
              <a:solidFill>
                <a:schemeClr val="tx1"/>
              </a:solidFill>
              <a:effectLst/>
              <a:latin typeface="Times New Roman" pitchFamily="18" charset="0"/>
              <a:cs typeface="Times New Roman" pitchFamily="18" charset="0"/>
            </a:rPr>
            <a:t>Calcium </a:t>
          </a:r>
          <a:endParaRPr lang="en-US" sz="1400" b="1" i="1" u="sng" dirty="0">
            <a:solidFill>
              <a:schemeClr val="tx1"/>
            </a:solidFill>
          </a:endParaRPr>
        </a:p>
      </dgm:t>
    </dgm:pt>
    <dgm:pt modelId="{276D18E7-B530-4105-B497-6D004DCC10BA}" type="parTrans" cxnId="{D60238A3-03AF-4AF9-880E-4EC66FC32092}">
      <dgm:prSet/>
      <dgm:spPr/>
      <dgm:t>
        <a:bodyPr/>
        <a:lstStyle/>
        <a:p>
          <a:endParaRPr lang="en-US"/>
        </a:p>
      </dgm:t>
    </dgm:pt>
    <dgm:pt modelId="{86DE5423-23AE-4DA1-9A13-EF2FC980E4DD}" type="sibTrans" cxnId="{D60238A3-03AF-4AF9-880E-4EC66FC32092}">
      <dgm:prSet/>
      <dgm:spPr/>
      <dgm:t>
        <a:bodyPr/>
        <a:lstStyle/>
        <a:p>
          <a:endParaRPr lang="en-US"/>
        </a:p>
      </dgm:t>
    </dgm:pt>
    <dgm:pt modelId="{29204D61-8DBB-4C41-A353-E3A86ACF7E13}">
      <dgm:prSet phldrT="[Tex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Alkali waste</a:t>
          </a:r>
          <a:endParaRPr lang="en-US" sz="1400" b="1" dirty="0">
            <a:solidFill>
              <a:schemeClr val="tx1"/>
            </a:solidFill>
          </a:endParaRPr>
        </a:p>
      </dgm:t>
    </dgm:pt>
    <dgm:pt modelId="{157455DC-9F5D-4CA0-A1D9-DF59044547DA}" type="parTrans" cxnId="{953F2251-8D91-4AF1-A76E-233373E313B3}">
      <dgm:prSet/>
      <dgm:spPr/>
      <dgm:t>
        <a:bodyPr/>
        <a:lstStyle/>
        <a:p>
          <a:endParaRPr lang="en-US"/>
        </a:p>
      </dgm:t>
    </dgm:pt>
    <dgm:pt modelId="{8CC1461F-80B0-4C1D-B0CB-4689D435BCDC}" type="sibTrans" cxnId="{953F2251-8D91-4AF1-A76E-233373E313B3}">
      <dgm:prSet/>
      <dgm:spPr/>
      <dgm:t>
        <a:bodyPr/>
        <a:lstStyle/>
        <a:p>
          <a:endParaRPr lang="en-US"/>
        </a:p>
      </dgm:t>
    </dgm:pt>
    <dgm:pt modelId="{66217E67-DED6-45AF-9081-9961D922862B}">
      <dgm:prSet phldrT="[Text]" custT="1"/>
      <dgm:spPr/>
      <dgm:t>
        <a:bodyPr/>
        <a:lstStyle/>
        <a:p>
          <a:pPr rtl="0"/>
          <a:r>
            <a:rPr kumimoji="0" lang="en-US" sz="1400" b="1" i="1" u="sng" strike="noStrike" cap="none" normalizeH="0" baseline="0" dirty="0" smtClean="0">
              <a:ln>
                <a:noFill/>
              </a:ln>
              <a:solidFill>
                <a:schemeClr val="tx1"/>
              </a:solidFill>
              <a:effectLst/>
              <a:latin typeface="Times New Roman" pitchFamily="18" charset="0"/>
              <a:cs typeface="Times New Roman" pitchFamily="18" charset="0"/>
            </a:rPr>
            <a:t>Iron</a:t>
          </a:r>
          <a:endParaRPr lang="en-US" sz="1400" b="1" i="1" u="sng" dirty="0"/>
        </a:p>
      </dgm:t>
    </dgm:pt>
    <dgm:pt modelId="{5769AF61-D4E6-4EBF-A0A6-7B635B3338BB}" type="parTrans" cxnId="{F6E26EDC-5E39-46E0-B5AC-50C8E054633A}">
      <dgm:prSet/>
      <dgm:spPr/>
      <dgm:t>
        <a:bodyPr/>
        <a:lstStyle/>
        <a:p>
          <a:endParaRPr lang="en-US"/>
        </a:p>
      </dgm:t>
    </dgm:pt>
    <dgm:pt modelId="{A4AFE711-A993-43E1-9A52-BBE38505FF16}" type="sibTrans" cxnId="{F6E26EDC-5E39-46E0-B5AC-50C8E054633A}">
      <dgm:prSet/>
      <dgm:spPr/>
      <dgm:t>
        <a:bodyPr/>
        <a:lstStyle/>
        <a:p>
          <a:endParaRPr lang="en-US"/>
        </a:p>
      </dgm:t>
    </dgm:pt>
    <dgm:pt modelId="{80E92BA8-C5B6-46F2-BD6F-300C1CC120ED}">
      <dgm:prSet phldrT="[Tex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Blast-furnace flue dust</a:t>
          </a:r>
          <a:endParaRPr lang="en-US" sz="1400" b="1" dirty="0"/>
        </a:p>
      </dgm:t>
    </dgm:pt>
    <dgm:pt modelId="{97218BBE-E42A-4751-ABAE-5435FAA5D627}" type="parTrans" cxnId="{74467ECE-C550-4364-A398-9632A8725924}">
      <dgm:prSet/>
      <dgm:spPr/>
      <dgm:t>
        <a:bodyPr/>
        <a:lstStyle/>
        <a:p>
          <a:endParaRPr lang="en-US"/>
        </a:p>
      </dgm:t>
    </dgm:pt>
    <dgm:pt modelId="{7B6B210B-153B-411D-A5B4-CEC358370D91}" type="sibTrans" cxnId="{74467ECE-C550-4364-A398-9632A8725924}">
      <dgm:prSet/>
      <dgm:spPr/>
      <dgm:t>
        <a:bodyPr/>
        <a:lstStyle/>
        <a:p>
          <a:endParaRPr lang="en-US"/>
        </a:p>
      </dgm:t>
    </dgm:pt>
    <dgm:pt modelId="{CF202368-CBAF-4CAA-A103-4DF2C28D7D4C}">
      <dgm:prSet phldrT="[Text]" custT="1"/>
      <dgm:spPr/>
      <dgm:t>
        <a:bodyPr/>
        <a:lstStyle/>
        <a:p>
          <a:pPr rtl="0"/>
          <a:r>
            <a:rPr kumimoji="0" lang="en-US" sz="1400" b="1" i="1" u="sng" strike="noStrike" cap="none" normalizeH="0" baseline="0" dirty="0" smtClean="0">
              <a:ln>
                <a:noFill/>
              </a:ln>
              <a:solidFill>
                <a:schemeClr val="tx1"/>
              </a:solidFill>
              <a:effectLst/>
              <a:latin typeface="Times New Roman" pitchFamily="18" charset="0"/>
              <a:cs typeface="Times New Roman" pitchFamily="18" charset="0"/>
            </a:rPr>
            <a:t>Silica </a:t>
          </a:r>
          <a:endParaRPr lang="en-US" sz="1400" b="1" i="1" u="sng" dirty="0"/>
        </a:p>
      </dgm:t>
    </dgm:pt>
    <dgm:pt modelId="{B56D0DE3-1217-4842-94A4-340DE08F0B97}" type="parTrans" cxnId="{1E8B846C-CE09-4740-B30A-85FEBBC636F7}">
      <dgm:prSet/>
      <dgm:spPr/>
      <dgm:t>
        <a:bodyPr/>
        <a:lstStyle/>
        <a:p>
          <a:endParaRPr lang="en-US"/>
        </a:p>
      </dgm:t>
    </dgm:pt>
    <dgm:pt modelId="{12A74A3C-BE42-46B0-993A-C95366CD178C}" type="sibTrans" cxnId="{1E8B846C-CE09-4740-B30A-85FEBBC636F7}">
      <dgm:prSet/>
      <dgm:spPr/>
      <dgm:t>
        <a:bodyPr/>
        <a:lstStyle/>
        <a:p>
          <a:endParaRPr lang="en-US"/>
        </a:p>
      </dgm:t>
    </dgm:pt>
    <dgm:pt modelId="{F8138684-7C38-4B68-AD3D-B4BC571D7F37}">
      <dgm:prSet phldrT="[Tex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Anhydrite</a:t>
          </a:r>
          <a:endParaRPr lang="en-US" sz="1400" b="1" dirty="0"/>
        </a:p>
      </dgm:t>
    </dgm:pt>
    <dgm:pt modelId="{B0D9B94C-657E-4FDC-B1DB-84EB87B5BD13}" type="parTrans" cxnId="{FEE058DC-DC80-444B-ACDA-34181816E3A5}">
      <dgm:prSet/>
      <dgm:spPr/>
      <dgm:t>
        <a:bodyPr/>
        <a:lstStyle/>
        <a:p>
          <a:endParaRPr lang="en-US"/>
        </a:p>
      </dgm:t>
    </dgm:pt>
    <dgm:pt modelId="{1A7FC3B1-3C95-4203-8868-1812418AFE84}" type="sibTrans" cxnId="{FEE058DC-DC80-444B-ACDA-34181816E3A5}">
      <dgm:prSet/>
      <dgm:spPr/>
      <dgm:t>
        <a:bodyPr/>
        <a:lstStyle/>
        <a:p>
          <a:endParaRPr lang="en-US"/>
        </a:p>
      </dgm:t>
    </dgm:pt>
    <dgm:pt modelId="{159388E5-17C0-4F91-888F-1BE5EB4F0342}">
      <dgm:prSet phldrT="[Text]" custT="1"/>
      <dgm:spPr/>
      <dgm:t>
        <a:bodyPr/>
        <a:lstStyle/>
        <a:p>
          <a:pPr rtl="0"/>
          <a:r>
            <a:rPr kumimoji="0" lang="en-US" sz="1400" b="1" i="1" u="sng" strike="noStrike" cap="none" normalizeH="0" baseline="0" dirty="0" smtClean="0">
              <a:ln>
                <a:noFill/>
              </a:ln>
              <a:solidFill>
                <a:schemeClr val="tx1"/>
              </a:solidFill>
              <a:effectLst/>
              <a:latin typeface="Times New Roman" pitchFamily="18" charset="0"/>
              <a:cs typeface="Times New Roman" pitchFamily="18" charset="0"/>
            </a:rPr>
            <a:t>Sulfate</a:t>
          </a:r>
          <a:endParaRPr lang="en-US" sz="1400" b="1" i="1" u="sng" dirty="0"/>
        </a:p>
      </dgm:t>
    </dgm:pt>
    <dgm:pt modelId="{B3162878-86FA-480C-8EBB-BF7FA22F3B7F}" type="parTrans" cxnId="{9CE7FE4A-4BB7-454C-A943-FB30716B6888}">
      <dgm:prSet/>
      <dgm:spPr/>
      <dgm:t>
        <a:bodyPr/>
        <a:lstStyle/>
        <a:p>
          <a:endParaRPr lang="en-US"/>
        </a:p>
      </dgm:t>
    </dgm:pt>
    <dgm:pt modelId="{3DECBB96-70F2-4720-A5B3-08247A25807F}" type="sibTrans" cxnId="{9CE7FE4A-4BB7-454C-A943-FB30716B6888}">
      <dgm:prSet/>
      <dgm:spPr/>
      <dgm:t>
        <a:bodyPr/>
        <a:lstStyle/>
        <a:p>
          <a:endParaRPr lang="en-US"/>
        </a:p>
      </dgm:t>
    </dgm:pt>
    <dgm:pt modelId="{47F292AF-6096-4679-B415-2FEB4A8AB326}">
      <dgm:prSet phldrT="[Text]" custT="1"/>
      <dgm:spPr/>
      <dgm:t>
        <a:bodyPr/>
        <a:lstStyle/>
        <a:p>
          <a:pPr rtl="0"/>
          <a:r>
            <a:rPr kumimoji="0" lang="en-US" sz="1400" b="1" i="1" u="sng" strike="noStrike" cap="none" normalizeH="0" baseline="0" dirty="0" smtClean="0">
              <a:ln>
                <a:noFill/>
              </a:ln>
              <a:solidFill>
                <a:schemeClr val="tx1"/>
              </a:solidFill>
              <a:effectLst/>
              <a:latin typeface="Times New Roman" pitchFamily="18" charset="0"/>
              <a:cs typeface="Times New Roman" pitchFamily="18" charset="0"/>
            </a:rPr>
            <a:t>Alumina</a:t>
          </a:r>
          <a:endParaRPr lang="en-US" sz="1400" b="1" i="1" u="sng" dirty="0"/>
        </a:p>
      </dgm:t>
    </dgm:pt>
    <dgm:pt modelId="{ABE7ED2F-7437-4F97-B957-142341AEDB14}" type="parTrans" cxnId="{4071D67E-D81F-4F62-AA37-9CDB80BD3688}">
      <dgm:prSet/>
      <dgm:spPr/>
      <dgm:t>
        <a:bodyPr/>
        <a:lstStyle/>
        <a:p>
          <a:endParaRPr lang="en-US"/>
        </a:p>
      </dgm:t>
    </dgm:pt>
    <dgm:pt modelId="{DF2EC933-E83D-4939-ACFA-15AAB9641BDD}" type="sibTrans" cxnId="{4071D67E-D81F-4F62-AA37-9CDB80BD3688}">
      <dgm:prSet/>
      <dgm:spPr/>
      <dgm:t>
        <a:bodyPr/>
        <a:lstStyle/>
        <a:p>
          <a:endParaRPr lang="en-US"/>
        </a:p>
      </dgm:t>
    </dgm:pt>
    <dgm:pt modelId="{A67C85AA-4F2C-45DA-B2D7-784A3CFE15F4}">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Aragonite</a:t>
          </a:r>
        </a:p>
      </dgm:t>
    </dgm:pt>
    <dgm:pt modelId="{5F5F5CE0-A66A-422A-B09B-8445D128552E}" type="parTrans" cxnId="{0F5E2536-7BDE-4055-BFF6-FE33EADB0D74}">
      <dgm:prSet/>
      <dgm:spPr/>
      <dgm:t>
        <a:bodyPr/>
        <a:lstStyle/>
        <a:p>
          <a:endParaRPr lang="en-US"/>
        </a:p>
      </dgm:t>
    </dgm:pt>
    <dgm:pt modelId="{0C5C266B-158F-4393-A279-90BDBA8469F4}" type="sibTrans" cxnId="{0F5E2536-7BDE-4055-BFF6-FE33EADB0D74}">
      <dgm:prSet/>
      <dgm:spPr/>
      <dgm:t>
        <a:bodyPr/>
        <a:lstStyle/>
        <a:p>
          <a:endParaRPr lang="en-US"/>
        </a:p>
      </dgm:t>
    </dgm:pt>
    <dgm:pt modelId="{FEAB6814-BDA4-40DB-A765-135EA37BB3C7}">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Calcite</a:t>
          </a:r>
        </a:p>
      </dgm:t>
    </dgm:pt>
    <dgm:pt modelId="{76022A7D-C787-4EA4-98AE-1AE8689E574D}" type="parTrans" cxnId="{5A8B6F81-452C-48A0-94C4-81600309D7A9}">
      <dgm:prSet/>
      <dgm:spPr/>
      <dgm:t>
        <a:bodyPr/>
        <a:lstStyle/>
        <a:p>
          <a:endParaRPr lang="en-US"/>
        </a:p>
      </dgm:t>
    </dgm:pt>
    <dgm:pt modelId="{AA260713-FAEF-42CB-98A7-6633A7D0D598}" type="sibTrans" cxnId="{5A8B6F81-452C-48A0-94C4-81600309D7A9}">
      <dgm:prSet/>
      <dgm:spPr/>
      <dgm:t>
        <a:bodyPr/>
        <a:lstStyle/>
        <a:p>
          <a:endParaRPr lang="en-US"/>
        </a:p>
      </dgm:t>
    </dgm:pt>
    <dgm:pt modelId="{CFF18B42-27CB-4F2F-A751-4CA14653F709}">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Cement-kiln dust</a:t>
          </a:r>
        </a:p>
      </dgm:t>
    </dgm:pt>
    <dgm:pt modelId="{A5C02C5F-0F0C-4E8D-B80E-A3838208C290}" type="parTrans" cxnId="{BA446512-EEAD-4573-832F-FD857561CAA1}">
      <dgm:prSet/>
      <dgm:spPr/>
      <dgm:t>
        <a:bodyPr/>
        <a:lstStyle/>
        <a:p>
          <a:endParaRPr lang="en-US"/>
        </a:p>
      </dgm:t>
    </dgm:pt>
    <dgm:pt modelId="{BE3BFBBD-8DDF-4ED6-863D-AEEC4EDA2994}" type="sibTrans" cxnId="{BA446512-EEAD-4573-832F-FD857561CAA1}">
      <dgm:prSet/>
      <dgm:spPr/>
      <dgm:t>
        <a:bodyPr/>
        <a:lstStyle/>
        <a:p>
          <a:endParaRPr lang="en-US"/>
        </a:p>
      </dgm:t>
    </dgm:pt>
    <dgm:pt modelId="{876A203A-07CA-413E-94AD-BF1F4CCC3D08}">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Cement rock</a:t>
          </a:r>
        </a:p>
      </dgm:t>
    </dgm:pt>
    <dgm:pt modelId="{58AEC2BE-2E38-4111-A768-4F74DF2AC750}" type="parTrans" cxnId="{813FC767-7991-4FC8-8CB4-EDB87C1923A2}">
      <dgm:prSet/>
      <dgm:spPr/>
      <dgm:t>
        <a:bodyPr/>
        <a:lstStyle/>
        <a:p>
          <a:endParaRPr lang="en-US"/>
        </a:p>
      </dgm:t>
    </dgm:pt>
    <dgm:pt modelId="{FFAC4DD4-7F46-47DF-BAEA-EAD0B728E834}" type="sibTrans" cxnId="{813FC767-7991-4FC8-8CB4-EDB87C1923A2}">
      <dgm:prSet/>
      <dgm:spPr/>
      <dgm:t>
        <a:bodyPr/>
        <a:lstStyle/>
        <a:p>
          <a:endParaRPr lang="en-US"/>
        </a:p>
      </dgm:t>
    </dgm:pt>
    <dgm:pt modelId="{62A96FBF-0D3B-41B8-ABE6-1B9165545B4C}">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Chalk</a:t>
          </a:r>
        </a:p>
      </dgm:t>
    </dgm:pt>
    <dgm:pt modelId="{710F36B4-BFE9-468D-B63D-B144EA29CEEB}" type="parTrans" cxnId="{5483A864-CAF3-4722-B231-04346DB8F11B}">
      <dgm:prSet/>
      <dgm:spPr/>
      <dgm:t>
        <a:bodyPr/>
        <a:lstStyle/>
        <a:p>
          <a:endParaRPr lang="en-US"/>
        </a:p>
      </dgm:t>
    </dgm:pt>
    <dgm:pt modelId="{5EEE5D8A-1E62-4ABC-B29F-C626C2EB54A5}" type="sibTrans" cxnId="{5483A864-CAF3-4722-B231-04346DB8F11B}">
      <dgm:prSet/>
      <dgm:spPr/>
      <dgm:t>
        <a:bodyPr/>
        <a:lstStyle/>
        <a:p>
          <a:endParaRPr lang="en-US"/>
        </a:p>
      </dgm:t>
    </dgm:pt>
    <dgm:pt modelId="{35D8D2AC-78B6-4593-AD9F-2D14EC20D17B}">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Clay</a:t>
          </a:r>
        </a:p>
      </dgm:t>
    </dgm:pt>
    <dgm:pt modelId="{339F0476-ECFF-4AB7-B04E-2CDF730DE4A2}" type="parTrans" cxnId="{E296E87A-129E-42C7-A02F-BFE6D7314419}">
      <dgm:prSet/>
      <dgm:spPr/>
      <dgm:t>
        <a:bodyPr/>
        <a:lstStyle/>
        <a:p>
          <a:endParaRPr lang="en-US"/>
        </a:p>
      </dgm:t>
    </dgm:pt>
    <dgm:pt modelId="{F174DF28-777E-4945-A340-3956A35D06BC}" type="sibTrans" cxnId="{E296E87A-129E-42C7-A02F-BFE6D7314419}">
      <dgm:prSet/>
      <dgm:spPr/>
      <dgm:t>
        <a:bodyPr/>
        <a:lstStyle/>
        <a:p>
          <a:endParaRPr lang="en-US"/>
        </a:p>
      </dgm:t>
    </dgm:pt>
    <dgm:pt modelId="{80399B0E-C0D7-4B45-B3D5-6CBCBA869F52}">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Fuller’s earth</a:t>
          </a:r>
        </a:p>
      </dgm:t>
    </dgm:pt>
    <dgm:pt modelId="{9F8A81E6-4192-42BD-8FA5-C5F97A606045}" type="parTrans" cxnId="{2CCA4239-0675-4132-9B3F-979012B4BA10}">
      <dgm:prSet/>
      <dgm:spPr/>
      <dgm:t>
        <a:bodyPr/>
        <a:lstStyle/>
        <a:p>
          <a:endParaRPr lang="en-US"/>
        </a:p>
      </dgm:t>
    </dgm:pt>
    <dgm:pt modelId="{040AD115-2A8F-48D0-BE75-EAB4A8BC4499}" type="sibTrans" cxnId="{2CCA4239-0675-4132-9B3F-979012B4BA10}">
      <dgm:prSet/>
      <dgm:spPr/>
      <dgm:t>
        <a:bodyPr/>
        <a:lstStyle/>
        <a:p>
          <a:endParaRPr lang="en-US"/>
        </a:p>
      </dgm:t>
    </dgm:pt>
    <dgm:pt modelId="{2AFC0327-9290-4070-99F5-D0A16CAB4FFA}">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Limestone</a:t>
          </a:r>
        </a:p>
      </dgm:t>
    </dgm:pt>
    <dgm:pt modelId="{724D6665-68EC-401D-9DB5-25AC64E931ED}" type="parTrans" cxnId="{CB2F53CD-2250-43EC-A151-DE63A8BF9BB3}">
      <dgm:prSet/>
      <dgm:spPr/>
      <dgm:t>
        <a:bodyPr/>
        <a:lstStyle/>
        <a:p>
          <a:endParaRPr lang="en-US"/>
        </a:p>
      </dgm:t>
    </dgm:pt>
    <dgm:pt modelId="{3D2EABEA-927F-4549-8657-8229DF0677CD}" type="sibTrans" cxnId="{CB2F53CD-2250-43EC-A151-DE63A8BF9BB3}">
      <dgm:prSet/>
      <dgm:spPr/>
      <dgm:t>
        <a:bodyPr/>
        <a:lstStyle/>
        <a:p>
          <a:endParaRPr lang="en-US"/>
        </a:p>
      </dgm:t>
    </dgm:pt>
    <dgm:pt modelId="{CBE1BEAF-9BF7-4CAB-8048-50E7B6163E76}">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Marble</a:t>
          </a:r>
        </a:p>
      </dgm:t>
    </dgm:pt>
    <dgm:pt modelId="{B671E501-1D4C-4595-B585-C7F0D3BA950C}" type="parTrans" cxnId="{88437FE0-08C6-4B48-922A-E19AB07BCE54}">
      <dgm:prSet/>
      <dgm:spPr/>
      <dgm:t>
        <a:bodyPr/>
        <a:lstStyle/>
        <a:p>
          <a:endParaRPr lang="en-US"/>
        </a:p>
      </dgm:t>
    </dgm:pt>
    <dgm:pt modelId="{BBA91A65-D86F-4413-8285-40D0E7AFB627}" type="sibTrans" cxnId="{88437FE0-08C6-4B48-922A-E19AB07BCE54}">
      <dgm:prSet/>
      <dgm:spPr/>
      <dgm:t>
        <a:bodyPr/>
        <a:lstStyle/>
        <a:p>
          <a:endParaRPr lang="en-US"/>
        </a:p>
      </dgm:t>
    </dgm:pt>
    <dgm:pt modelId="{44091EC2-B752-4B24-8583-6D2475232B10}">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Marl</a:t>
          </a:r>
        </a:p>
      </dgm:t>
    </dgm:pt>
    <dgm:pt modelId="{2EFE6C6D-E602-484A-B431-72A07B3D0863}" type="parTrans" cxnId="{9FFD3A1A-DE4E-4DDD-83C9-AE702A6E0166}">
      <dgm:prSet/>
      <dgm:spPr/>
      <dgm:t>
        <a:bodyPr/>
        <a:lstStyle/>
        <a:p>
          <a:endParaRPr lang="en-US"/>
        </a:p>
      </dgm:t>
    </dgm:pt>
    <dgm:pt modelId="{1D7F5961-B35B-4030-8D5B-6B30AED3D66C}" type="sibTrans" cxnId="{9FFD3A1A-DE4E-4DDD-83C9-AE702A6E0166}">
      <dgm:prSet/>
      <dgm:spPr/>
      <dgm:t>
        <a:bodyPr/>
        <a:lstStyle/>
        <a:p>
          <a:endParaRPr lang="en-US"/>
        </a:p>
      </dgm:t>
    </dgm:pt>
    <dgm:pt modelId="{14318E70-8BE4-4DE5-A0E4-ED6100BEEE82}">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Seashells</a:t>
          </a:r>
        </a:p>
      </dgm:t>
    </dgm:pt>
    <dgm:pt modelId="{3D361666-B0EB-42B2-8845-F7DEFF459453}" type="parTrans" cxnId="{FC55A1B2-BE95-4F0A-93EA-95AEFA0497DC}">
      <dgm:prSet/>
      <dgm:spPr/>
      <dgm:t>
        <a:bodyPr/>
        <a:lstStyle/>
        <a:p>
          <a:endParaRPr lang="en-US"/>
        </a:p>
      </dgm:t>
    </dgm:pt>
    <dgm:pt modelId="{080DD53E-8A03-43EA-8014-8D05EAE96BE8}" type="sibTrans" cxnId="{FC55A1B2-BE95-4F0A-93EA-95AEFA0497DC}">
      <dgm:prSet/>
      <dgm:spPr/>
      <dgm:t>
        <a:bodyPr/>
        <a:lstStyle/>
        <a:p>
          <a:endParaRPr lang="en-US"/>
        </a:p>
      </dgm:t>
    </dgm:pt>
    <dgm:pt modelId="{0CEE64BA-A1BB-43FF-8CC7-5382FB99C676}">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Shale</a:t>
          </a:r>
        </a:p>
      </dgm:t>
    </dgm:pt>
    <dgm:pt modelId="{967CF650-8811-48D7-82B2-931C847B7E9F}" type="parTrans" cxnId="{B033B513-AAD9-4E76-906D-8CB9476637AB}">
      <dgm:prSet/>
      <dgm:spPr/>
      <dgm:t>
        <a:bodyPr/>
        <a:lstStyle/>
        <a:p>
          <a:endParaRPr lang="en-US"/>
        </a:p>
      </dgm:t>
    </dgm:pt>
    <dgm:pt modelId="{1A127574-D62D-4ECF-8B2C-248E530D4460}" type="sibTrans" cxnId="{B033B513-AAD9-4E76-906D-8CB9476637AB}">
      <dgm:prSet/>
      <dgm:spPr/>
      <dgm:t>
        <a:bodyPr/>
        <a:lstStyle/>
        <a:p>
          <a:endParaRPr lang="en-US"/>
        </a:p>
      </dgm:t>
    </dgm:pt>
    <dgm:pt modelId="{17BB3354-059D-47E5-AB2A-DB12B3A7159A}">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Slag</a:t>
          </a:r>
        </a:p>
      </dgm:t>
    </dgm:pt>
    <dgm:pt modelId="{714F4B94-D96D-4070-9B6F-F6C32C1B3218}" type="parTrans" cxnId="{E1C9291B-50EA-45C5-A61A-621CA77B6E4E}">
      <dgm:prSet/>
      <dgm:spPr/>
      <dgm:t>
        <a:bodyPr/>
        <a:lstStyle/>
        <a:p>
          <a:endParaRPr lang="en-US"/>
        </a:p>
      </dgm:t>
    </dgm:pt>
    <dgm:pt modelId="{AB4F1704-008B-451A-A93B-8FF571FE2BE4}" type="sibTrans" cxnId="{E1C9291B-50EA-45C5-A61A-621CA77B6E4E}">
      <dgm:prSet/>
      <dgm:spPr/>
      <dgm:t>
        <a:bodyPr/>
        <a:lstStyle/>
        <a:p>
          <a:endParaRPr lang="en-US"/>
        </a:p>
      </dgm:t>
    </dgm:pt>
    <dgm:pt modelId="{A0D17861-5274-455A-9612-8CF456D261D3}">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Clay</a:t>
          </a:r>
        </a:p>
      </dgm:t>
    </dgm:pt>
    <dgm:pt modelId="{E882092F-6001-40B8-9535-9922EA26F1FB}" type="parTrans" cxnId="{4978C2CE-D438-4B1B-AEC2-55162E7A3D20}">
      <dgm:prSet/>
      <dgm:spPr/>
      <dgm:t>
        <a:bodyPr/>
        <a:lstStyle/>
        <a:p>
          <a:endParaRPr lang="en-US"/>
        </a:p>
      </dgm:t>
    </dgm:pt>
    <dgm:pt modelId="{C7D3DB92-339A-4981-8A94-66F48E4884C8}" type="sibTrans" cxnId="{4978C2CE-D438-4B1B-AEC2-55162E7A3D20}">
      <dgm:prSet/>
      <dgm:spPr/>
      <dgm:t>
        <a:bodyPr/>
        <a:lstStyle/>
        <a:p>
          <a:endParaRPr lang="en-US"/>
        </a:p>
      </dgm:t>
    </dgm:pt>
    <dgm:pt modelId="{19FABEBD-47C8-477A-8DD8-ADB681F4A0E5}">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Iron ore</a:t>
          </a:r>
        </a:p>
      </dgm:t>
    </dgm:pt>
    <dgm:pt modelId="{78E00A19-3579-4158-8A37-672EB41625B1}" type="parTrans" cxnId="{62A75772-955E-4146-8787-5BF314356E38}">
      <dgm:prSet/>
      <dgm:spPr/>
      <dgm:t>
        <a:bodyPr/>
        <a:lstStyle/>
        <a:p>
          <a:endParaRPr lang="en-US"/>
        </a:p>
      </dgm:t>
    </dgm:pt>
    <dgm:pt modelId="{3F71D45E-B9E0-431F-9F78-0760C57307B6}" type="sibTrans" cxnId="{62A75772-955E-4146-8787-5BF314356E38}">
      <dgm:prSet/>
      <dgm:spPr/>
      <dgm:t>
        <a:bodyPr/>
        <a:lstStyle/>
        <a:p>
          <a:endParaRPr lang="en-US"/>
        </a:p>
      </dgm:t>
    </dgm:pt>
    <dgm:pt modelId="{F0B334B3-8D10-486B-83CA-F99E95753AEB}">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Mill scale</a:t>
          </a:r>
        </a:p>
      </dgm:t>
    </dgm:pt>
    <dgm:pt modelId="{9C14DBAC-7D17-458C-9F3C-46AA1E0CFB00}" type="parTrans" cxnId="{4C6AD9DF-1D31-4FD8-8F62-916E5A2B9445}">
      <dgm:prSet/>
      <dgm:spPr/>
      <dgm:t>
        <a:bodyPr/>
        <a:lstStyle/>
        <a:p>
          <a:endParaRPr lang="en-US"/>
        </a:p>
      </dgm:t>
    </dgm:pt>
    <dgm:pt modelId="{90ED5D9A-3036-44CA-A043-938F16E2AF2E}" type="sibTrans" cxnId="{4C6AD9DF-1D31-4FD8-8F62-916E5A2B9445}">
      <dgm:prSet/>
      <dgm:spPr/>
      <dgm:t>
        <a:bodyPr/>
        <a:lstStyle/>
        <a:p>
          <a:endParaRPr lang="en-US"/>
        </a:p>
      </dgm:t>
    </dgm:pt>
    <dgm:pt modelId="{AA07F5DB-7F49-4BA8-BB2D-F87AE37ECC21}">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Ore washings</a:t>
          </a:r>
        </a:p>
      </dgm:t>
    </dgm:pt>
    <dgm:pt modelId="{7F155BD7-E767-4E3F-83AF-672A08799B7B}" type="parTrans" cxnId="{31E833F7-44D6-4A85-88D3-E7B3185A465B}">
      <dgm:prSet/>
      <dgm:spPr/>
      <dgm:t>
        <a:bodyPr/>
        <a:lstStyle/>
        <a:p>
          <a:endParaRPr lang="en-US"/>
        </a:p>
      </dgm:t>
    </dgm:pt>
    <dgm:pt modelId="{76ECACED-1C6F-4EC5-B3A1-83993512EDC7}" type="sibTrans" cxnId="{31E833F7-44D6-4A85-88D3-E7B3185A465B}">
      <dgm:prSet/>
      <dgm:spPr/>
      <dgm:t>
        <a:bodyPr/>
        <a:lstStyle/>
        <a:p>
          <a:endParaRPr lang="en-US"/>
        </a:p>
      </dgm:t>
    </dgm:pt>
    <dgm:pt modelId="{4B890B9C-DD3A-4C81-B4A9-F3CE5B183F0E}">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Pyrite cinders</a:t>
          </a:r>
        </a:p>
      </dgm:t>
    </dgm:pt>
    <dgm:pt modelId="{41AE3CF9-7D63-4980-8A59-DC19AFE9F168}" type="parTrans" cxnId="{F63B56FD-50A3-4BD6-9BFE-A49005F015CC}">
      <dgm:prSet/>
      <dgm:spPr/>
      <dgm:t>
        <a:bodyPr/>
        <a:lstStyle/>
        <a:p>
          <a:endParaRPr lang="en-US"/>
        </a:p>
      </dgm:t>
    </dgm:pt>
    <dgm:pt modelId="{34169A17-8BFF-486A-89D1-1EC727380A09}" type="sibTrans" cxnId="{F63B56FD-50A3-4BD6-9BFE-A49005F015CC}">
      <dgm:prSet/>
      <dgm:spPr/>
      <dgm:t>
        <a:bodyPr/>
        <a:lstStyle/>
        <a:p>
          <a:endParaRPr lang="en-US"/>
        </a:p>
      </dgm:t>
    </dgm:pt>
    <dgm:pt modelId="{6CC4E86A-5347-470D-94AE-E8692F31C49E}">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Shale</a:t>
          </a:r>
        </a:p>
      </dgm:t>
    </dgm:pt>
    <dgm:pt modelId="{6B2AA6CE-8A11-406D-8D1B-7C797CFA6F36}" type="parTrans" cxnId="{029F3C0B-52CD-41AE-869D-DD1F6E4F4807}">
      <dgm:prSet/>
      <dgm:spPr/>
      <dgm:t>
        <a:bodyPr/>
        <a:lstStyle/>
        <a:p>
          <a:endParaRPr lang="en-US"/>
        </a:p>
      </dgm:t>
    </dgm:pt>
    <dgm:pt modelId="{CE45E28D-448F-4DAC-8011-38E224DBF8D3}" type="sibTrans" cxnId="{029F3C0B-52CD-41AE-869D-DD1F6E4F4807}">
      <dgm:prSet/>
      <dgm:spPr/>
      <dgm:t>
        <a:bodyPr/>
        <a:lstStyle/>
        <a:p>
          <a:endParaRPr lang="en-US"/>
        </a:p>
      </dgm:t>
    </dgm:pt>
    <dgm:pt modelId="{C40D114C-0E6E-460A-BB02-3CCEA8DA2453}">
      <dgm:prSet phldrT="[Tex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Calcium silicate</a:t>
          </a:r>
          <a:endParaRPr lang="en-US" sz="1400" b="1" dirty="0"/>
        </a:p>
      </dgm:t>
    </dgm:pt>
    <dgm:pt modelId="{6EE81183-1328-4F2B-A3D6-467F413A7022}" type="parTrans" cxnId="{C48899B1-626A-4C7A-88AA-527BF082C6DA}">
      <dgm:prSet/>
      <dgm:spPr/>
      <dgm:t>
        <a:bodyPr/>
        <a:lstStyle/>
        <a:p>
          <a:endParaRPr lang="en-US"/>
        </a:p>
      </dgm:t>
    </dgm:pt>
    <dgm:pt modelId="{ABA362D9-1318-453E-9C43-BE56589DC66B}" type="sibTrans" cxnId="{C48899B1-626A-4C7A-88AA-527BF082C6DA}">
      <dgm:prSet/>
      <dgm:spPr/>
      <dgm:t>
        <a:bodyPr/>
        <a:lstStyle/>
        <a:p>
          <a:endParaRPr lang="en-US"/>
        </a:p>
      </dgm:t>
    </dgm:pt>
    <dgm:pt modelId="{60D131AE-1AD2-4D5A-88C5-28B09FEF0083}">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Cement rock</a:t>
          </a:r>
        </a:p>
      </dgm:t>
    </dgm:pt>
    <dgm:pt modelId="{B0CA4F4A-E235-4DF6-A8E2-0F7F2836C032}" type="parTrans" cxnId="{2F502FBC-67B6-4E67-A101-D5303FDD5410}">
      <dgm:prSet/>
      <dgm:spPr/>
      <dgm:t>
        <a:bodyPr/>
        <a:lstStyle/>
        <a:p>
          <a:endParaRPr lang="en-US"/>
        </a:p>
      </dgm:t>
    </dgm:pt>
    <dgm:pt modelId="{C34385D0-69CC-4F18-8C23-A8F39CC11211}" type="sibTrans" cxnId="{2F502FBC-67B6-4E67-A101-D5303FDD5410}">
      <dgm:prSet/>
      <dgm:spPr/>
      <dgm:t>
        <a:bodyPr/>
        <a:lstStyle/>
        <a:p>
          <a:endParaRPr lang="en-US"/>
        </a:p>
      </dgm:t>
    </dgm:pt>
    <dgm:pt modelId="{828B976F-E55F-48A4-8E3F-E42F81770C6D}">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Clay</a:t>
          </a:r>
        </a:p>
      </dgm:t>
    </dgm:pt>
    <dgm:pt modelId="{6A41DFF1-3A82-4151-A1F6-E5DD97345405}" type="parTrans" cxnId="{197E0569-4624-4572-9946-AF6C0C452B01}">
      <dgm:prSet/>
      <dgm:spPr/>
      <dgm:t>
        <a:bodyPr/>
        <a:lstStyle/>
        <a:p>
          <a:endParaRPr lang="en-US"/>
        </a:p>
      </dgm:t>
    </dgm:pt>
    <dgm:pt modelId="{F4F6F0AE-C5A6-426C-86FF-BBD171157C1B}" type="sibTrans" cxnId="{197E0569-4624-4572-9946-AF6C0C452B01}">
      <dgm:prSet/>
      <dgm:spPr/>
      <dgm:t>
        <a:bodyPr/>
        <a:lstStyle/>
        <a:p>
          <a:endParaRPr lang="en-US"/>
        </a:p>
      </dgm:t>
    </dgm:pt>
    <dgm:pt modelId="{A15B15A2-3700-4262-8504-C5427DE84422}">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Fly ash</a:t>
          </a:r>
        </a:p>
      </dgm:t>
    </dgm:pt>
    <dgm:pt modelId="{3229BFA7-03F5-4F19-BA74-D8E629D789AE}" type="parTrans" cxnId="{A601119F-8411-4E73-AEBF-95AAFF561803}">
      <dgm:prSet/>
      <dgm:spPr/>
      <dgm:t>
        <a:bodyPr/>
        <a:lstStyle/>
        <a:p>
          <a:endParaRPr lang="en-US"/>
        </a:p>
      </dgm:t>
    </dgm:pt>
    <dgm:pt modelId="{C9412EFC-76A0-4EAA-A497-E475D63B5EBF}" type="sibTrans" cxnId="{A601119F-8411-4E73-AEBF-95AAFF561803}">
      <dgm:prSet/>
      <dgm:spPr/>
      <dgm:t>
        <a:bodyPr/>
        <a:lstStyle/>
        <a:p>
          <a:endParaRPr lang="en-US"/>
        </a:p>
      </dgm:t>
    </dgm:pt>
    <dgm:pt modelId="{BE54BDEF-1E38-4D50-A15D-68D356A2A771}">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Fuller’s earth</a:t>
          </a:r>
        </a:p>
      </dgm:t>
    </dgm:pt>
    <dgm:pt modelId="{9296596A-B292-4590-ABE9-A10DEC6AF55E}" type="parTrans" cxnId="{4BAF2EB7-D529-4838-BFFC-016FD24A6DCD}">
      <dgm:prSet/>
      <dgm:spPr/>
      <dgm:t>
        <a:bodyPr/>
        <a:lstStyle/>
        <a:p>
          <a:endParaRPr lang="en-US"/>
        </a:p>
      </dgm:t>
    </dgm:pt>
    <dgm:pt modelId="{A4AF111A-13D8-440E-B8CC-937AF8A63AEF}" type="sibTrans" cxnId="{4BAF2EB7-D529-4838-BFFC-016FD24A6DCD}">
      <dgm:prSet/>
      <dgm:spPr/>
      <dgm:t>
        <a:bodyPr/>
        <a:lstStyle/>
        <a:p>
          <a:endParaRPr lang="en-US"/>
        </a:p>
      </dgm:t>
    </dgm:pt>
    <dgm:pt modelId="{4D1933E4-60D9-4BD2-AC94-1AE32B8AEA65}">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Limestone</a:t>
          </a:r>
        </a:p>
      </dgm:t>
    </dgm:pt>
    <dgm:pt modelId="{ED5AB31B-1528-467D-989C-18FB940E1212}" type="parTrans" cxnId="{E6492621-C628-47CF-86C9-986DD069B378}">
      <dgm:prSet/>
      <dgm:spPr/>
      <dgm:t>
        <a:bodyPr/>
        <a:lstStyle/>
        <a:p>
          <a:endParaRPr lang="en-US"/>
        </a:p>
      </dgm:t>
    </dgm:pt>
    <dgm:pt modelId="{E10D840D-AC54-4DD9-AEEE-3A3535C60920}" type="sibTrans" cxnId="{E6492621-C628-47CF-86C9-986DD069B378}">
      <dgm:prSet/>
      <dgm:spPr/>
      <dgm:t>
        <a:bodyPr/>
        <a:lstStyle/>
        <a:p>
          <a:endParaRPr lang="en-US"/>
        </a:p>
      </dgm:t>
    </dgm:pt>
    <dgm:pt modelId="{AF8E7692-4A06-46BB-BADA-DFD2E73BDC4C}">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Loess</a:t>
          </a:r>
        </a:p>
      </dgm:t>
    </dgm:pt>
    <dgm:pt modelId="{41D5A09A-F8DA-4C63-B78B-5BDDA1BB2ACC}" type="parTrans" cxnId="{B6454B68-04B6-4248-91AA-C097CF60390B}">
      <dgm:prSet/>
      <dgm:spPr/>
      <dgm:t>
        <a:bodyPr/>
        <a:lstStyle/>
        <a:p>
          <a:endParaRPr lang="en-US"/>
        </a:p>
      </dgm:t>
    </dgm:pt>
    <dgm:pt modelId="{252267A4-DD48-403C-953A-5FAD07F19259}" type="sibTrans" cxnId="{B6454B68-04B6-4248-91AA-C097CF60390B}">
      <dgm:prSet/>
      <dgm:spPr/>
      <dgm:t>
        <a:bodyPr/>
        <a:lstStyle/>
        <a:p>
          <a:endParaRPr lang="en-US"/>
        </a:p>
      </dgm:t>
    </dgm:pt>
    <dgm:pt modelId="{7547434E-7CD2-42C6-8804-22D472AC85E3}">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Marl</a:t>
          </a:r>
        </a:p>
      </dgm:t>
    </dgm:pt>
    <dgm:pt modelId="{C57D7C31-2934-46FC-B93D-716E9CBC5A2E}" type="parTrans" cxnId="{8920DB10-555E-43BD-AB11-C8A57DEFF631}">
      <dgm:prSet/>
      <dgm:spPr/>
      <dgm:t>
        <a:bodyPr/>
        <a:lstStyle/>
        <a:p>
          <a:endParaRPr lang="en-US"/>
        </a:p>
      </dgm:t>
    </dgm:pt>
    <dgm:pt modelId="{56DBEBE4-E42D-4A6A-A096-F784A879ED41}" type="sibTrans" cxnId="{8920DB10-555E-43BD-AB11-C8A57DEFF631}">
      <dgm:prSet/>
      <dgm:spPr/>
      <dgm:t>
        <a:bodyPr/>
        <a:lstStyle/>
        <a:p>
          <a:endParaRPr lang="en-US"/>
        </a:p>
      </dgm:t>
    </dgm:pt>
    <dgm:pt modelId="{3DADD690-FE0F-4933-BDD7-E2EA8ADAA916}">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Ore washings</a:t>
          </a:r>
        </a:p>
      </dgm:t>
    </dgm:pt>
    <dgm:pt modelId="{77B8AFB4-45ED-4B30-B0D9-651871B61CF5}" type="parTrans" cxnId="{E9769B72-080C-4D9B-A460-DFB6F1B004ED}">
      <dgm:prSet/>
      <dgm:spPr/>
      <dgm:t>
        <a:bodyPr/>
        <a:lstStyle/>
        <a:p>
          <a:endParaRPr lang="en-US"/>
        </a:p>
      </dgm:t>
    </dgm:pt>
    <dgm:pt modelId="{CA6DEDD8-26FD-4B2E-83BE-E3C11ED4EE10}" type="sibTrans" cxnId="{E9769B72-080C-4D9B-A460-DFB6F1B004ED}">
      <dgm:prSet/>
      <dgm:spPr/>
      <dgm:t>
        <a:bodyPr/>
        <a:lstStyle/>
        <a:p>
          <a:endParaRPr lang="en-US"/>
        </a:p>
      </dgm:t>
    </dgm:pt>
    <dgm:pt modelId="{9CC6AAF4-0D56-453F-8887-EBC22741977B}">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Quartzite</a:t>
          </a:r>
        </a:p>
      </dgm:t>
    </dgm:pt>
    <dgm:pt modelId="{E5EB0B11-FF7B-4FB5-A952-B80DBD8858E5}" type="parTrans" cxnId="{23188112-E7F7-4B15-8F70-39354D20612B}">
      <dgm:prSet/>
      <dgm:spPr/>
      <dgm:t>
        <a:bodyPr/>
        <a:lstStyle/>
        <a:p>
          <a:endParaRPr lang="en-US"/>
        </a:p>
      </dgm:t>
    </dgm:pt>
    <dgm:pt modelId="{1D03C2A4-ACF1-4384-AF1B-77C5892C7E1A}" type="sibTrans" cxnId="{23188112-E7F7-4B15-8F70-39354D20612B}">
      <dgm:prSet/>
      <dgm:spPr/>
      <dgm:t>
        <a:bodyPr/>
        <a:lstStyle/>
        <a:p>
          <a:endParaRPr lang="en-US"/>
        </a:p>
      </dgm:t>
    </dgm:pt>
    <dgm:pt modelId="{ED8BF11E-DC5E-43B2-98DF-DFF0DA47869F}">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Rice-hull ash</a:t>
          </a:r>
        </a:p>
      </dgm:t>
    </dgm:pt>
    <dgm:pt modelId="{AF29D466-8DB9-4DE5-9598-D97EFCDA75A0}" type="parTrans" cxnId="{235D334F-BD21-4528-93E1-0D8B867565A0}">
      <dgm:prSet/>
      <dgm:spPr/>
      <dgm:t>
        <a:bodyPr/>
        <a:lstStyle/>
        <a:p>
          <a:endParaRPr lang="en-US"/>
        </a:p>
      </dgm:t>
    </dgm:pt>
    <dgm:pt modelId="{6969800E-3EF4-4800-B68B-E611B28CFB2C}" type="sibTrans" cxnId="{235D334F-BD21-4528-93E1-0D8B867565A0}">
      <dgm:prSet/>
      <dgm:spPr/>
      <dgm:t>
        <a:bodyPr/>
        <a:lstStyle/>
        <a:p>
          <a:endParaRPr lang="en-US"/>
        </a:p>
      </dgm:t>
    </dgm:pt>
    <dgm:pt modelId="{91DAE4A5-2643-42FE-9E90-B6750A613C09}">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Sand</a:t>
          </a:r>
        </a:p>
      </dgm:t>
    </dgm:pt>
    <dgm:pt modelId="{8D5EF12E-3646-4FAF-8335-D65948805E0F}" type="parTrans" cxnId="{36D8FE59-533C-487F-B054-DA642CB42180}">
      <dgm:prSet/>
      <dgm:spPr/>
      <dgm:t>
        <a:bodyPr/>
        <a:lstStyle/>
        <a:p>
          <a:endParaRPr lang="en-US"/>
        </a:p>
      </dgm:t>
    </dgm:pt>
    <dgm:pt modelId="{F0D1954A-95AD-4D51-98F9-CDB1F3940034}" type="sibTrans" cxnId="{36D8FE59-533C-487F-B054-DA642CB42180}">
      <dgm:prSet/>
      <dgm:spPr/>
      <dgm:t>
        <a:bodyPr/>
        <a:lstStyle/>
        <a:p>
          <a:endParaRPr lang="en-US"/>
        </a:p>
      </dgm:t>
    </dgm:pt>
    <dgm:pt modelId="{0073EDAA-F080-47BA-95BD-C6D89AC1C166}">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Sandstone</a:t>
          </a:r>
        </a:p>
      </dgm:t>
    </dgm:pt>
    <dgm:pt modelId="{A04EDE89-65E3-46F4-83C9-42C1C89DE293}" type="parTrans" cxnId="{89D57F99-2021-4DEB-B839-0D6E9097F08D}">
      <dgm:prSet/>
      <dgm:spPr/>
      <dgm:t>
        <a:bodyPr/>
        <a:lstStyle/>
        <a:p>
          <a:endParaRPr lang="en-US"/>
        </a:p>
      </dgm:t>
    </dgm:pt>
    <dgm:pt modelId="{8523F9F6-DB49-4385-ADA5-A1E727CD0E40}" type="sibTrans" cxnId="{89D57F99-2021-4DEB-B839-0D6E9097F08D}">
      <dgm:prSet/>
      <dgm:spPr/>
      <dgm:t>
        <a:bodyPr/>
        <a:lstStyle/>
        <a:p>
          <a:endParaRPr lang="en-US"/>
        </a:p>
      </dgm:t>
    </dgm:pt>
    <dgm:pt modelId="{A1167BDC-62C3-40A4-B0F9-6C61A07656A6}">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Shale</a:t>
          </a:r>
        </a:p>
      </dgm:t>
    </dgm:pt>
    <dgm:pt modelId="{28302698-E8E3-423C-93EF-3C033821DF42}" type="parTrans" cxnId="{7D103079-8462-46E8-AB1F-4BF8800826F6}">
      <dgm:prSet/>
      <dgm:spPr/>
      <dgm:t>
        <a:bodyPr/>
        <a:lstStyle/>
        <a:p>
          <a:endParaRPr lang="en-US"/>
        </a:p>
      </dgm:t>
    </dgm:pt>
    <dgm:pt modelId="{0244F3DF-5509-45E0-B813-869468F15AC7}" type="sibTrans" cxnId="{7D103079-8462-46E8-AB1F-4BF8800826F6}">
      <dgm:prSet/>
      <dgm:spPr/>
      <dgm:t>
        <a:bodyPr/>
        <a:lstStyle/>
        <a:p>
          <a:endParaRPr lang="en-US"/>
        </a:p>
      </dgm:t>
    </dgm:pt>
    <dgm:pt modelId="{C9527E10-64F9-4DFA-A3CD-C715ACB20880}">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Slag</a:t>
          </a:r>
        </a:p>
      </dgm:t>
    </dgm:pt>
    <dgm:pt modelId="{F62B0E4B-7CE4-45C8-9A86-FE74F31A00A5}" type="parTrans" cxnId="{FB47AB62-2356-43BB-BE71-622A6063FF47}">
      <dgm:prSet/>
      <dgm:spPr/>
      <dgm:t>
        <a:bodyPr/>
        <a:lstStyle/>
        <a:p>
          <a:endParaRPr lang="en-US"/>
        </a:p>
      </dgm:t>
    </dgm:pt>
    <dgm:pt modelId="{541035DD-6BB5-411F-8BB9-2EB7AFC0BF52}" type="sibTrans" cxnId="{FB47AB62-2356-43BB-BE71-622A6063FF47}">
      <dgm:prSet/>
      <dgm:spPr/>
      <dgm:t>
        <a:bodyPr/>
        <a:lstStyle/>
        <a:p>
          <a:endParaRPr lang="en-US"/>
        </a:p>
      </dgm:t>
    </dgm:pt>
    <dgm:pt modelId="{1472F246-DF24-4A8F-8B7E-E233C0F174A9}">
      <dgm:prSet custT="1"/>
      <dgm:spPr/>
      <dgm:t>
        <a:bodyPr/>
        <a:lstStyle/>
        <a:p>
          <a:pPr rtl="0"/>
          <a:r>
            <a:rPr kumimoji="0" lang="en-US" sz="1400" b="1" i="0" u="none" strike="noStrike" cap="none" normalizeH="0" baseline="0" dirty="0" err="1" smtClean="0">
              <a:ln>
                <a:noFill/>
              </a:ln>
              <a:solidFill>
                <a:schemeClr val="tx1"/>
              </a:solidFill>
              <a:effectLst/>
              <a:latin typeface="Times New Roman" pitchFamily="18" charset="0"/>
              <a:cs typeface="Times New Roman" pitchFamily="18" charset="0"/>
            </a:rPr>
            <a:t>Traprock</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dgm:t>
    </dgm:pt>
    <dgm:pt modelId="{F910B48B-1EA4-43AB-8665-73B832F0BAAC}" type="parTrans" cxnId="{7DEB435E-EDF5-40A0-AE81-C1E8AD3B6E26}">
      <dgm:prSet/>
      <dgm:spPr/>
      <dgm:t>
        <a:bodyPr/>
        <a:lstStyle/>
        <a:p>
          <a:endParaRPr lang="en-US"/>
        </a:p>
      </dgm:t>
    </dgm:pt>
    <dgm:pt modelId="{377C90B1-8378-4DCF-A453-C4FFFC882E93}" type="sibTrans" cxnId="{7DEB435E-EDF5-40A0-AE81-C1E8AD3B6E26}">
      <dgm:prSet/>
      <dgm:spPr/>
      <dgm:t>
        <a:bodyPr/>
        <a:lstStyle/>
        <a:p>
          <a:endParaRPr lang="en-US"/>
        </a:p>
      </dgm:t>
    </dgm:pt>
    <dgm:pt modelId="{FBD878E4-7634-4E3F-B396-093E9E213FB1}">
      <dgm:prSet phldrT="[Tex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Aluminum-ore refuse</a:t>
          </a:r>
          <a:endParaRPr lang="en-US" sz="1400" b="1" dirty="0"/>
        </a:p>
      </dgm:t>
    </dgm:pt>
    <dgm:pt modelId="{0F8E956B-57B0-4E4C-B6EF-934425016D05}" type="parTrans" cxnId="{939F9AF1-20A6-4F5A-AEE9-9663077EC475}">
      <dgm:prSet/>
      <dgm:spPr/>
      <dgm:t>
        <a:bodyPr/>
        <a:lstStyle/>
        <a:p>
          <a:endParaRPr lang="en-US"/>
        </a:p>
      </dgm:t>
    </dgm:pt>
    <dgm:pt modelId="{B093355A-4197-45BA-9A74-FD3A6B80F19A}" type="sibTrans" cxnId="{939F9AF1-20A6-4F5A-AEE9-9663077EC475}">
      <dgm:prSet/>
      <dgm:spPr/>
      <dgm:t>
        <a:bodyPr/>
        <a:lstStyle/>
        <a:p>
          <a:endParaRPr lang="en-US"/>
        </a:p>
      </dgm:t>
    </dgm:pt>
    <dgm:pt modelId="{9571B1CD-B5A4-4305-88C1-F4B1A11CE67E}">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Bauxite</a:t>
          </a:r>
        </a:p>
      </dgm:t>
    </dgm:pt>
    <dgm:pt modelId="{FFEA1816-844C-44C0-B928-32C8ECB52239}" type="parTrans" cxnId="{0990D427-69D0-40CE-A764-9496ABABD17C}">
      <dgm:prSet/>
      <dgm:spPr/>
      <dgm:t>
        <a:bodyPr/>
        <a:lstStyle/>
        <a:p>
          <a:endParaRPr lang="en-US"/>
        </a:p>
      </dgm:t>
    </dgm:pt>
    <dgm:pt modelId="{A628B416-EF79-4160-A2BD-EE23FFA243C4}" type="sibTrans" cxnId="{0990D427-69D0-40CE-A764-9496ABABD17C}">
      <dgm:prSet/>
      <dgm:spPr/>
      <dgm:t>
        <a:bodyPr/>
        <a:lstStyle/>
        <a:p>
          <a:endParaRPr lang="en-US"/>
        </a:p>
      </dgm:t>
    </dgm:pt>
    <dgm:pt modelId="{E6499CA6-91C3-415D-A164-AD266C325C14}">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Cement rock</a:t>
          </a:r>
        </a:p>
      </dgm:t>
    </dgm:pt>
    <dgm:pt modelId="{B678C9EB-76C5-4BA1-A8FD-23146EC476F7}" type="parTrans" cxnId="{2905219D-CF7E-46E6-905E-4A0A0BB69DC7}">
      <dgm:prSet/>
      <dgm:spPr/>
      <dgm:t>
        <a:bodyPr/>
        <a:lstStyle/>
        <a:p>
          <a:endParaRPr lang="en-US"/>
        </a:p>
      </dgm:t>
    </dgm:pt>
    <dgm:pt modelId="{E536C27D-EF52-4751-BE35-18D4BDFE9C42}" type="sibTrans" cxnId="{2905219D-CF7E-46E6-905E-4A0A0BB69DC7}">
      <dgm:prSet/>
      <dgm:spPr/>
      <dgm:t>
        <a:bodyPr/>
        <a:lstStyle/>
        <a:p>
          <a:endParaRPr lang="en-US"/>
        </a:p>
      </dgm:t>
    </dgm:pt>
    <dgm:pt modelId="{DC591B60-F2DB-4D4D-AFC7-006463EB037F}">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Clay</a:t>
          </a:r>
        </a:p>
      </dgm:t>
    </dgm:pt>
    <dgm:pt modelId="{6C02C509-32CC-433F-9E76-9149577A6979}" type="parTrans" cxnId="{7967BEFC-D060-40C7-B847-39D325DA4823}">
      <dgm:prSet/>
      <dgm:spPr/>
      <dgm:t>
        <a:bodyPr/>
        <a:lstStyle/>
        <a:p>
          <a:endParaRPr lang="en-US"/>
        </a:p>
      </dgm:t>
    </dgm:pt>
    <dgm:pt modelId="{EB4B3E07-513B-4454-886A-7DEE03D24EC0}" type="sibTrans" cxnId="{7967BEFC-D060-40C7-B847-39D325DA4823}">
      <dgm:prSet/>
      <dgm:spPr/>
      <dgm:t>
        <a:bodyPr/>
        <a:lstStyle/>
        <a:p>
          <a:endParaRPr lang="en-US"/>
        </a:p>
      </dgm:t>
    </dgm:pt>
    <dgm:pt modelId="{6D2F6D09-3B94-4CC7-ABCC-E2EE154A7733}">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Copper slag</a:t>
          </a:r>
        </a:p>
      </dgm:t>
    </dgm:pt>
    <dgm:pt modelId="{29983348-CD3D-43F0-AEEF-7E5AF7F0997B}" type="parTrans" cxnId="{27A3E4BB-9022-4330-886C-EA8970ED3D94}">
      <dgm:prSet/>
      <dgm:spPr/>
      <dgm:t>
        <a:bodyPr/>
        <a:lstStyle/>
        <a:p>
          <a:endParaRPr lang="en-US"/>
        </a:p>
      </dgm:t>
    </dgm:pt>
    <dgm:pt modelId="{E46C5CF1-9BBD-4DD2-9C43-78D0ED309E23}" type="sibTrans" cxnId="{27A3E4BB-9022-4330-886C-EA8970ED3D94}">
      <dgm:prSet/>
      <dgm:spPr/>
      <dgm:t>
        <a:bodyPr/>
        <a:lstStyle/>
        <a:p>
          <a:endParaRPr lang="en-US"/>
        </a:p>
      </dgm:t>
    </dgm:pt>
    <dgm:pt modelId="{CB7B2145-6907-46FE-841F-2F62433D39D6}">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Fly ash</a:t>
          </a:r>
        </a:p>
      </dgm:t>
    </dgm:pt>
    <dgm:pt modelId="{33C736D8-C997-408C-8EC5-C3DF159A85C2}" type="parTrans" cxnId="{750EDAFD-98D9-4C18-B77F-455252C02D40}">
      <dgm:prSet/>
      <dgm:spPr/>
      <dgm:t>
        <a:bodyPr/>
        <a:lstStyle/>
        <a:p>
          <a:endParaRPr lang="en-US"/>
        </a:p>
      </dgm:t>
    </dgm:pt>
    <dgm:pt modelId="{99A23C53-08F5-4500-8237-DAD7370FC760}" type="sibTrans" cxnId="{750EDAFD-98D9-4C18-B77F-455252C02D40}">
      <dgm:prSet/>
      <dgm:spPr/>
      <dgm:t>
        <a:bodyPr/>
        <a:lstStyle/>
        <a:p>
          <a:endParaRPr lang="en-US"/>
        </a:p>
      </dgm:t>
    </dgm:pt>
    <dgm:pt modelId="{D9661102-B0F0-4031-B2B5-91FAC9C915B5}">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Fuller’s earth</a:t>
          </a:r>
        </a:p>
      </dgm:t>
    </dgm:pt>
    <dgm:pt modelId="{E0AE268D-1885-49A5-AA8C-4F9989A71972}" type="parTrans" cxnId="{F58F27DB-FB2A-471F-A0BC-3801D025CDBA}">
      <dgm:prSet/>
      <dgm:spPr/>
      <dgm:t>
        <a:bodyPr/>
        <a:lstStyle/>
        <a:p>
          <a:endParaRPr lang="en-US"/>
        </a:p>
      </dgm:t>
    </dgm:pt>
    <dgm:pt modelId="{B41C40E4-0836-442E-A2AC-E68827A27500}" type="sibTrans" cxnId="{F58F27DB-FB2A-471F-A0BC-3801D025CDBA}">
      <dgm:prSet/>
      <dgm:spPr/>
      <dgm:t>
        <a:bodyPr/>
        <a:lstStyle/>
        <a:p>
          <a:endParaRPr lang="en-US"/>
        </a:p>
      </dgm:t>
    </dgm:pt>
    <dgm:pt modelId="{D6167684-3B67-46D6-B441-4FAACC180B74}">
      <dgm:prSet custT="1"/>
      <dgm:spPr/>
      <dgm:t>
        <a:bodyPr/>
        <a:lstStyle/>
        <a:p>
          <a:pPr rtl="0"/>
          <a:r>
            <a:rPr kumimoji="0" lang="en-US" sz="1400" b="1" i="0" u="none" strike="noStrike" cap="none" normalizeH="0" baseline="0" dirty="0" err="1" smtClean="0">
              <a:ln>
                <a:noFill/>
              </a:ln>
              <a:solidFill>
                <a:schemeClr val="tx1"/>
              </a:solidFill>
              <a:effectLst/>
              <a:latin typeface="Times New Roman" pitchFamily="18" charset="0"/>
              <a:cs typeface="Times New Roman" pitchFamily="18" charset="0"/>
            </a:rPr>
            <a:t>Granodiorite</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dgm:t>
    </dgm:pt>
    <dgm:pt modelId="{8DAF8D09-60BC-441E-91C2-CF42E9FFA4F9}" type="parTrans" cxnId="{A2630766-70A5-4EE3-A27A-2DC70EB4D5A3}">
      <dgm:prSet/>
      <dgm:spPr/>
      <dgm:t>
        <a:bodyPr/>
        <a:lstStyle/>
        <a:p>
          <a:endParaRPr lang="en-US"/>
        </a:p>
      </dgm:t>
    </dgm:pt>
    <dgm:pt modelId="{2EBDEA5D-96FB-4E1B-A6F5-F85F54676504}" type="sibTrans" cxnId="{A2630766-70A5-4EE3-A27A-2DC70EB4D5A3}">
      <dgm:prSet/>
      <dgm:spPr/>
      <dgm:t>
        <a:bodyPr/>
        <a:lstStyle/>
        <a:p>
          <a:endParaRPr lang="en-US"/>
        </a:p>
      </dgm:t>
    </dgm:pt>
    <dgm:pt modelId="{2F9C8C07-BFDE-4B9B-9826-4D308C97FC47}">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Limestone</a:t>
          </a:r>
        </a:p>
      </dgm:t>
    </dgm:pt>
    <dgm:pt modelId="{A7A11316-ADEA-4E01-A71F-0B03B8C91106}" type="parTrans" cxnId="{8D734C28-B274-4296-906E-4087828AD804}">
      <dgm:prSet/>
      <dgm:spPr/>
      <dgm:t>
        <a:bodyPr/>
        <a:lstStyle/>
        <a:p>
          <a:endParaRPr lang="en-US"/>
        </a:p>
      </dgm:t>
    </dgm:pt>
    <dgm:pt modelId="{BF5BD562-B208-4C67-AE6E-D0C326DAAFFC}" type="sibTrans" cxnId="{8D734C28-B274-4296-906E-4087828AD804}">
      <dgm:prSet/>
      <dgm:spPr/>
      <dgm:t>
        <a:bodyPr/>
        <a:lstStyle/>
        <a:p>
          <a:endParaRPr lang="en-US"/>
        </a:p>
      </dgm:t>
    </dgm:pt>
    <dgm:pt modelId="{434D2FC0-4161-43E8-AE98-2D1170639046}">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Loess</a:t>
          </a:r>
        </a:p>
      </dgm:t>
    </dgm:pt>
    <dgm:pt modelId="{0678EA15-EFA4-4AF0-AC3D-DE2BADD20D94}" type="parTrans" cxnId="{08F7AD87-37E2-4D97-92E4-E6477777F46B}">
      <dgm:prSet/>
      <dgm:spPr/>
      <dgm:t>
        <a:bodyPr/>
        <a:lstStyle/>
        <a:p>
          <a:endParaRPr lang="en-US"/>
        </a:p>
      </dgm:t>
    </dgm:pt>
    <dgm:pt modelId="{59103A66-02C9-422C-8B3A-7CBF5D0AE7C3}" type="sibTrans" cxnId="{08F7AD87-37E2-4D97-92E4-E6477777F46B}">
      <dgm:prSet/>
      <dgm:spPr/>
      <dgm:t>
        <a:bodyPr/>
        <a:lstStyle/>
        <a:p>
          <a:endParaRPr lang="en-US"/>
        </a:p>
      </dgm:t>
    </dgm:pt>
    <dgm:pt modelId="{0D274F32-29E8-43DF-B6BD-A3F5BBC72BAA}">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Ore washings</a:t>
          </a:r>
        </a:p>
      </dgm:t>
    </dgm:pt>
    <dgm:pt modelId="{72E6AFBE-6893-47A3-9F3E-AFA0A3ECC358}" type="parTrans" cxnId="{7535A6F2-1C7F-4ACE-97B6-767597ABC18E}">
      <dgm:prSet/>
      <dgm:spPr/>
      <dgm:t>
        <a:bodyPr/>
        <a:lstStyle/>
        <a:p>
          <a:endParaRPr lang="en-US"/>
        </a:p>
      </dgm:t>
    </dgm:pt>
    <dgm:pt modelId="{394D3468-E09A-4CDD-B0BD-D07040D32117}" type="sibTrans" cxnId="{7535A6F2-1C7F-4ACE-97B6-767597ABC18E}">
      <dgm:prSet/>
      <dgm:spPr/>
      <dgm:t>
        <a:bodyPr/>
        <a:lstStyle/>
        <a:p>
          <a:endParaRPr lang="en-US"/>
        </a:p>
      </dgm:t>
    </dgm:pt>
    <dgm:pt modelId="{1C5292D8-EEC8-4DC5-8BBB-A3EC4D3758DF}">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Shale</a:t>
          </a:r>
        </a:p>
      </dgm:t>
    </dgm:pt>
    <dgm:pt modelId="{AA7DABCA-7399-40A7-BF1A-0E8C089C297A}" type="parTrans" cxnId="{AB17C9C9-809C-46C1-859B-6DAAF613DEFA}">
      <dgm:prSet/>
      <dgm:spPr/>
      <dgm:t>
        <a:bodyPr/>
        <a:lstStyle/>
        <a:p>
          <a:endParaRPr lang="en-US"/>
        </a:p>
      </dgm:t>
    </dgm:pt>
    <dgm:pt modelId="{879C9C89-6F74-4313-B899-737CD5B52C9F}" type="sibTrans" cxnId="{AB17C9C9-809C-46C1-859B-6DAAF613DEFA}">
      <dgm:prSet/>
      <dgm:spPr/>
      <dgm:t>
        <a:bodyPr/>
        <a:lstStyle/>
        <a:p>
          <a:endParaRPr lang="en-US"/>
        </a:p>
      </dgm:t>
    </dgm:pt>
    <dgm:pt modelId="{E67C394D-9B82-4972-BB80-273A8B133512}">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Slag</a:t>
          </a:r>
        </a:p>
      </dgm:t>
    </dgm:pt>
    <dgm:pt modelId="{2C7A9359-184C-48DE-AD68-2F02F60EA242}" type="parTrans" cxnId="{96B6E645-D131-40CD-BBAF-20288885A1D9}">
      <dgm:prSet/>
      <dgm:spPr/>
      <dgm:t>
        <a:bodyPr/>
        <a:lstStyle/>
        <a:p>
          <a:endParaRPr lang="en-US"/>
        </a:p>
      </dgm:t>
    </dgm:pt>
    <dgm:pt modelId="{C4149D8E-177F-4850-96EB-EEFD779F3FE8}" type="sibTrans" cxnId="{96B6E645-D131-40CD-BBAF-20288885A1D9}">
      <dgm:prSet/>
      <dgm:spPr/>
      <dgm:t>
        <a:bodyPr/>
        <a:lstStyle/>
        <a:p>
          <a:endParaRPr lang="en-US"/>
        </a:p>
      </dgm:t>
    </dgm:pt>
    <dgm:pt modelId="{B804D588-4B29-48B6-ADA4-4C3AB144A7B1}">
      <dgm:prSet custT="1"/>
      <dgm:spPr/>
      <dgm:t>
        <a:bodyPr/>
        <a:lstStyle/>
        <a:p>
          <a:pPr rtl="0"/>
          <a:r>
            <a:rPr kumimoji="0" lang="en-US" sz="1400" b="1" i="0" u="none" strike="noStrike" cap="none" normalizeH="0" baseline="0" dirty="0" err="1" smtClean="0">
              <a:ln>
                <a:noFill/>
              </a:ln>
              <a:solidFill>
                <a:schemeClr val="tx1"/>
              </a:solidFill>
              <a:effectLst/>
              <a:latin typeface="Times New Roman" pitchFamily="18" charset="0"/>
              <a:cs typeface="Times New Roman" pitchFamily="18" charset="0"/>
            </a:rPr>
            <a:t>Staurolite</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dgm:t>
    </dgm:pt>
    <dgm:pt modelId="{EDE1E699-81BD-4323-B6D5-BD912145CF1C}" type="parTrans" cxnId="{2BA51349-D232-4F6E-A4F6-2BFC1E2BE207}">
      <dgm:prSet/>
      <dgm:spPr/>
      <dgm:t>
        <a:bodyPr/>
        <a:lstStyle/>
        <a:p>
          <a:endParaRPr lang="en-US"/>
        </a:p>
      </dgm:t>
    </dgm:pt>
    <dgm:pt modelId="{D8503CFA-E994-4377-B1AC-5D00EDE78C40}" type="sibTrans" cxnId="{2BA51349-D232-4F6E-A4F6-2BFC1E2BE207}">
      <dgm:prSet/>
      <dgm:spPr/>
      <dgm:t>
        <a:bodyPr/>
        <a:lstStyle/>
        <a:p>
          <a:endParaRPr lang="en-US"/>
        </a:p>
      </dgm:t>
    </dgm:pt>
    <dgm:pt modelId="{55AAB843-DC76-4CE7-9B43-B3130C4D6189}">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Calcium sulfate</a:t>
          </a:r>
        </a:p>
      </dgm:t>
    </dgm:pt>
    <dgm:pt modelId="{D2716C47-68C2-4363-9D94-C18095CA773C}" type="parTrans" cxnId="{F95F6707-92AB-4D06-BECF-006608B1B5BA}">
      <dgm:prSet/>
      <dgm:spPr/>
      <dgm:t>
        <a:bodyPr/>
        <a:lstStyle/>
        <a:p>
          <a:endParaRPr lang="en-US"/>
        </a:p>
      </dgm:t>
    </dgm:pt>
    <dgm:pt modelId="{902F3C2E-FF39-49DC-9693-1F63409FB0A0}" type="sibTrans" cxnId="{F95F6707-92AB-4D06-BECF-006608B1B5BA}">
      <dgm:prSet/>
      <dgm:spPr/>
      <dgm:t>
        <a:bodyPr/>
        <a:lstStyle/>
        <a:p>
          <a:endParaRPr lang="en-US"/>
        </a:p>
      </dgm:t>
    </dgm:pt>
    <dgm:pt modelId="{9A5F28DC-0945-4DCA-B580-59FBA13F4318}">
      <dgm:prSet custT="1"/>
      <dgm:spPr/>
      <dgm:t>
        <a:bodyPr/>
        <a:lstStyle/>
        <a:p>
          <a:pPr rtl="0"/>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Gypsum</a:t>
          </a:r>
        </a:p>
      </dgm:t>
    </dgm:pt>
    <dgm:pt modelId="{0E953E6D-57CE-4280-88D9-B5B273800430}" type="parTrans" cxnId="{EE6BEF87-4F18-46B9-AFB1-73CF0F671E19}">
      <dgm:prSet/>
      <dgm:spPr/>
      <dgm:t>
        <a:bodyPr/>
        <a:lstStyle/>
        <a:p>
          <a:endParaRPr lang="en-US"/>
        </a:p>
      </dgm:t>
    </dgm:pt>
    <dgm:pt modelId="{232AF8E8-278B-4478-832A-58D6FF39683A}" type="sibTrans" cxnId="{EE6BEF87-4F18-46B9-AFB1-73CF0F671E19}">
      <dgm:prSet/>
      <dgm:spPr/>
      <dgm:t>
        <a:bodyPr/>
        <a:lstStyle/>
        <a:p>
          <a:endParaRPr lang="en-US"/>
        </a:p>
      </dgm:t>
    </dgm:pt>
    <dgm:pt modelId="{16592DAB-2758-444F-BAE6-1C4FDD9C60AE}" type="pres">
      <dgm:prSet presAssocID="{6DFA6F07-84E3-4BDF-A68E-345928E7214D}" presName="Name0" presStyleCnt="0">
        <dgm:presLayoutVars>
          <dgm:dir/>
          <dgm:resizeHandles val="exact"/>
        </dgm:presLayoutVars>
      </dgm:prSet>
      <dgm:spPr/>
      <dgm:t>
        <a:bodyPr/>
        <a:lstStyle/>
        <a:p>
          <a:endParaRPr lang="en-US"/>
        </a:p>
      </dgm:t>
    </dgm:pt>
    <dgm:pt modelId="{C31BC5C5-2896-4BA2-83F3-A03266A339B4}" type="pres">
      <dgm:prSet presAssocID="{E22FE729-A574-4D0E-A677-97D0D65BA85D}" presName="node" presStyleLbl="node1" presStyleIdx="0" presStyleCnt="5">
        <dgm:presLayoutVars>
          <dgm:bulletEnabled val="1"/>
        </dgm:presLayoutVars>
      </dgm:prSet>
      <dgm:spPr/>
      <dgm:t>
        <a:bodyPr/>
        <a:lstStyle/>
        <a:p>
          <a:endParaRPr lang="en-US"/>
        </a:p>
      </dgm:t>
    </dgm:pt>
    <dgm:pt modelId="{5D1970F2-24E0-4512-A871-BA50EED3866B}" type="pres">
      <dgm:prSet presAssocID="{86DE5423-23AE-4DA1-9A13-EF2FC980E4DD}" presName="sibTrans" presStyleCnt="0"/>
      <dgm:spPr/>
    </dgm:pt>
    <dgm:pt modelId="{422D90EA-EED3-416D-943F-3A97D3FE0A89}" type="pres">
      <dgm:prSet presAssocID="{66217E67-DED6-45AF-9081-9961D922862B}" presName="node" presStyleLbl="node1" presStyleIdx="1" presStyleCnt="5">
        <dgm:presLayoutVars>
          <dgm:bulletEnabled val="1"/>
        </dgm:presLayoutVars>
      </dgm:prSet>
      <dgm:spPr/>
      <dgm:t>
        <a:bodyPr/>
        <a:lstStyle/>
        <a:p>
          <a:endParaRPr lang="en-US"/>
        </a:p>
      </dgm:t>
    </dgm:pt>
    <dgm:pt modelId="{913F077A-9C9B-40B7-B878-2C81B0547072}" type="pres">
      <dgm:prSet presAssocID="{A4AFE711-A993-43E1-9A52-BBE38505FF16}" presName="sibTrans" presStyleCnt="0"/>
      <dgm:spPr/>
    </dgm:pt>
    <dgm:pt modelId="{7F274C76-A4F9-4044-826B-71F1362573F2}" type="pres">
      <dgm:prSet presAssocID="{CF202368-CBAF-4CAA-A103-4DF2C28D7D4C}" presName="node" presStyleLbl="node1" presStyleIdx="2" presStyleCnt="5">
        <dgm:presLayoutVars>
          <dgm:bulletEnabled val="1"/>
        </dgm:presLayoutVars>
      </dgm:prSet>
      <dgm:spPr/>
      <dgm:t>
        <a:bodyPr/>
        <a:lstStyle/>
        <a:p>
          <a:endParaRPr lang="en-US"/>
        </a:p>
      </dgm:t>
    </dgm:pt>
    <dgm:pt modelId="{D4CAA763-1E78-4582-9CAA-E4200636EB01}" type="pres">
      <dgm:prSet presAssocID="{12A74A3C-BE42-46B0-993A-C95366CD178C}" presName="sibTrans" presStyleCnt="0"/>
      <dgm:spPr/>
    </dgm:pt>
    <dgm:pt modelId="{E93FB9EA-0E51-4E66-8710-093CCE3EA867}" type="pres">
      <dgm:prSet presAssocID="{47F292AF-6096-4679-B415-2FEB4A8AB326}" presName="node" presStyleLbl="node1" presStyleIdx="3" presStyleCnt="5">
        <dgm:presLayoutVars>
          <dgm:bulletEnabled val="1"/>
        </dgm:presLayoutVars>
      </dgm:prSet>
      <dgm:spPr/>
      <dgm:t>
        <a:bodyPr/>
        <a:lstStyle/>
        <a:p>
          <a:endParaRPr lang="en-US"/>
        </a:p>
      </dgm:t>
    </dgm:pt>
    <dgm:pt modelId="{6826F37C-F50C-46B2-9174-BEB76585A8CF}" type="pres">
      <dgm:prSet presAssocID="{DF2EC933-E83D-4939-ACFA-15AAB9641BDD}" presName="sibTrans" presStyleCnt="0"/>
      <dgm:spPr/>
    </dgm:pt>
    <dgm:pt modelId="{1EE2EE60-8AEA-4C9A-AA7C-ED816C040A86}" type="pres">
      <dgm:prSet presAssocID="{159388E5-17C0-4F91-888F-1BE5EB4F0342}" presName="node" presStyleLbl="node1" presStyleIdx="4" presStyleCnt="5">
        <dgm:presLayoutVars>
          <dgm:bulletEnabled val="1"/>
        </dgm:presLayoutVars>
      </dgm:prSet>
      <dgm:spPr/>
      <dgm:t>
        <a:bodyPr/>
        <a:lstStyle/>
        <a:p>
          <a:endParaRPr lang="en-US"/>
        </a:p>
      </dgm:t>
    </dgm:pt>
  </dgm:ptLst>
  <dgm:cxnLst>
    <dgm:cxn modelId="{CB2F53CD-2250-43EC-A151-DE63A8BF9BB3}" srcId="{E22FE729-A574-4D0E-A677-97D0D65BA85D}" destId="{2AFC0327-9290-4070-99F5-D0A16CAB4FFA}" srcOrd="8" destOrd="0" parTransId="{724D6665-68EC-401D-9DB5-25AC64E931ED}" sibTransId="{3D2EABEA-927F-4549-8657-8229DF0677CD}"/>
    <dgm:cxn modelId="{C3239025-4E5F-4A8C-AFDB-71EC9496163F}" type="presOf" srcId="{6DFA6F07-84E3-4BDF-A68E-345928E7214D}" destId="{16592DAB-2758-444F-BAE6-1C4FDD9C60AE}" srcOrd="0" destOrd="0" presId="urn:microsoft.com/office/officeart/2005/8/layout/hList6"/>
    <dgm:cxn modelId="{5483A864-CAF3-4722-B231-04346DB8F11B}" srcId="{E22FE729-A574-4D0E-A677-97D0D65BA85D}" destId="{62A96FBF-0D3B-41B8-ABE6-1B9165545B4C}" srcOrd="5" destOrd="0" parTransId="{710F36B4-BFE9-468D-B63D-B144EA29CEEB}" sibTransId="{5EEE5D8A-1E62-4ABC-B29F-C626C2EB54A5}"/>
    <dgm:cxn modelId="{5A8B6F81-452C-48A0-94C4-81600309D7A9}" srcId="{E22FE729-A574-4D0E-A677-97D0D65BA85D}" destId="{FEAB6814-BDA4-40DB-A765-135EA37BB3C7}" srcOrd="2" destOrd="0" parTransId="{76022A7D-C787-4EA4-98AE-1AE8689E574D}" sibTransId="{AA260713-FAEF-42CB-98A7-6633A7D0D598}"/>
    <dgm:cxn modelId="{F4880707-7C27-491B-880A-C28FDF353181}" type="presOf" srcId="{FBD878E4-7634-4E3F-B396-093E9E213FB1}" destId="{E93FB9EA-0E51-4E66-8710-093CCE3EA867}" srcOrd="0" destOrd="1" presId="urn:microsoft.com/office/officeart/2005/8/layout/hList6"/>
    <dgm:cxn modelId="{F6E26EDC-5E39-46E0-B5AC-50C8E054633A}" srcId="{6DFA6F07-84E3-4BDF-A68E-345928E7214D}" destId="{66217E67-DED6-45AF-9081-9961D922862B}" srcOrd="1" destOrd="0" parTransId="{5769AF61-D4E6-4EBF-A0A6-7B635B3338BB}" sibTransId="{A4AFE711-A993-43E1-9A52-BBE38505FF16}"/>
    <dgm:cxn modelId="{8220F2ED-C4FE-4F3B-9B76-1DD4C4E81A8E}" type="presOf" srcId="{B804D588-4B29-48B6-ADA4-4C3AB144A7B1}" destId="{E93FB9EA-0E51-4E66-8710-093CCE3EA867}" srcOrd="0" destOrd="14" presId="urn:microsoft.com/office/officeart/2005/8/layout/hList6"/>
    <dgm:cxn modelId="{1E8B846C-CE09-4740-B30A-85FEBBC636F7}" srcId="{6DFA6F07-84E3-4BDF-A68E-345928E7214D}" destId="{CF202368-CBAF-4CAA-A103-4DF2C28D7D4C}" srcOrd="2" destOrd="0" parTransId="{B56D0DE3-1217-4842-94A4-340DE08F0B97}" sibTransId="{12A74A3C-BE42-46B0-993A-C95366CD178C}"/>
    <dgm:cxn modelId="{2905219D-CF7E-46E6-905E-4A0A0BB69DC7}" srcId="{47F292AF-6096-4679-B415-2FEB4A8AB326}" destId="{E6499CA6-91C3-415D-A164-AD266C325C14}" srcOrd="2" destOrd="0" parTransId="{B678C9EB-76C5-4BA1-A8FD-23146EC476F7}" sibTransId="{E536C27D-EF52-4751-BE35-18D4BDFE9C42}"/>
    <dgm:cxn modelId="{0990D427-69D0-40CE-A764-9496ABABD17C}" srcId="{47F292AF-6096-4679-B415-2FEB4A8AB326}" destId="{9571B1CD-B5A4-4305-88C1-F4B1A11CE67E}" srcOrd="1" destOrd="0" parTransId="{FFEA1816-844C-44C0-B928-32C8ECB52239}" sibTransId="{A628B416-EF79-4160-A2BD-EE23FFA243C4}"/>
    <dgm:cxn modelId="{9CE7FE4A-4BB7-454C-A943-FB30716B6888}" srcId="{6DFA6F07-84E3-4BDF-A68E-345928E7214D}" destId="{159388E5-17C0-4F91-888F-1BE5EB4F0342}" srcOrd="4" destOrd="0" parTransId="{B3162878-86FA-480C-8EBB-BF7FA22F3B7F}" sibTransId="{3DECBB96-70F2-4720-A5B3-08247A25807F}"/>
    <dgm:cxn modelId="{2CCA4239-0675-4132-9B3F-979012B4BA10}" srcId="{E22FE729-A574-4D0E-A677-97D0D65BA85D}" destId="{80399B0E-C0D7-4B45-B3D5-6CBCBA869F52}" srcOrd="7" destOrd="0" parTransId="{9F8A81E6-4192-42BD-8FA5-C5F97A606045}" sibTransId="{040AD115-2A8F-48D0-BE75-EAB4A8BC4499}"/>
    <dgm:cxn modelId="{E9769B72-080C-4D9B-A460-DFB6F1B004ED}" srcId="{CF202368-CBAF-4CAA-A103-4DF2C28D7D4C}" destId="{3DADD690-FE0F-4933-BDD7-E2EA8ADAA916}" srcOrd="8" destOrd="0" parTransId="{77B8AFB4-45ED-4B30-B0D9-651871B61CF5}" sibTransId="{CA6DEDD8-26FD-4B2E-83BE-E3C11ED4EE10}"/>
    <dgm:cxn modelId="{D027DA74-EDA4-4E0A-B513-23BF81A09816}" type="presOf" srcId="{E67C394D-9B82-4972-BB80-273A8B133512}" destId="{E93FB9EA-0E51-4E66-8710-093CCE3EA867}" srcOrd="0" destOrd="13" presId="urn:microsoft.com/office/officeart/2005/8/layout/hList6"/>
    <dgm:cxn modelId="{4071D67E-D81F-4F62-AA37-9CDB80BD3688}" srcId="{6DFA6F07-84E3-4BDF-A68E-345928E7214D}" destId="{47F292AF-6096-4679-B415-2FEB4A8AB326}" srcOrd="3" destOrd="0" parTransId="{ABE7ED2F-7437-4F97-B957-142341AEDB14}" sibTransId="{DF2EC933-E83D-4939-ACFA-15AAB9641BDD}"/>
    <dgm:cxn modelId="{A2630766-70A5-4EE3-A27A-2DC70EB4D5A3}" srcId="{47F292AF-6096-4679-B415-2FEB4A8AB326}" destId="{D6167684-3B67-46D6-B441-4FAACC180B74}" srcOrd="7" destOrd="0" parTransId="{8DAF8D09-60BC-441E-91C2-CF42E9FFA4F9}" sibTransId="{2EBDEA5D-96FB-4E1B-A6F5-F85F54676504}"/>
    <dgm:cxn modelId="{82C7FBB4-A4A8-44D6-A5B1-BF911E808207}" type="presOf" srcId="{F0B334B3-8D10-486B-83CA-F99E95753AEB}" destId="{422D90EA-EED3-416D-943F-3A97D3FE0A89}" srcOrd="0" destOrd="4" presId="urn:microsoft.com/office/officeart/2005/8/layout/hList6"/>
    <dgm:cxn modelId="{D6F4F4F8-3375-4FBB-B6E6-FF96043FF441}" type="presOf" srcId="{CF202368-CBAF-4CAA-A103-4DF2C28D7D4C}" destId="{7F274C76-A4F9-4044-826B-71F1362573F2}" srcOrd="0" destOrd="0" presId="urn:microsoft.com/office/officeart/2005/8/layout/hList6"/>
    <dgm:cxn modelId="{7DEB435E-EDF5-40A0-AE81-C1E8AD3B6E26}" srcId="{CF202368-CBAF-4CAA-A103-4DF2C28D7D4C}" destId="{1472F246-DF24-4A8F-8B7E-E233C0F174A9}" srcOrd="15" destOrd="0" parTransId="{F910B48B-1EA4-43AB-8665-73B832F0BAAC}" sibTransId="{377C90B1-8378-4DCF-A453-C4FFFC882E93}"/>
    <dgm:cxn modelId="{750EDAFD-98D9-4C18-B77F-455252C02D40}" srcId="{47F292AF-6096-4679-B415-2FEB4A8AB326}" destId="{CB7B2145-6907-46FE-841F-2F62433D39D6}" srcOrd="5" destOrd="0" parTransId="{33C736D8-C997-408C-8EC5-C3DF159A85C2}" sibTransId="{99A23C53-08F5-4500-8237-DAD7370FC760}"/>
    <dgm:cxn modelId="{36D8FE59-533C-487F-B054-DA642CB42180}" srcId="{CF202368-CBAF-4CAA-A103-4DF2C28D7D4C}" destId="{91DAE4A5-2643-42FE-9E90-B6750A613C09}" srcOrd="11" destOrd="0" parTransId="{8D5EF12E-3646-4FAF-8335-D65948805E0F}" sibTransId="{F0D1954A-95AD-4D51-98F9-CDB1F3940034}"/>
    <dgm:cxn modelId="{27A3E4BB-9022-4330-886C-EA8970ED3D94}" srcId="{47F292AF-6096-4679-B415-2FEB4A8AB326}" destId="{6D2F6D09-3B94-4CC7-ABCC-E2EE154A7733}" srcOrd="4" destOrd="0" parTransId="{29983348-CD3D-43F0-AEEF-7E5AF7F0997B}" sibTransId="{E46C5CF1-9BBD-4DD2-9C43-78D0ED309E23}"/>
    <dgm:cxn modelId="{C362CF72-20D2-42E1-8C44-F1BD1A079E5B}" type="presOf" srcId="{AA07F5DB-7F49-4BA8-BB2D-F87AE37ECC21}" destId="{422D90EA-EED3-416D-943F-3A97D3FE0A89}" srcOrd="0" destOrd="5" presId="urn:microsoft.com/office/officeart/2005/8/layout/hList6"/>
    <dgm:cxn modelId="{F58F27DB-FB2A-471F-A0BC-3801D025CDBA}" srcId="{47F292AF-6096-4679-B415-2FEB4A8AB326}" destId="{D9661102-B0F0-4031-B2B5-91FAC9C915B5}" srcOrd="6" destOrd="0" parTransId="{E0AE268D-1885-49A5-AA8C-4F9989A71972}" sibTransId="{B41C40E4-0836-442E-A2AC-E68827A27500}"/>
    <dgm:cxn modelId="{0F5E2536-7BDE-4055-BFF6-FE33EADB0D74}" srcId="{E22FE729-A574-4D0E-A677-97D0D65BA85D}" destId="{A67C85AA-4F2C-45DA-B2D7-784A3CFE15F4}" srcOrd="1" destOrd="0" parTransId="{5F5F5CE0-A66A-422A-B09B-8445D128552E}" sibTransId="{0C5C266B-158F-4393-A279-90BDBA8469F4}"/>
    <dgm:cxn modelId="{E84410E7-900A-42E2-8D86-E6AF7EEC0F04}" type="presOf" srcId="{14318E70-8BE4-4DE5-A0E4-ED6100BEEE82}" destId="{C31BC5C5-2896-4BA2-83F3-A03266A339B4}" srcOrd="0" destOrd="12" presId="urn:microsoft.com/office/officeart/2005/8/layout/hList6"/>
    <dgm:cxn modelId="{AC4100AD-401F-4DD0-AA33-003025559EE6}" type="presOf" srcId="{CBE1BEAF-9BF7-4CAB-8048-50E7B6163E76}" destId="{C31BC5C5-2896-4BA2-83F3-A03266A339B4}" srcOrd="0" destOrd="10" presId="urn:microsoft.com/office/officeart/2005/8/layout/hList6"/>
    <dgm:cxn modelId="{F95F6707-92AB-4D06-BECF-006608B1B5BA}" srcId="{159388E5-17C0-4F91-888F-1BE5EB4F0342}" destId="{55AAB843-DC76-4CE7-9B43-B3130C4D6189}" srcOrd="1" destOrd="0" parTransId="{D2716C47-68C2-4363-9D94-C18095CA773C}" sibTransId="{902F3C2E-FF39-49DC-9693-1F63409FB0A0}"/>
    <dgm:cxn modelId="{AB17C9C9-809C-46C1-859B-6DAAF613DEFA}" srcId="{47F292AF-6096-4679-B415-2FEB4A8AB326}" destId="{1C5292D8-EEC8-4DC5-8BBB-A3EC4D3758DF}" srcOrd="11" destOrd="0" parTransId="{AA7DABCA-7399-40A7-BF1A-0E8C089C297A}" sibTransId="{879C9C89-6F74-4313-B899-737CD5B52C9F}"/>
    <dgm:cxn modelId="{939F9AF1-20A6-4F5A-AEE9-9663077EC475}" srcId="{47F292AF-6096-4679-B415-2FEB4A8AB326}" destId="{FBD878E4-7634-4E3F-B396-093E9E213FB1}" srcOrd="0" destOrd="0" parTransId="{0F8E956B-57B0-4E4C-B6EF-934425016D05}" sibTransId="{B093355A-4197-45BA-9A74-FD3A6B80F19A}"/>
    <dgm:cxn modelId="{74467ECE-C550-4364-A398-9632A8725924}" srcId="{66217E67-DED6-45AF-9081-9961D922862B}" destId="{80E92BA8-C5B6-46F2-BD6F-300C1CC120ED}" srcOrd="0" destOrd="0" parTransId="{97218BBE-E42A-4751-ABAE-5435FAA5D627}" sibTransId="{7B6B210B-153B-411D-A5B4-CEC358370D91}"/>
    <dgm:cxn modelId="{953F2251-8D91-4AF1-A76E-233373E313B3}" srcId="{E22FE729-A574-4D0E-A677-97D0D65BA85D}" destId="{29204D61-8DBB-4C41-A353-E3A86ACF7E13}" srcOrd="0" destOrd="0" parTransId="{157455DC-9F5D-4CA0-A1D9-DF59044547DA}" sibTransId="{8CC1461F-80B0-4C1D-B0CB-4689D435BCDC}"/>
    <dgm:cxn modelId="{7D103079-8462-46E8-AB1F-4BF8800826F6}" srcId="{CF202368-CBAF-4CAA-A103-4DF2C28D7D4C}" destId="{A1167BDC-62C3-40A4-B0F9-6C61A07656A6}" srcOrd="13" destOrd="0" parTransId="{28302698-E8E3-423C-93EF-3C033821DF42}" sibTransId="{0244F3DF-5509-45E0-B813-869468F15AC7}"/>
    <dgm:cxn modelId="{41777C07-23DE-4E40-9BC6-6200DCD983B3}" type="presOf" srcId="{AF8E7692-4A06-46BB-BADA-DFD2E73BDC4C}" destId="{7F274C76-A4F9-4044-826B-71F1362573F2}" srcOrd="0" destOrd="7" presId="urn:microsoft.com/office/officeart/2005/8/layout/hList6"/>
    <dgm:cxn modelId="{E1C9291B-50EA-45C5-A61A-621CA77B6E4E}" srcId="{E22FE729-A574-4D0E-A677-97D0D65BA85D}" destId="{17BB3354-059D-47E5-AB2A-DB12B3A7159A}" srcOrd="13" destOrd="0" parTransId="{714F4B94-D96D-4070-9B6F-F6C32C1B3218}" sibTransId="{AB4F1704-008B-451A-A93B-8FF571FE2BE4}"/>
    <dgm:cxn modelId="{C04E7033-9146-4C69-A001-5BC51BAD510D}" type="presOf" srcId="{1472F246-DF24-4A8F-8B7E-E233C0F174A9}" destId="{7F274C76-A4F9-4044-826B-71F1362573F2}" srcOrd="0" destOrd="16" presId="urn:microsoft.com/office/officeart/2005/8/layout/hList6"/>
    <dgm:cxn modelId="{E8072904-7B6B-4F0B-A5D4-CF488C03A0E1}" type="presOf" srcId="{434D2FC0-4161-43E8-AE98-2D1170639046}" destId="{E93FB9EA-0E51-4E66-8710-093CCE3EA867}" srcOrd="0" destOrd="10" presId="urn:microsoft.com/office/officeart/2005/8/layout/hList6"/>
    <dgm:cxn modelId="{93846F8A-D0D8-4740-BDD9-ECAB5908871B}" type="presOf" srcId="{CB7B2145-6907-46FE-841F-2F62433D39D6}" destId="{E93FB9EA-0E51-4E66-8710-093CCE3EA867}" srcOrd="0" destOrd="6" presId="urn:microsoft.com/office/officeart/2005/8/layout/hList6"/>
    <dgm:cxn modelId="{5025C1CA-6579-424A-8B93-9F2950573BCE}" type="presOf" srcId="{A1167BDC-62C3-40A4-B0F9-6C61A07656A6}" destId="{7F274C76-A4F9-4044-826B-71F1362573F2}" srcOrd="0" destOrd="14" presId="urn:microsoft.com/office/officeart/2005/8/layout/hList6"/>
    <dgm:cxn modelId="{E15EA5D3-EFAA-4C11-9317-4D55DC75684C}" type="presOf" srcId="{9A5F28DC-0945-4DCA-B580-59FBA13F4318}" destId="{1EE2EE60-8AEA-4C9A-AA7C-ED816C040A86}" srcOrd="0" destOrd="3" presId="urn:microsoft.com/office/officeart/2005/8/layout/hList6"/>
    <dgm:cxn modelId="{813FC767-7991-4FC8-8CB4-EDB87C1923A2}" srcId="{E22FE729-A574-4D0E-A677-97D0D65BA85D}" destId="{876A203A-07CA-413E-94AD-BF1F4CCC3D08}" srcOrd="4" destOrd="0" parTransId="{58AEC2BE-2E38-4111-A768-4F74DF2AC750}" sibTransId="{FFAC4DD4-7F46-47DF-BAEA-EAD0B728E834}"/>
    <dgm:cxn modelId="{31E833F7-44D6-4A85-88D3-E7B3185A465B}" srcId="{66217E67-DED6-45AF-9081-9961D922862B}" destId="{AA07F5DB-7F49-4BA8-BB2D-F87AE37ECC21}" srcOrd="4" destOrd="0" parTransId="{7F155BD7-E767-4E3F-83AF-672A08799B7B}" sibTransId="{76ECACED-1C6F-4EC5-B3A1-83993512EDC7}"/>
    <dgm:cxn modelId="{8920DB10-555E-43BD-AB11-C8A57DEFF631}" srcId="{CF202368-CBAF-4CAA-A103-4DF2C28D7D4C}" destId="{7547434E-7CD2-42C6-8804-22D472AC85E3}" srcOrd="7" destOrd="0" parTransId="{C57D7C31-2934-46FC-B93D-716E9CBC5A2E}" sibTransId="{56DBEBE4-E42D-4A6A-A096-F784A879ED41}"/>
    <dgm:cxn modelId="{2F502FBC-67B6-4E67-A101-D5303FDD5410}" srcId="{CF202368-CBAF-4CAA-A103-4DF2C28D7D4C}" destId="{60D131AE-1AD2-4D5A-88C5-28B09FEF0083}" srcOrd="1" destOrd="0" parTransId="{B0CA4F4A-E235-4DF6-A8E2-0F7F2836C032}" sibTransId="{C34385D0-69CC-4F18-8C23-A8F39CC11211}"/>
    <dgm:cxn modelId="{7104237B-BF6C-4A65-B445-DCC7BCAA6775}" type="presOf" srcId="{91DAE4A5-2643-42FE-9E90-B6750A613C09}" destId="{7F274C76-A4F9-4044-826B-71F1362573F2}" srcOrd="0" destOrd="12" presId="urn:microsoft.com/office/officeart/2005/8/layout/hList6"/>
    <dgm:cxn modelId="{CCA1286A-D4FE-40A9-84FA-034444817542}" type="presOf" srcId="{C9527E10-64F9-4DFA-A3CD-C715ACB20880}" destId="{7F274C76-A4F9-4044-826B-71F1362573F2}" srcOrd="0" destOrd="15" presId="urn:microsoft.com/office/officeart/2005/8/layout/hList6"/>
    <dgm:cxn modelId="{23CDE020-5CD1-4C20-8D79-C1E15AFC48EE}" type="presOf" srcId="{FEAB6814-BDA4-40DB-A765-135EA37BB3C7}" destId="{C31BC5C5-2896-4BA2-83F3-A03266A339B4}" srcOrd="0" destOrd="3" presId="urn:microsoft.com/office/officeart/2005/8/layout/hList6"/>
    <dgm:cxn modelId="{4ED2FDB3-9605-4400-B723-009E03180998}" type="presOf" srcId="{0D274F32-29E8-43DF-B6BD-A3F5BBC72BAA}" destId="{E93FB9EA-0E51-4E66-8710-093CCE3EA867}" srcOrd="0" destOrd="11" presId="urn:microsoft.com/office/officeart/2005/8/layout/hList6"/>
    <dgm:cxn modelId="{785D1E3B-8564-42B3-925A-F22D0B3ADD32}" type="presOf" srcId="{2AFC0327-9290-4070-99F5-D0A16CAB4FFA}" destId="{C31BC5C5-2896-4BA2-83F3-A03266A339B4}" srcOrd="0" destOrd="9" presId="urn:microsoft.com/office/officeart/2005/8/layout/hList6"/>
    <dgm:cxn modelId="{4978C2CE-D438-4B1B-AEC2-55162E7A3D20}" srcId="{66217E67-DED6-45AF-9081-9961D922862B}" destId="{A0D17861-5274-455A-9612-8CF456D261D3}" srcOrd="1" destOrd="0" parTransId="{E882092F-6001-40B8-9535-9922EA26F1FB}" sibTransId="{C7D3DB92-339A-4981-8A94-66F48E4884C8}"/>
    <dgm:cxn modelId="{E32E8BD6-8DD0-41F4-A297-9F28D34DDA9A}" type="presOf" srcId="{55AAB843-DC76-4CE7-9B43-B3130C4D6189}" destId="{1EE2EE60-8AEA-4C9A-AA7C-ED816C040A86}" srcOrd="0" destOrd="2" presId="urn:microsoft.com/office/officeart/2005/8/layout/hList6"/>
    <dgm:cxn modelId="{F63B56FD-50A3-4BD6-9BFE-A49005F015CC}" srcId="{66217E67-DED6-45AF-9081-9961D922862B}" destId="{4B890B9C-DD3A-4C81-B4A9-F3CE5B183F0E}" srcOrd="5" destOrd="0" parTransId="{41AE3CF9-7D63-4980-8A59-DC19AFE9F168}" sibTransId="{34169A17-8BFF-486A-89D1-1EC727380A09}"/>
    <dgm:cxn modelId="{D43B0BA9-F9FF-402C-9733-7A0C65711FC2}" type="presOf" srcId="{828B976F-E55F-48A4-8E3F-E42F81770C6D}" destId="{7F274C76-A4F9-4044-826B-71F1362573F2}" srcOrd="0" destOrd="3" presId="urn:microsoft.com/office/officeart/2005/8/layout/hList6"/>
    <dgm:cxn modelId="{F031E7CB-F025-48BE-9E13-BF2A45E89427}" type="presOf" srcId="{7547434E-7CD2-42C6-8804-22D472AC85E3}" destId="{7F274C76-A4F9-4044-826B-71F1362573F2}" srcOrd="0" destOrd="8" presId="urn:microsoft.com/office/officeart/2005/8/layout/hList6"/>
    <dgm:cxn modelId="{C6DF32C7-CD87-4F57-A001-44D0402A6B2F}" type="presOf" srcId="{A0D17861-5274-455A-9612-8CF456D261D3}" destId="{422D90EA-EED3-416D-943F-3A97D3FE0A89}" srcOrd="0" destOrd="2" presId="urn:microsoft.com/office/officeart/2005/8/layout/hList6"/>
    <dgm:cxn modelId="{96B6E645-D131-40CD-BBAF-20288885A1D9}" srcId="{47F292AF-6096-4679-B415-2FEB4A8AB326}" destId="{E67C394D-9B82-4972-BB80-273A8B133512}" srcOrd="12" destOrd="0" parTransId="{2C7A9359-184C-48DE-AD68-2F02F60EA242}" sibTransId="{C4149D8E-177F-4850-96EB-EEFD779F3FE8}"/>
    <dgm:cxn modelId="{62BC4984-8A90-41A8-84CA-656D50C1F77A}" type="presOf" srcId="{29204D61-8DBB-4C41-A353-E3A86ACF7E13}" destId="{C31BC5C5-2896-4BA2-83F3-A03266A339B4}" srcOrd="0" destOrd="1" presId="urn:microsoft.com/office/officeart/2005/8/layout/hList6"/>
    <dgm:cxn modelId="{E296E87A-129E-42C7-A02F-BFE6D7314419}" srcId="{E22FE729-A574-4D0E-A677-97D0D65BA85D}" destId="{35D8D2AC-78B6-4593-AD9F-2D14EC20D17B}" srcOrd="6" destOrd="0" parTransId="{339F0476-ECFF-4AB7-B04E-2CDF730DE4A2}" sibTransId="{F174DF28-777E-4945-A340-3956A35D06BC}"/>
    <dgm:cxn modelId="{B033B513-AAD9-4E76-906D-8CB9476637AB}" srcId="{E22FE729-A574-4D0E-A677-97D0D65BA85D}" destId="{0CEE64BA-A1BB-43FF-8CC7-5382FB99C676}" srcOrd="12" destOrd="0" parTransId="{967CF650-8811-48D7-82B2-931C847B7E9F}" sibTransId="{1A127574-D62D-4ECF-8B2C-248E530D4460}"/>
    <dgm:cxn modelId="{7967BEFC-D060-40C7-B847-39D325DA4823}" srcId="{47F292AF-6096-4679-B415-2FEB4A8AB326}" destId="{DC591B60-F2DB-4D4D-AFC7-006463EB037F}" srcOrd="3" destOrd="0" parTransId="{6C02C509-32CC-433F-9E76-9149577A6979}" sibTransId="{EB4B3E07-513B-4454-886A-7DEE03D24EC0}"/>
    <dgm:cxn modelId="{97018A45-ACF4-4B80-8BE1-0DE0A6946E59}" type="presOf" srcId="{CFF18B42-27CB-4F2F-A751-4CA14653F709}" destId="{C31BC5C5-2896-4BA2-83F3-A03266A339B4}" srcOrd="0" destOrd="4" presId="urn:microsoft.com/office/officeart/2005/8/layout/hList6"/>
    <dgm:cxn modelId="{F6D4AE4E-696F-4633-AD31-9F38E132F9C2}" type="presOf" srcId="{80399B0E-C0D7-4B45-B3D5-6CBCBA869F52}" destId="{C31BC5C5-2896-4BA2-83F3-A03266A339B4}" srcOrd="0" destOrd="8" presId="urn:microsoft.com/office/officeart/2005/8/layout/hList6"/>
    <dgm:cxn modelId="{7535A6F2-1C7F-4ACE-97B6-767597ABC18E}" srcId="{47F292AF-6096-4679-B415-2FEB4A8AB326}" destId="{0D274F32-29E8-43DF-B6BD-A3F5BBC72BAA}" srcOrd="10" destOrd="0" parTransId="{72E6AFBE-6893-47A3-9F3E-AFA0A3ECC358}" sibTransId="{394D3468-E09A-4CDD-B0BD-D07040D32117}"/>
    <dgm:cxn modelId="{4C2C21BB-CB76-42FE-950D-EC80BBA31D0C}" type="presOf" srcId="{E22FE729-A574-4D0E-A677-97D0D65BA85D}" destId="{C31BC5C5-2896-4BA2-83F3-A03266A339B4}" srcOrd="0" destOrd="0" presId="urn:microsoft.com/office/officeart/2005/8/layout/hList6"/>
    <dgm:cxn modelId="{4C6AD9DF-1D31-4FD8-8F62-916E5A2B9445}" srcId="{66217E67-DED6-45AF-9081-9961D922862B}" destId="{F0B334B3-8D10-486B-83CA-F99E95753AEB}" srcOrd="3" destOrd="0" parTransId="{9C14DBAC-7D17-458C-9F3C-46AA1E0CFB00}" sibTransId="{90ED5D9A-3036-44CA-A043-938F16E2AF2E}"/>
    <dgm:cxn modelId="{A02855C7-63A0-4D4C-A9A3-8FF5423A0363}" type="presOf" srcId="{35D8D2AC-78B6-4593-AD9F-2D14EC20D17B}" destId="{C31BC5C5-2896-4BA2-83F3-A03266A339B4}" srcOrd="0" destOrd="7" presId="urn:microsoft.com/office/officeart/2005/8/layout/hList6"/>
    <dgm:cxn modelId="{E6492621-C628-47CF-86C9-986DD069B378}" srcId="{CF202368-CBAF-4CAA-A103-4DF2C28D7D4C}" destId="{4D1933E4-60D9-4BD2-AC94-1AE32B8AEA65}" srcOrd="5" destOrd="0" parTransId="{ED5AB31B-1528-467D-989C-18FB940E1212}" sibTransId="{E10D840D-AC54-4DD9-AEEE-3A3535C60920}"/>
    <dgm:cxn modelId="{EE6BEF87-4F18-46B9-AFB1-73CF0F671E19}" srcId="{159388E5-17C0-4F91-888F-1BE5EB4F0342}" destId="{9A5F28DC-0945-4DCA-B580-59FBA13F4318}" srcOrd="2" destOrd="0" parTransId="{0E953E6D-57CE-4280-88D9-B5B273800430}" sibTransId="{232AF8E8-278B-4478-832A-58D6FF39683A}"/>
    <dgm:cxn modelId="{BF03F4B0-7106-41E6-8971-CFAA63A9B6F5}" type="presOf" srcId="{6D2F6D09-3B94-4CC7-ABCC-E2EE154A7733}" destId="{E93FB9EA-0E51-4E66-8710-093CCE3EA867}" srcOrd="0" destOrd="5" presId="urn:microsoft.com/office/officeart/2005/8/layout/hList6"/>
    <dgm:cxn modelId="{8F674078-49E3-462E-9799-242D8CF7A697}" type="presOf" srcId="{66217E67-DED6-45AF-9081-9961D922862B}" destId="{422D90EA-EED3-416D-943F-3A97D3FE0A89}" srcOrd="0" destOrd="0" presId="urn:microsoft.com/office/officeart/2005/8/layout/hList6"/>
    <dgm:cxn modelId="{5E29D5AE-81AE-4349-9714-F03A8EAAC8E1}" type="presOf" srcId="{9571B1CD-B5A4-4305-88C1-F4B1A11CE67E}" destId="{E93FB9EA-0E51-4E66-8710-093CCE3EA867}" srcOrd="0" destOrd="2" presId="urn:microsoft.com/office/officeart/2005/8/layout/hList6"/>
    <dgm:cxn modelId="{FB47AB62-2356-43BB-BE71-622A6063FF47}" srcId="{CF202368-CBAF-4CAA-A103-4DF2C28D7D4C}" destId="{C9527E10-64F9-4DFA-A3CD-C715ACB20880}" srcOrd="14" destOrd="0" parTransId="{F62B0E4B-7CE4-45C8-9A86-FE74F31A00A5}" sibTransId="{541035DD-6BB5-411F-8BB9-2EB7AFC0BF52}"/>
    <dgm:cxn modelId="{08F7AD87-37E2-4D97-92E4-E6477777F46B}" srcId="{47F292AF-6096-4679-B415-2FEB4A8AB326}" destId="{434D2FC0-4161-43E8-AE98-2D1170639046}" srcOrd="9" destOrd="0" parTransId="{0678EA15-EFA4-4AF0-AC3D-DE2BADD20D94}" sibTransId="{59103A66-02C9-422C-8B3A-7CBF5D0AE7C3}"/>
    <dgm:cxn modelId="{E6C4E879-2D4A-4D79-A2E2-CE0FA4626019}" type="presOf" srcId="{ED8BF11E-DC5E-43B2-98DF-DFF0DA47869F}" destId="{7F274C76-A4F9-4044-826B-71F1362573F2}" srcOrd="0" destOrd="11" presId="urn:microsoft.com/office/officeart/2005/8/layout/hList6"/>
    <dgm:cxn modelId="{B2F9361E-D166-4117-85BC-CA09067DAA89}" type="presOf" srcId="{876A203A-07CA-413E-94AD-BF1F4CCC3D08}" destId="{C31BC5C5-2896-4BA2-83F3-A03266A339B4}" srcOrd="0" destOrd="5" presId="urn:microsoft.com/office/officeart/2005/8/layout/hList6"/>
    <dgm:cxn modelId="{197E0569-4624-4572-9946-AF6C0C452B01}" srcId="{CF202368-CBAF-4CAA-A103-4DF2C28D7D4C}" destId="{828B976F-E55F-48A4-8E3F-E42F81770C6D}" srcOrd="2" destOrd="0" parTransId="{6A41DFF1-3A82-4151-A1F6-E5DD97345405}" sibTransId="{F4F6F0AE-C5A6-426C-86FF-BBD171157C1B}"/>
    <dgm:cxn modelId="{D1658DED-CD94-45B0-81C3-A826792EBD62}" type="presOf" srcId="{A67C85AA-4F2C-45DA-B2D7-784A3CFE15F4}" destId="{C31BC5C5-2896-4BA2-83F3-A03266A339B4}" srcOrd="0" destOrd="2" presId="urn:microsoft.com/office/officeart/2005/8/layout/hList6"/>
    <dgm:cxn modelId="{B9963FE8-5E74-40E5-A51E-DBB662888FBD}" type="presOf" srcId="{60D131AE-1AD2-4D5A-88C5-28B09FEF0083}" destId="{7F274C76-A4F9-4044-826B-71F1362573F2}" srcOrd="0" destOrd="2" presId="urn:microsoft.com/office/officeart/2005/8/layout/hList6"/>
    <dgm:cxn modelId="{A0031A96-E0E9-44B5-8353-62DC09F54798}" type="presOf" srcId="{44091EC2-B752-4B24-8583-6D2475232B10}" destId="{C31BC5C5-2896-4BA2-83F3-A03266A339B4}" srcOrd="0" destOrd="11" presId="urn:microsoft.com/office/officeart/2005/8/layout/hList6"/>
    <dgm:cxn modelId="{E78B0509-9A9C-4B4E-9988-EA5CD1D91AF8}" type="presOf" srcId="{DC591B60-F2DB-4D4D-AFC7-006463EB037F}" destId="{E93FB9EA-0E51-4E66-8710-093CCE3EA867}" srcOrd="0" destOrd="4" presId="urn:microsoft.com/office/officeart/2005/8/layout/hList6"/>
    <dgm:cxn modelId="{77DD534B-797E-4D36-839F-6D4145613BC4}" type="presOf" srcId="{1C5292D8-EEC8-4DC5-8BBB-A3EC4D3758DF}" destId="{E93FB9EA-0E51-4E66-8710-093CCE3EA867}" srcOrd="0" destOrd="12" presId="urn:microsoft.com/office/officeart/2005/8/layout/hList6"/>
    <dgm:cxn modelId="{3FD93D71-C303-41DA-88D7-D4F0B3459F2F}" type="presOf" srcId="{C40D114C-0E6E-460A-BB02-3CCEA8DA2453}" destId="{7F274C76-A4F9-4044-826B-71F1362573F2}" srcOrd="0" destOrd="1" presId="urn:microsoft.com/office/officeart/2005/8/layout/hList6"/>
    <dgm:cxn modelId="{C37CA2B1-AF9D-40AE-8683-E0448CD4BAF2}" type="presOf" srcId="{A15B15A2-3700-4262-8504-C5427DE84422}" destId="{7F274C76-A4F9-4044-826B-71F1362573F2}" srcOrd="0" destOrd="4" presId="urn:microsoft.com/office/officeart/2005/8/layout/hList6"/>
    <dgm:cxn modelId="{D60238A3-03AF-4AF9-880E-4EC66FC32092}" srcId="{6DFA6F07-84E3-4BDF-A68E-345928E7214D}" destId="{E22FE729-A574-4D0E-A677-97D0D65BA85D}" srcOrd="0" destOrd="0" parTransId="{276D18E7-B530-4105-B497-6D004DCC10BA}" sibTransId="{86DE5423-23AE-4DA1-9A13-EF2FC980E4DD}"/>
    <dgm:cxn modelId="{C8DD8058-F8DE-44C6-B52E-86EB2224725F}" type="presOf" srcId="{6CC4E86A-5347-470D-94AE-E8692F31C49E}" destId="{422D90EA-EED3-416D-943F-3A97D3FE0A89}" srcOrd="0" destOrd="7" presId="urn:microsoft.com/office/officeart/2005/8/layout/hList6"/>
    <dgm:cxn modelId="{B0FC6CDD-4354-41C6-9167-B50F06CBD822}" type="presOf" srcId="{0073EDAA-F080-47BA-95BD-C6D89AC1C166}" destId="{7F274C76-A4F9-4044-826B-71F1362573F2}" srcOrd="0" destOrd="13" presId="urn:microsoft.com/office/officeart/2005/8/layout/hList6"/>
    <dgm:cxn modelId="{67B82655-0326-4812-AF32-DB007F4D4A0E}" type="presOf" srcId="{47F292AF-6096-4679-B415-2FEB4A8AB326}" destId="{E93FB9EA-0E51-4E66-8710-093CCE3EA867}" srcOrd="0" destOrd="0" presId="urn:microsoft.com/office/officeart/2005/8/layout/hList6"/>
    <dgm:cxn modelId="{89D57F99-2021-4DEB-B839-0D6E9097F08D}" srcId="{CF202368-CBAF-4CAA-A103-4DF2C28D7D4C}" destId="{0073EDAA-F080-47BA-95BD-C6D89AC1C166}" srcOrd="12" destOrd="0" parTransId="{A04EDE89-65E3-46F4-83C9-42C1C89DE293}" sibTransId="{8523F9F6-DB49-4385-ADA5-A1E727CD0E40}"/>
    <dgm:cxn modelId="{83EF7D3D-3FD4-42AA-8778-D236FF2AE613}" type="presOf" srcId="{0CEE64BA-A1BB-43FF-8CC7-5382FB99C676}" destId="{C31BC5C5-2896-4BA2-83F3-A03266A339B4}" srcOrd="0" destOrd="13" presId="urn:microsoft.com/office/officeart/2005/8/layout/hList6"/>
    <dgm:cxn modelId="{2BA51349-D232-4F6E-A4F6-2BFC1E2BE207}" srcId="{47F292AF-6096-4679-B415-2FEB4A8AB326}" destId="{B804D588-4B29-48B6-ADA4-4C3AB144A7B1}" srcOrd="13" destOrd="0" parTransId="{EDE1E699-81BD-4323-B6D5-BD912145CF1C}" sibTransId="{D8503CFA-E994-4377-B1AC-5D00EDE78C40}"/>
    <dgm:cxn modelId="{029F3C0B-52CD-41AE-869D-DD1F6E4F4807}" srcId="{66217E67-DED6-45AF-9081-9961D922862B}" destId="{6CC4E86A-5347-470D-94AE-E8692F31C49E}" srcOrd="6" destOrd="0" parTransId="{6B2AA6CE-8A11-406D-8D1B-7C797CFA6F36}" sibTransId="{CE45E28D-448F-4DAC-8011-38E224DBF8D3}"/>
    <dgm:cxn modelId="{06533412-6185-40C4-9CD4-F87C52B66DB1}" type="presOf" srcId="{80E92BA8-C5B6-46F2-BD6F-300C1CC120ED}" destId="{422D90EA-EED3-416D-943F-3A97D3FE0A89}" srcOrd="0" destOrd="1" presId="urn:microsoft.com/office/officeart/2005/8/layout/hList6"/>
    <dgm:cxn modelId="{FC55A1B2-BE95-4F0A-93EA-95AEFA0497DC}" srcId="{E22FE729-A574-4D0E-A677-97D0D65BA85D}" destId="{14318E70-8BE4-4DE5-A0E4-ED6100BEEE82}" srcOrd="11" destOrd="0" parTransId="{3D361666-B0EB-42B2-8845-F7DEFF459453}" sibTransId="{080DD53E-8A03-43EA-8014-8D05EAE96BE8}"/>
    <dgm:cxn modelId="{8D734C28-B274-4296-906E-4087828AD804}" srcId="{47F292AF-6096-4679-B415-2FEB4A8AB326}" destId="{2F9C8C07-BFDE-4B9B-9826-4D308C97FC47}" srcOrd="8" destOrd="0" parTransId="{A7A11316-ADEA-4E01-A71F-0B03B8C91106}" sibTransId="{BF5BD562-B208-4C67-AE6E-D0C326DAAFFC}"/>
    <dgm:cxn modelId="{55202CE2-A7C6-41A9-9AC0-A6E1D036967C}" type="presOf" srcId="{62A96FBF-0D3B-41B8-ABE6-1B9165545B4C}" destId="{C31BC5C5-2896-4BA2-83F3-A03266A339B4}" srcOrd="0" destOrd="6" presId="urn:microsoft.com/office/officeart/2005/8/layout/hList6"/>
    <dgm:cxn modelId="{76D9D727-419E-444E-B84C-617BC42B6A03}" type="presOf" srcId="{BE54BDEF-1E38-4D50-A15D-68D356A2A771}" destId="{7F274C76-A4F9-4044-826B-71F1362573F2}" srcOrd="0" destOrd="5" presId="urn:microsoft.com/office/officeart/2005/8/layout/hList6"/>
    <dgm:cxn modelId="{41FA6DBC-1BE5-4DB0-88F8-0E3825627AAC}" type="presOf" srcId="{D9661102-B0F0-4031-B2B5-91FAC9C915B5}" destId="{E93FB9EA-0E51-4E66-8710-093CCE3EA867}" srcOrd="0" destOrd="7" presId="urn:microsoft.com/office/officeart/2005/8/layout/hList6"/>
    <dgm:cxn modelId="{A601119F-8411-4E73-AEBF-95AAFF561803}" srcId="{CF202368-CBAF-4CAA-A103-4DF2C28D7D4C}" destId="{A15B15A2-3700-4262-8504-C5427DE84422}" srcOrd="3" destOrd="0" parTransId="{3229BFA7-03F5-4F19-BA74-D8E629D789AE}" sibTransId="{C9412EFC-76A0-4EAA-A497-E475D63B5EBF}"/>
    <dgm:cxn modelId="{62A75772-955E-4146-8787-5BF314356E38}" srcId="{66217E67-DED6-45AF-9081-9961D922862B}" destId="{19FABEBD-47C8-477A-8DD8-ADB681F4A0E5}" srcOrd="2" destOrd="0" parTransId="{78E00A19-3579-4158-8A37-672EB41625B1}" sibTransId="{3F71D45E-B9E0-431F-9F78-0760C57307B6}"/>
    <dgm:cxn modelId="{FC5E7276-10D5-449A-B17B-9921A62ABFF4}" type="presOf" srcId="{9CC6AAF4-0D56-453F-8887-EBC22741977B}" destId="{7F274C76-A4F9-4044-826B-71F1362573F2}" srcOrd="0" destOrd="10" presId="urn:microsoft.com/office/officeart/2005/8/layout/hList6"/>
    <dgm:cxn modelId="{4F9D7D87-8EE1-4EA1-BB32-3C5FA6D2BC01}" type="presOf" srcId="{2F9C8C07-BFDE-4B9B-9826-4D308C97FC47}" destId="{E93FB9EA-0E51-4E66-8710-093CCE3EA867}" srcOrd="0" destOrd="9" presId="urn:microsoft.com/office/officeart/2005/8/layout/hList6"/>
    <dgm:cxn modelId="{5827882F-76C3-4B99-A8CF-E10ECF889DBB}" type="presOf" srcId="{17BB3354-059D-47E5-AB2A-DB12B3A7159A}" destId="{C31BC5C5-2896-4BA2-83F3-A03266A339B4}" srcOrd="0" destOrd="14" presId="urn:microsoft.com/office/officeart/2005/8/layout/hList6"/>
    <dgm:cxn modelId="{B1226CA4-8C52-42DD-B1A4-7D632D461746}" type="presOf" srcId="{3DADD690-FE0F-4933-BDD7-E2EA8ADAA916}" destId="{7F274C76-A4F9-4044-826B-71F1362573F2}" srcOrd="0" destOrd="9" presId="urn:microsoft.com/office/officeart/2005/8/layout/hList6"/>
    <dgm:cxn modelId="{CB2F0796-E143-4BD3-8224-28EAE51615D6}" type="presOf" srcId="{D6167684-3B67-46D6-B441-4FAACC180B74}" destId="{E93FB9EA-0E51-4E66-8710-093CCE3EA867}" srcOrd="0" destOrd="8" presId="urn:microsoft.com/office/officeart/2005/8/layout/hList6"/>
    <dgm:cxn modelId="{73694CF8-070B-4FA5-8BAA-B286E489CF01}" type="presOf" srcId="{19FABEBD-47C8-477A-8DD8-ADB681F4A0E5}" destId="{422D90EA-EED3-416D-943F-3A97D3FE0A89}" srcOrd="0" destOrd="3" presId="urn:microsoft.com/office/officeart/2005/8/layout/hList6"/>
    <dgm:cxn modelId="{23188112-E7F7-4B15-8F70-39354D20612B}" srcId="{CF202368-CBAF-4CAA-A103-4DF2C28D7D4C}" destId="{9CC6AAF4-0D56-453F-8887-EBC22741977B}" srcOrd="9" destOrd="0" parTransId="{E5EB0B11-FF7B-4FB5-A952-B80DBD8858E5}" sibTransId="{1D03C2A4-ACF1-4384-AF1B-77C5892C7E1A}"/>
    <dgm:cxn modelId="{63E66747-E8F2-4FE0-AC4B-50CBD0E18EE9}" type="presOf" srcId="{F8138684-7C38-4B68-AD3D-B4BC571D7F37}" destId="{1EE2EE60-8AEA-4C9A-AA7C-ED816C040A86}" srcOrd="0" destOrd="1" presId="urn:microsoft.com/office/officeart/2005/8/layout/hList6"/>
    <dgm:cxn modelId="{88437FE0-08C6-4B48-922A-E19AB07BCE54}" srcId="{E22FE729-A574-4D0E-A677-97D0D65BA85D}" destId="{CBE1BEAF-9BF7-4CAB-8048-50E7B6163E76}" srcOrd="9" destOrd="0" parTransId="{B671E501-1D4C-4595-B585-C7F0D3BA950C}" sibTransId="{BBA91A65-D86F-4413-8285-40D0E7AFB627}"/>
    <dgm:cxn modelId="{4BAF2EB7-D529-4838-BFFC-016FD24A6DCD}" srcId="{CF202368-CBAF-4CAA-A103-4DF2C28D7D4C}" destId="{BE54BDEF-1E38-4D50-A15D-68D356A2A771}" srcOrd="4" destOrd="0" parTransId="{9296596A-B292-4590-ABE9-A10DEC6AF55E}" sibTransId="{A4AF111A-13D8-440E-B8CC-937AF8A63AEF}"/>
    <dgm:cxn modelId="{58F5B49F-2142-40BB-B6F8-219215741EEB}" type="presOf" srcId="{159388E5-17C0-4F91-888F-1BE5EB4F0342}" destId="{1EE2EE60-8AEA-4C9A-AA7C-ED816C040A86}" srcOrd="0" destOrd="0" presId="urn:microsoft.com/office/officeart/2005/8/layout/hList6"/>
    <dgm:cxn modelId="{FEE058DC-DC80-444B-ACDA-34181816E3A5}" srcId="{159388E5-17C0-4F91-888F-1BE5EB4F0342}" destId="{F8138684-7C38-4B68-AD3D-B4BC571D7F37}" srcOrd="0" destOrd="0" parTransId="{B0D9B94C-657E-4FDC-B1DB-84EB87B5BD13}" sibTransId="{1A7FC3B1-3C95-4203-8868-1812418AFE84}"/>
    <dgm:cxn modelId="{867991A3-B36D-41CC-A0E3-37C8F027E12C}" type="presOf" srcId="{E6499CA6-91C3-415D-A164-AD266C325C14}" destId="{E93FB9EA-0E51-4E66-8710-093CCE3EA867}" srcOrd="0" destOrd="3" presId="urn:microsoft.com/office/officeart/2005/8/layout/hList6"/>
    <dgm:cxn modelId="{ED1885DD-39E4-49C0-B0E9-D3E55B593972}" type="presOf" srcId="{4B890B9C-DD3A-4C81-B4A9-F3CE5B183F0E}" destId="{422D90EA-EED3-416D-943F-3A97D3FE0A89}" srcOrd="0" destOrd="6" presId="urn:microsoft.com/office/officeart/2005/8/layout/hList6"/>
    <dgm:cxn modelId="{B6454B68-04B6-4248-91AA-C097CF60390B}" srcId="{CF202368-CBAF-4CAA-A103-4DF2C28D7D4C}" destId="{AF8E7692-4A06-46BB-BADA-DFD2E73BDC4C}" srcOrd="6" destOrd="0" parTransId="{41D5A09A-F8DA-4C63-B78B-5BDDA1BB2ACC}" sibTransId="{252267A4-DD48-403C-953A-5FAD07F19259}"/>
    <dgm:cxn modelId="{235D334F-BD21-4528-93E1-0D8B867565A0}" srcId="{CF202368-CBAF-4CAA-A103-4DF2C28D7D4C}" destId="{ED8BF11E-DC5E-43B2-98DF-DFF0DA47869F}" srcOrd="10" destOrd="0" parTransId="{AF29D466-8DB9-4DE5-9598-D97EFCDA75A0}" sibTransId="{6969800E-3EF4-4800-B68B-E611B28CFB2C}"/>
    <dgm:cxn modelId="{BA446512-EEAD-4573-832F-FD857561CAA1}" srcId="{E22FE729-A574-4D0E-A677-97D0D65BA85D}" destId="{CFF18B42-27CB-4F2F-A751-4CA14653F709}" srcOrd="3" destOrd="0" parTransId="{A5C02C5F-0F0C-4E8D-B80E-A3838208C290}" sibTransId="{BE3BFBBD-8DDF-4ED6-863D-AEEC4EDA2994}"/>
    <dgm:cxn modelId="{C48899B1-626A-4C7A-88AA-527BF082C6DA}" srcId="{CF202368-CBAF-4CAA-A103-4DF2C28D7D4C}" destId="{C40D114C-0E6E-460A-BB02-3CCEA8DA2453}" srcOrd="0" destOrd="0" parTransId="{6EE81183-1328-4F2B-A3D6-467F413A7022}" sibTransId="{ABA362D9-1318-453E-9C43-BE56589DC66B}"/>
    <dgm:cxn modelId="{0617114D-018A-47CD-AE7D-E01CA5DAED7F}" type="presOf" srcId="{4D1933E4-60D9-4BD2-AC94-1AE32B8AEA65}" destId="{7F274C76-A4F9-4044-826B-71F1362573F2}" srcOrd="0" destOrd="6" presId="urn:microsoft.com/office/officeart/2005/8/layout/hList6"/>
    <dgm:cxn modelId="{9FFD3A1A-DE4E-4DDD-83C9-AE702A6E0166}" srcId="{E22FE729-A574-4D0E-A677-97D0D65BA85D}" destId="{44091EC2-B752-4B24-8583-6D2475232B10}" srcOrd="10" destOrd="0" parTransId="{2EFE6C6D-E602-484A-B431-72A07B3D0863}" sibTransId="{1D7F5961-B35B-4030-8D5B-6B30AED3D66C}"/>
    <dgm:cxn modelId="{762FCD2E-05D0-4DEB-9F79-5D92A510FFD3}" type="presParOf" srcId="{16592DAB-2758-444F-BAE6-1C4FDD9C60AE}" destId="{C31BC5C5-2896-4BA2-83F3-A03266A339B4}" srcOrd="0" destOrd="0" presId="urn:microsoft.com/office/officeart/2005/8/layout/hList6"/>
    <dgm:cxn modelId="{680F3FAE-E714-49D0-A077-030B3E9FDE59}" type="presParOf" srcId="{16592DAB-2758-444F-BAE6-1C4FDD9C60AE}" destId="{5D1970F2-24E0-4512-A871-BA50EED3866B}" srcOrd="1" destOrd="0" presId="urn:microsoft.com/office/officeart/2005/8/layout/hList6"/>
    <dgm:cxn modelId="{AB132E01-CB92-43C9-8ADC-09C3E25802F3}" type="presParOf" srcId="{16592DAB-2758-444F-BAE6-1C4FDD9C60AE}" destId="{422D90EA-EED3-416D-943F-3A97D3FE0A89}" srcOrd="2" destOrd="0" presId="urn:microsoft.com/office/officeart/2005/8/layout/hList6"/>
    <dgm:cxn modelId="{94E2A348-BF1D-45E0-BA99-FE92B44E95C9}" type="presParOf" srcId="{16592DAB-2758-444F-BAE6-1C4FDD9C60AE}" destId="{913F077A-9C9B-40B7-B878-2C81B0547072}" srcOrd="3" destOrd="0" presId="urn:microsoft.com/office/officeart/2005/8/layout/hList6"/>
    <dgm:cxn modelId="{0585BB24-06DE-4C52-8E72-04996CD3CCCB}" type="presParOf" srcId="{16592DAB-2758-444F-BAE6-1C4FDD9C60AE}" destId="{7F274C76-A4F9-4044-826B-71F1362573F2}" srcOrd="4" destOrd="0" presId="urn:microsoft.com/office/officeart/2005/8/layout/hList6"/>
    <dgm:cxn modelId="{A9692CEF-0D32-401A-B262-A1A481F0334A}" type="presParOf" srcId="{16592DAB-2758-444F-BAE6-1C4FDD9C60AE}" destId="{D4CAA763-1E78-4582-9CAA-E4200636EB01}" srcOrd="5" destOrd="0" presId="urn:microsoft.com/office/officeart/2005/8/layout/hList6"/>
    <dgm:cxn modelId="{24209605-4DFD-42BA-9489-9F1C5406A355}" type="presParOf" srcId="{16592DAB-2758-444F-BAE6-1C4FDD9C60AE}" destId="{E93FB9EA-0E51-4E66-8710-093CCE3EA867}" srcOrd="6" destOrd="0" presId="urn:microsoft.com/office/officeart/2005/8/layout/hList6"/>
    <dgm:cxn modelId="{AC940C6C-6B60-4A3F-8F86-8940EB1D1A45}" type="presParOf" srcId="{16592DAB-2758-444F-BAE6-1C4FDD9C60AE}" destId="{6826F37C-F50C-46B2-9174-BEB76585A8CF}" srcOrd="7" destOrd="0" presId="urn:microsoft.com/office/officeart/2005/8/layout/hList6"/>
    <dgm:cxn modelId="{42BF0D5D-C86A-450F-8001-A5E4B46264BC}" type="presParOf" srcId="{16592DAB-2758-444F-BAE6-1C4FDD9C60AE}" destId="{1EE2EE60-8AEA-4C9A-AA7C-ED816C040A86}"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C434B-A5C0-43FB-8332-B6772561B307}" type="doc">
      <dgm:prSet loTypeId="urn:microsoft.com/office/officeart/2005/8/layout/chevron1" loCatId="process" qsTypeId="urn:microsoft.com/office/officeart/2005/8/quickstyle/simple1" qsCatId="simple" csTypeId="urn:microsoft.com/office/officeart/2005/8/colors/accent1_2" csCatId="accent1" phldr="1"/>
      <dgm:spPr/>
    </dgm:pt>
    <dgm:pt modelId="{41AE3824-9D59-493A-9C91-EEA6FC7C927B}">
      <dgm:prSet phldrT="[Text]"/>
      <dgm:spPr/>
      <dgm:t>
        <a:bodyPr/>
        <a:lstStyle/>
        <a:p>
          <a:r>
            <a:rPr lang="en-US" dirty="0" err="1" smtClean="0"/>
            <a:t>Ankerite</a:t>
          </a:r>
          <a:endParaRPr lang="en-US" dirty="0"/>
        </a:p>
      </dgm:t>
    </dgm:pt>
    <dgm:pt modelId="{9D83B5D5-BCB7-45E6-B559-B5826DF0F9C2}" type="parTrans" cxnId="{24675CCD-506F-4DCD-AD37-A2564E22CD60}">
      <dgm:prSet/>
      <dgm:spPr/>
      <dgm:t>
        <a:bodyPr/>
        <a:lstStyle/>
        <a:p>
          <a:endParaRPr lang="en-US"/>
        </a:p>
      </dgm:t>
    </dgm:pt>
    <dgm:pt modelId="{DCFDA4B0-13B3-41DA-8DFD-1D68A5295B53}" type="sibTrans" cxnId="{24675CCD-506F-4DCD-AD37-A2564E22CD60}">
      <dgm:prSet/>
      <dgm:spPr/>
      <dgm:t>
        <a:bodyPr/>
        <a:lstStyle/>
        <a:p>
          <a:endParaRPr lang="en-US"/>
        </a:p>
      </dgm:t>
    </dgm:pt>
    <dgm:pt modelId="{58B450AE-8A06-45BD-AC22-B9ED52DE15E2}">
      <dgm:prSet phldrT="[Text]"/>
      <dgm:spPr/>
      <dgm:t>
        <a:bodyPr/>
        <a:lstStyle/>
        <a:p>
          <a:r>
            <a:rPr lang="en-US" dirty="0" smtClean="0"/>
            <a:t>Dolomite</a:t>
          </a:r>
          <a:endParaRPr lang="en-US" dirty="0"/>
        </a:p>
      </dgm:t>
    </dgm:pt>
    <dgm:pt modelId="{7250244D-B0BC-40BD-B9DA-75B64E89DE5D}" type="parTrans" cxnId="{B8FDC2A1-866B-4C53-900D-8FD93E861917}">
      <dgm:prSet/>
      <dgm:spPr/>
      <dgm:t>
        <a:bodyPr/>
        <a:lstStyle/>
        <a:p>
          <a:endParaRPr lang="en-US"/>
        </a:p>
      </dgm:t>
    </dgm:pt>
    <dgm:pt modelId="{9D7F2FCC-079B-4077-B1E7-BEF1DB45ACC2}" type="sibTrans" cxnId="{B8FDC2A1-866B-4C53-900D-8FD93E861917}">
      <dgm:prSet/>
      <dgm:spPr/>
      <dgm:t>
        <a:bodyPr/>
        <a:lstStyle/>
        <a:p>
          <a:endParaRPr lang="en-US"/>
        </a:p>
      </dgm:t>
    </dgm:pt>
    <dgm:pt modelId="{7053CE8B-94D5-4D13-8DC9-4BD7B8ECFD05}">
      <dgm:prSet phldrT="[Text]"/>
      <dgm:spPr/>
      <dgm:t>
        <a:bodyPr/>
        <a:lstStyle/>
        <a:p>
          <a:r>
            <a:rPr lang="en-US" dirty="0" smtClean="0"/>
            <a:t>Calcite</a:t>
          </a:r>
          <a:endParaRPr lang="en-US" dirty="0"/>
        </a:p>
      </dgm:t>
    </dgm:pt>
    <dgm:pt modelId="{30C17D82-2763-458C-A93B-9904FF846972}" type="parTrans" cxnId="{60C1C194-9830-49EB-9913-45A8274F758A}">
      <dgm:prSet/>
      <dgm:spPr/>
      <dgm:t>
        <a:bodyPr/>
        <a:lstStyle/>
        <a:p>
          <a:endParaRPr lang="en-US"/>
        </a:p>
      </dgm:t>
    </dgm:pt>
    <dgm:pt modelId="{6F250817-F71E-4308-8857-19D4C6CD0285}" type="sibTrans" cxnId="{60C1C194-9830-49EB-9913-45A8274F758A}">
      <dgm:prSet/>
      <dgm:spPr/>
      <dgm:t>
        <a:bodyPr/>
        <a:lstStyle/>
        <a:p>
          <a:endParaRPr lang="en-US"/>
        </a:p>
      </dgm:t>
    </dgm:pt>
    <dgm:pt modelId="{44AA132A-4CF4-4DEC-ADCD-2D9008115286}" type="pres">
      <dgm:prSet presAssocID="{D47C434B-A5C0-43FB-8332-B6772561B307}" presName="Name0" presStyleCnt="0">
        <dgm:presLayoutVars>
          <dgm:dir/>
          <dgm:animLvl val="lvl"/>
          <dgm:resizeHandles val="exact"/>
        </dgm:presLayoutVars>
      </dgm:prSet>
      <dgm:spPr/>
    </dgm:pt>
    <dgm:pt modelId="{6BC1D17A-7CA5-404F-8D9C-4BBA3B8F8431}" type="pres">
      <dgm:prSet presAssocID="{41AE3824-9D59-493A-9C91-EEA6FC7C927B}" presName="parTxOnly" presStyleLbl="node1" presStyleIdx="0" presStyleCnt="3">
        <dgm:presLayoutVars>
          <dgm:chMax val="0"/>
          <dgm:chPref val="0"/>
          <dgm:bulletEnabled val="1"/>
        </dgm:presLayoutVars>
      </dgm:prSet>
      <dgm:spPr/>
      <dgm:t>
        <a:bodyPr/>
        <a:lstStyle/>
        <a:p>
          <a:endParaRPr lang="en-US"/>
        </a:p>
      </dgm:t>
    </dgm:pt>
    <dgm:pt modelId="{C9A90226-8FA0-4336-978D-984B64D83D8B}" type="pres">
      <dgm:prSet presAssocID="{DCFDA4B0-13B3-41DA-8DFD-1D68A5295B53}" presName="parTxOnlySpace" presStyleCnt="0"/>
      <dgm:spPr/>
    </dgm:pt>
    <dgm:pt modelId="{1BB2A181-8D39-4551-B7F6-8353E1A756CA}" type="pres">
      <dgm:prSet presAssocID="{58B450AE-8A06-45BD-AC22-B9ED52DE15E2}" presName="parTxOnly" presStyleLbl="node1" presStyleIdx="1" presStyleCnt="3">
        <dgm:presLayoutVars>
          <dgm:chMax val="0"/>
          <dgm:chPref val="0"/>
          <dgm:bulletEnabled val="1"/>
        </dgm:presLayoutVars>
      </dgm:prSet>
      <dgm:spPr/>
      <dgm:t>
        <a:bodyPr/>
        <a:lstStyle/>
        <a:p>
          <a:endParaRPr lang="en-US"/>
        </a:p>
      </dgm:t>
    </dgm:pt>
    <dgm:pt modelId="{81B157ED-1128-46A9-9C88-38633531A594}" type="pres">
      <dgm:prSet presAssocID="{9D7F2FCC-079B-4077-B1E7-BEF1DB45ACC2}" presName="parTxOnlySpace" presStyleCnt="0"/>
      <dgm:spPr/>
    </dgm:pt>
    <dgm:pt modelId="{BDE5A33F-1620-4389-ACDD-3E204B4FEE9F}" type="pres">
      <dgm:prSet presAssocID="{7053CE8B-94D5-4D13-8DC9-4BD7B8ECFD05}" presName="parTxOnly" presStyleLbl="node1" presStyleIdx="2" presStyleCnt="3">
        <dgm:presLayoutVars>
          <dgm:chMax val="0"/>
          <dgm:chPref val="0"/>
          <dgm:bulletEnabled val="1"/>
        </dgm:presLayoutVars>
      </dgm:prSet>
      <dgm:spPr/>
      <dgm:t>
        <a:bodyPr/>
        <a:lstStyle/>
        <a:p>
          <a:endParaRPr lang="en-US"/>
        </a:p>
      </dgm:t>
    </dgm:pt>
  </dgm:ptLst>
  <dgm:cxnLst>
    <dgm:cxn modelId="{8CF6D6FF-60BB-4909-B3BE-FFBB47230A55}" type="presOf" srcId="{58B450AE-8A06-45BD-AC22-B9ED52DE15E2}" destId="{1BB2A181-8D39-4551-B7F6-8353E1A756CA}" srcOrd="0" destOrd="0" presId="urn:microsoft.com/office/officeart/2005/8/layout/chevron1"/>
    <dgm:cxn modelId="{98C675D2-50D3-4440-81BE-5610D6C39A04}" type="presOf" srcId="{41AE3824-9D59-493A-9C91-EEA6FC7C927B}" destId="{6BC1D17A-7CA5-404F-8D9C-4BBA3B8F8431}" srcOrd="0" destOrd="0" presId="urn:microsoft.com/office/officeart/2005/8/layout/chevron1"/>
    <dgm:cxn modelId="{60C1C194-9830-49EB-9913-45A8274F758A}" srcId="{D47C434B-A5C0-43FB-8332-B6772561B307}" destId="{7053CE8B-94D5-4D13-8DC9-4BD7B8ECFD05}" srcOrd="2" destOrd="0" parTransId="{30C17D82-2763-458C-A93B-9904FF846972}" sibTransId="{6F250817-F71E-4308-8857-19D4C6CD0285}"/>
    <dgm:cxn modelId="{E1F64BCC-1B1A-45FB-BCDE-EF55C756BEEB}" type="presOf" srcId="{7053CE8B-94D5-4D13-8DC9-4BD7B8ECFD05}" destId="{BDE5A33F-1620-4389-ACDD-3E204B4FEE9F}" srcOrd="0" destOrd="0" presId="urn:microsoft.com/office/officeart/2005/8/layout/chevron1"/>
    <dgm:cxn modelId="{24675CCD-506F-4DCD-AD37-A2564E22CD60}" srcId="{D47C434B-A5C0-43FB-8332-B6772561B307}" destId="{41AE3824-9D59-493A-9C91-EEA6FC7C927B}" srcOrd="0" destOrd="0" parTransId="{9D83B5D5-BCB7-45E6-B559-B5826DF0F9C2}" sibTransId="{DCFDA4B0-13B3-41DA-8DFD-1D68A5295B53}"/>
    <dgm:cxn modelId="{B8FDC2A1-866B-4C53-900D-8FD93E861917}" srcId="{D47C434B-A5C0-43FB-8332-B6772561B307}" destId="{58B450AE-8A06-45BD-AC22-B9ED52DE15E2}" srcOrd="1" destOrd="0" parTransId="{7250244D-B0BC-40BD-B9DA-75B64E89DE5D}" sibTransId="{9D7F2FCC-079B-4077-B1E7-BEF1DB45ACC2}"/>
    <dgm:cxn modelId="{204B3001-A13B-427D-8CA6-04189DE29484}" type="presOf" srcId="{D47C434B-A5C0-43FB-8332-B6772561B307}" destId="{44AA132A-4CF4-4DEC-ADCD-2D9008115286}" srcOrd="0" destOrd="0" presId="urn:microsoft.com/office/officeart/2005/8/layout/chevron1"/>
    <dgm:cxn modelId="{FD2A83D9-3627-4A14-B6CF-503A64FECBFD}" type="presParOf" srcId="{44AA132A-4CF4-4DEC-ADCD-2D9008115286}" destId="{6BC1D17A-7CA5-404F-8D9C-4BBA3B8F8431}" srcOrd="0" destOrd="0" presId="urn:microsoft.com/office/officeart/2005/8/layout/chevron1"/>
    <dgm:cxn modelId="{78B632EC-DC90-419C-B191-180C05D08DF3}" type="presParOf" srcId="{44AA132A-4CF4-4DEC-ADCD-2D9008115286}" destId="{C9A90226-8FA0-4336-978D-984B64D83D8B}" srcOrd="1" destOrd="0" presId="urn:microsoft.com/office/officeart/2005/8/layout/chevron1"/>
    <dgm:cxn modelId="{A1A25443-140B-451D-889C-D7226A582FCA}" type="presParOf" srcId="{44AA132A-4CF4-4DEC-ADCD-2D9008115286}" destId="{1BB2A181-8D39-4551-B7F6-8353E1A756CA}" srcOrd="2" destOrd="0" presId="urn:microsoft.com/office/officeart/2005/8/layout/chevron1"/>
    <dgm:cxn modelId="{91782ED5-C9AE-4B36-89CB-4DA2468B29D5}" type="presParOf" srcId="{44AA132A-4CF4-4DEC-ADCD-2D9008115286}" destId="{81B157ED-1128-46A9-9C88-38633531A594}" srcOrd="3" destOrd="0" presId="urn:microsoft.com/office/officeart/2005/8/layout/chevron1"/>
    <dgm:cxn modelId="{1431DDA6-9E58-4A90-B9DF-88351E6C2457}" type="presParOf" srcId="{44AA132A-4CF4-4DEC-ADCD-2D9008115286}" destId="{BDE5A33F-1620-4389-ACDD-3E204B4FEE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F9C161-84F7-482B-A549-27BA9C7FEC34}" type="doc">
      <dgm:prSet loTypeId="urn:microsoft.com/office/officeart/2005/8/layout/chevron1" loCatId="process" qsTypeId="urn:microsoft.com/office/officeart/2005/8/quickstyle/simple1" qsCatId="simple" csTypeId="urn:microsoft.com/office/officeart/2005/8/colors/accent1_2" csCatId="accent1" phldr="1"/>
      <dgm:spPr/>
    </dgm:pt>
    <dgm:pt modelId="{96B14E89-44E5-4220-8961-A9A39FBD9E3C}">
      <dgm:prSet phldrT="[Text]"/>
      <dgm:spPr/>
      <dgm:t>
        <a:bodyPr/>
        <a:lstStyle/>
        <a:p>
          <a:r>
            <a:rPr lang="en-US" dirty="0" smtClean="0"/>
            <a:t>Muscovite</a:t>
          </a:r>
          <a:endParaRPr lang="en-US" dirty="0"/>
        </a:p>
      </dgm:t>
    </dgm:pt>
    <dgm:pt modelId="{80320D78-586B-4CE9-BF87-9A6543854B1B}" type="parTrans" cxnId="{7DD5C80D-0936-45FA-8E4A-EF8A88B4B8C1}">
      <dgm:prSet/>
      <dgm:spPr/>
      <dgm:t>
        <a:bodyPr/>
        <a:lstStyle/>
        <a:p>
          <a:endParaRPr lang="en-US"/>
        </a:p>
      </dgm:t>
    </dgm:pt>
    <dgm:pt modelId="{DB8C02D4-A954-4D3E-8088-380C5E44EBF4}" type="sibTrans" cxnId="{7DD5C80D-0936-45FA-8E4A-EF8A88B4B8C1}">
      <dgm:prSet/>
      <dgm:spPr/>
      <dgm:t>
        <a:bodyPr/>
        <a:lstStyle/>
        <a:p>
          <a:endParaRPr lang="en-US"/>
        </a:p>
      </dgm:t>
    </dgm:pt>
    <dgm:pt modelId="{0A61032B-42E4-419E-81A9-07A45E81D4D2}">
      <dgm:prSet phldrT="[Text]"/>
      <dgm:spPr/>
      <dgm:t>
        <a:bodyPr/>
        <a:lstStyle/>
        <a:p>
          <a:r>
            <a:rPr lang="en-US" dirty="0" err="1" smtClean="0"/>
            <a:t>Kaolinite</a:t>
          </a:r>
          <a:endParaRPr lang="en-US" dirty="0"/>
        </a:p>
      </dgm:t>
    </dgm:pt>
    <dgm:pt modelId="{6FEEBEEF-0C88-4F41-BF98-933D4647181F}" type="parTrans" cxnId="{E03D4BF4-CD38-4231-90E6-1B260A692F63}">
      <dgm:prSet/>
      <dgm:spPr/>
      <dgm:t>
        <a:bodyPr/>
        <a:lstStyle/>
        <a:p>
          <a:endParaRPr lang="en-US"/>
        </a:p>
      </dgm:t>
    </dgm:pt>
    <dgm:pt modelId="{0A6F0B7D-FB18-4D84-8D55-9B3EDCD5A74D}" type="sibTrans" cxnId="{E03D4BF4-CD38-4231-90E6-1B260A692F63}">
      <dgm:prSet/>
      <dgm:spPr/>
      <dgm:t>
        <a:bodyPr/>
        <a:lstStyle/>
        <a:p>
          <a:endParaRPr lang="en-US"/>
        </a:p>
      </dgm:t>
    </dgm:pt>
    <dgm:pt modelId="{334DC887-D5FC-42A9-9C2B-21A1F3D9010E}">
      <dgm:prSet phldrT="[Text]"/>
      <dgm:spPr/>
      <dgm:t>
        <a:bodyPr/>
        <a:lstStyle/>
        <a:p>
          <a:r>
            <a:rPr lang="en-US" dirty="0" err="1" smtClean="0"/>
            <a:t>Illite</a:t>
          </a:r>
          <a:endParaRPr lang="en-US" dirty="0"/>
        </a:p>
      </dgm:t>
    </dgm:pt>
    <dgm:pt modelId="{5606C912-12A8-48BC-9467-ADB691CF49DD}" type="parTrans" cxnId="{913C9C1F-04E6-493F-88F3-961E9286FC73}">
      <dgm:prSet/>
      <dgm:spPr/>
      <dgm:t>
        <a:bodyPr/>
        <a:lstStyle/>
        <a:p>
          <a:endParaRPr lang="en-US"/>
        </a:p>
      </dgm:t>
    </dgm:pt>
    <dgm:pt modelId="{9AB84A00-C64E-4946-88A8-AA66C3726F0B}" type="sibTrans" cxnId="{913C9C1F-04E6-493F-88F3-961E9286FC73}">
      <dgm:prSet/>
      <dgm:spPr/>
      <dgm:t>
        <a:bodyPr/>
        <a:lstStyle/>
        <a:p>
          <a:endParaRPr lang="en-US"/>
        </a:p>
      </dgm:t>
    </dgm:pt>
    <dgm:pt modelId="{BC854213-9A20-40A5-B42D-A54A0CF53002}">
      <dgm:prSet phldrT="[Text]"/>
      <dgm:spPr/>
      <dgm:t>
        <a:bodyPr/>
        <a:lstStyle/>
        <a:p>
          <a:r>
            <a:rPr lang="en-US" dirty="0" err="1" smtClean="0"/>
            <a:t>Montmorillonite</a:t>
          </a:r>
          <a:endParaRPr lang="en-US" dirty="0"/>
        </a:p>
      </dgm:t>
    </dgm:pt>
    <dgm:pt modelId="{236429BF-8018-47D9-815B-2E5B7B2EB388}" type="parTrans" cxnId="{F385ABAB-D154-4F8B-B47D-0F0B48EE354B}">
      <dgm:prSet/>
      <dgm:spPr/>
      <dgm:t>
        <a:bodyPr/>
        <a:lstStyle/>
        <a:p>
          <a:endParaRPr lang="en-US"/>
        </a:p>
      </dgm:t>
    </dgm:pt>
    <dgm:pt modelId="{2C03005E-C50E-4702-ABD4-8520F7DF1FA8}" type="sibTrans" cxnId="{F385ABAB-D154-4F8B-B47D-0F0B48EE354B}">
      <dgm:prSet/>
      <dgm:spPr/>
      <dgm:t>
        <a:bodyPr/>
        <a:lstStyle/>
        <a:p>
          <a:endParaRPr lang="en-US"/>
        </a:p>
      </dgm:t>
    </dgm:pt>
    <dgm:pt modelId="{3A8E0386-9700-463E-973F-3171DD6CBF89}">
      <dgm:prSet phldrT="[Text]"/>
      <dgm:spPr/>
      <dgm:t>
        <a:bodyPr/>
        <a:lstStyle/>
        <a:p>
          <a:r>
            <a:rPr lang="en-US" dirty="0" smtClean="0"/>
            <a:t>Chlorite</a:t>
          </a:r>
          <a:endParaRPr lang="en-US" dirty="0"/>
        </a:p>
      </dgm:t>
    </dgm:pt>
    <dgm:pt modelId="{04233C69-C357-4650-98C4-0B745A964583}" type="parTrans" cxnId="{7496B75A-81D1-4F94-9670-2E902A73F5CA}">
      <dgm:prSet/>
      <dgm:spPr/>
      <dgm:t>
        <a:bodyPr/>
        <a:lstStyle/>
        <a:p>
          <a:endParaRPr lang="en-US"/>
        </a:p>
      </dgm:t>
    </dgm:pt>
    <dgm:pt modelId="{AEA92EE7-8F73-4A92-BD76-B9A6E21704FD}" type="sibTrans" cxnId="{7496B75A-81D1-4F94-9670-2E902A73F5CA}">
      <dgm:prSet/>
      <dgm:spPr/>
      <dgm:t>
        <a:bodyPr/>
        <a:lstStyle/>
        <a:p>
          <a:endParaRPr lang="en-US"/>
        </a:p>
      </dgm:t>
    </dgm:pt>
    <dgm:pt modelId="{2696B490-EADA-4944-81EE-42DF310405F9}" type="pres">
      <dgm:prSet presAssocID="{93F9C161-84F7-482B-A549-27BA9C7FEC34}" presName="Name0" presStyleCnt="0">
        <dgm:presLayoutVars>
          <dgm:dir/>
          <dgm:animLvl val="lvl"/>
          <dgm:resizeHandles val="exact"/>
        </dgm:presLayoutVars>
      </dgm:prSet>
      <dgm:spPr/>
    </dgm:pt>
    <dgm:pt modelId="{A5FE10EA-DD08-4F82-A8BA-8DBA68576D23}" type="pres">
      <dgm:prSet presAssocID="{96B14E89-44E5-4220-8961-A9A39FBD9E3C}" presName="parTxOnly" presStyleLbl="node1" presStyleIdx="0" presStyleCnt="5">
        <dgm:presLayoutVars>
          <dgm:chMax val="0"/>
          <dgm:chPref val="0"/>
          <dgm:bulletEnabled val="1"/>
        </dgm:presLayoutVars>
      </dgm:prSet>
      <dgm:spPr/>
      <dgm:t>
        <a:bodyPr/>
        <a:lstStyle/>
        <a:p>
          <a:endParaRPr lang="en-US"/>
        </a:p>
      </dgm:t>
    </dgm:pt>
    <dgm:pt modelId="{8DACF32E-8D17-4E37-B5D4-B558C86344DB}" type="pres">
      <dgm:prSet presAssocID="{DB8C02D4-A954-4D3E-8088-380C5E44EBF4}" presName="parTxOnlySpace" presStyleCnt="0"/>
      <dgm:spPr/>
    </dgm:pt>
    <dgm:pt modelId="{C970633B-20B9-4AF3-AABD-D4F2DADC725A}" type="pres">
      <dgm:prSet presAssocID="{BC854213-9A20-40A5-B42D-A54A0CF53002}" presName="parTxOnly" presStyleLbl="node1" presStyleIdx="1" presStyleCnt="5">
        <dgm:presLayoutVars>
          <dgm:chMax val="0"/>
          <dgm:chPref val="0"/>
          <dgm:bulletEnabled val="1"/>
        </dgm:presLayoutVars>
      </dgm:prSet>
      <dgm:spPr/>
      <dgm:t>
        <a:bodyPr/>
        <a:lstStyle/>
        <a:p>
          <a:endParaRPr lang="en-US"/>
        </a:p>
      </dgm:t>
    </dgm:pt>
    <dgm:pt modelId="{023D5E39-3B63-40DF-B75B-E826FF3D8C3A}" type="pres">
      <dgm:prSet presAssocID="{2C03005E-C50E-4702-ABD4-8520F7DF1FA8}" presName="parTxOnlySpace" presStyleCnt="0"/>
      <dgm:spPr/>
    </dgm:pt>
    <dgm:pt modelId="{78E5D9A5-D0C0-413A-8682-DB9B91091C28}" type="pres">
      <dgm:prSet presAssocID="{3A8E0386-9700-463E-973F-3171DD6CBF89}" presName="parTxOnly" presStyleLbl="node1" presStyleIdx="2" presStyleCnt="5">
        <dgm:presLayoutVars>
          <dgm:chMax val="0"/>
          <dgm:chPref val="0"/>
          <dgm:bulletEnabled val="1"/>
        </dgm:presLayoutVars>
      </dgm:prSet>
      <dgm:spPr/>
      <dgm:t>
        <a:bodyPr/>
        <a:lstStyle/>
        <a:p>
          <a:endParaRPr lang="en-US"/>
        </a:p>
      </dgm:t>
    </dgm:pt>
    <dgm:pt modelId="{C2A4433A-85FC-4C1A-A7D9-A700EAA835EA}" type="pres">
      <dgm:prSet presAssocID="{AEA92EE7-8F73-4A92-BD76-B9A6E21704FD}" presName="parTxOnlySpace" presStyleCnt="0"/>
      <dgm:spPr/>
    </dgm:pt>
    <dgm:pt modelId="{1112F75A-3D00-4F0A-8F7A-257B9FB83865}" type="pres">
      <dgm:prSet presAssocID="{334DC887-D5FC-42A9-9C2B-21A1F3D9010E}" presName="parTxOnly" presStyleLbl="node1" presStyleIdx="3" presStyleCnt="5">
        <dgm:presLayoutVars>
          <dgm:chMax val="0"/>
          <dgm:chPref val="0"/>
          <dgm:bulletEnabled val="1"/>
        </dgm:presLayoutVars>
      </dgm:prSet>
      <dgm:spPr/>
      <dgm:t>
        <a:bodyPr/>
        <a:lstStyle/>
        <a:p>
          <a:endParaRPr lang="en-US"/>
        </a:p>
      </dgm:t>
    </dgm:pt>
    <dgm:pt modelId="{1A7379F2-A500-44BB-9976-F00538C9B7AC}" type="pres">
      <dgm:prSet presAssocID="{9AB84A00-C64E-4946-88A8-AA66C3726F0B}" presName="parTxOnlySpace" presStyleCnt="0"/>
      <dgm:spPr/>
    </dgm:pt>
    <dgm:pt modelId="{2E862077-9521-44ED-B758-0BF7CBA8DCFD}" type="pres">
      <dgm:prSet presAssocID="{0A61032B-42E4-419E-81A9-07A45E81D4D2}" presName="parTxOnly" presStyleLbl="node1" presStyleIdx="4" presStyleCnt="5">
        <dgm:presLayoutVars>
          <dgm:chMax val="0"/>
          <dgm:chPref val="0"/>
          <dgm:bulletEnabled val="1"/>
        </dgm:presLayoutVars>
      </dgm:prSet>
      <dgm:spPr/>
      <dgm:t>
        <a:bodyPr/>
        <a:lstStyle/>
        <a:p>
          <a:endParaRPr lang="en-US"/>
        </a:p>
      </dgm:t>
    </dgm:pt>
  </dgm:ptLst>
  <dgm:cxnLst>
    <dgm:cxn modelId="{913C9C1F-04E6-493F-88F3-961E9286FC73}" srcId="{93F9C161-84F7-482B-A549-27BA9C7FEC34}" destId="{334DC887-D5FC-42A9-9C2B-21A1F3D9010E}" srcOrd="3" destOrd="0" parTransId="{5606C912-12A8-48BC-9467-ADB691CF49DD}" sibTransId="{9AB84A00-C64E-4946-88A8-AA66C3726F0B}"/>
    <dgm:cxn modelId="{D9A7D148-4F2A-45A7-8BF4-825751EAB188}" type="presOf" srcId="{BC854213-9A20-40A5-B42D-A54A0CF53002}" destId="{C970633B-20B9-4AF3-AABD-D4F2DADC725A}" srcOrd="0" destOrd="0" presId="urn:microsoft.com/office/officeart/2005/8/layout/chevron1"/>
    <dgm:cxn modelId="{F3D8E57C-FB32-40EE-9B00-0A2708604211}" type="presOf" srcId="{96B14E89-44E5-4220-8961-A9A39FBD9E3C}" destId="{A5FE10EA-DD08-4F82-A8BA-8DBA68576D23}" srcOrd="0" destOrd="0" presId="urn:microsoft.com/office/officeart/2005/8/layout/chevron1"/>
    <dgm:cxn modelId="{3F64E967-8C60-4F71-8906-17BAF10D624D}" type="presOf" srcId="{93F9C161-84F7-482B-A549-27BA9C7FEC34}" destId="{2696B490-EADA-4944-81EE-42DF310405F9}" srcOrd="0" destOrd="0" presId="urn:microsoft.com/office/officeart/2005/8/layout/chevron1"/>
    <dgm:cxn modelId="{E03D4BF4-CD38-4231-90E6-1B260A692F63}" srcId="{93F9C161-84F7-482B-A549-27BA9C7FEC34}" destId="{0A61032B-42E4-419E-81A9-07A45E81D4D2}" srcOrd="4" destOrd="0" parTransId="{6FEEBEEF-0C88-4F41-BF98-933D4647181F}" sibTransId="{0A6F0B7D-FB18-4D84-8D55-9B3EDCD5A74D}"/>
    <dgm:cxn modelId="{F385ABAB-D154-4F8B-B47D-0F0B48EE354B}" srcId="{93F9C161-84F7-482B-A549-27BA9C7FEC34}" destId="{BC854213-9A20-40A5-B42D-A54A0CF53002}" srcOrd="1" destOrd="0" parTransId="{236429BF-8018-47D9-815B-2E5B7B2EB388}" sibTransId="{2C03005E-C50E-4702-ABD4-8520F7DF1FA8}"/>
    <dgm:cxn modelId="{34615962-FC41-476F-98FD-A59D857BBC16}" type="presOf" srcId="{334DC887-D5FC-42A9-9C2B-21A1F3D9010E}" destId="{1112F75A-3D00-4F0A-8F7A-257B9FB83865}" srcOrd="0" destOrd="0" presId="urn:microsoft.com/office/officeart/2005/8/layout/chevron1"/>
    <dgm:cxn modelId="{7DD5C80D-0936-45FA-8E4A-EF8A88B4B8C1}" srcId="{93F9C161-84F7-482B-A549-27BA9C7FEC34}" destId="{96B14E89-44E5-4220-8961-A9A39FBD9E3C}" srcOrd="0" destOrd="0" parTransId="{80320D78-586B-4CE9-BF87-9A6543854B1B}" sibTransId="{DB8C02D4-A954-4D3E-8088-380C5E44EBF4}"/>
    <dgm:cxn modelId="{C10DB120-B8B4-4604-B5CA-F0327485D45D}" type="presOf" srcId="{0A61032B-42E4-419E-81A9-07A45E81D4D2}" destId="{2E862077-9521-44ED-B758-0BF7CBA8DCFD}" srcOrd="0" destOrd="0" presId="urn:microsoft.com/office/officeart/2005/8/layout/chevron1"/>
    <dgm:cxn modelId="{6ABB7D85-EA5A-4A33-8040-62A45CE29F6E}" type="presOf" srcId="{3A8E0386-9700-463E-973F-3171DD6CBF89}" destId="{78E5D9A5-D0C0-413A-8682-DB9B91091C28}" srcOrd="0" destOrd="0" presId="urn:microsoft.com/office/officeart/2005/8/layout/chevron1"/>
    <dgm:cxn modelId="{7496B75A-81D1-4F94-9670-2E902A73F5CA}" srcId="{93F9C161-84F7-482B-A549-27BA9C7FEC34}" destId="{3A8E0386-9700-463E-973F-3171DD6CBF89}" srcOrd="2" destOrd="0" parTransId="{04233C69-C357-4650-98C4-0B745A964583}" sibTransId="{AEA92EE7-8F73-4A92-BD76-B9A6E21704FD}"/>
    <dgm:cxn modelId="{56E6DADE-586A-44C9-87E6-79E206872E17}" type="presParOf" srcId="{2696B490-EADA-4944-81EE-42DF310405F9}" destId="{A5FE10EA-DD08-4F82-A8BA-8DBA68576D23}" srcOrd="0" destOrd="0" presId="urn:microsoft.com/office/officeart/2005/8/layout/chevron1"/>
    <dgm:cxn modelId="{64EFF26A-CD72-46D0-97DE-83C034B55227}" type="presParOf" srcId="{2696B490-EADA-4944-81EE-42DF310405F9}" destId="{8DACF32E-8D17-4E37-B5D4-B558C86344DB}" srcOrd="1" destOrd="0" presId="urn:microsoft.com/office/officeart/2005/8/layout/chevron1"/>
    <dgm:cxn modelId="{7FB6354E-5FAD-48E9-AB75-4C9D8091F91B}" type="presParOf" srcId="{2696B490-EADA-4944-81EE-42DF310405F9}" destId="{C970633B-20B9-4AF3-AABD-D4F2DADC725A}" srcOrd="2" destOrd="0" presId="urn:microsoft.com/office/officeart/2005/8/layout/chevron1"/>
    <dgm:cxn modelId="{8C72CF72-AC05-42B0-80C0-B8BBDD03EAAD}" type="presParOf" srcId="{2696B490-EADA-4944-81EE-42DF310405F9}" destId="{023D5E39-3B63-40DF-B75B-E826FF3D8C3A}" srcOrd="3" destOrd="0" presId="urn:microsoft.com/office/officeart/2005/8/layout/chevron1"/>
    <dgm:cxn modelId="{D721DD18-9231-41E3-98A9-2C7B5721F774}" type="presParOf" srcId="{2696B490-EADA-4944-81EE-42DF310405F9}" destId="{78E5D9A5-D0C0-413A-8682-DB9B91091C28}" srcOrd="4" destOrd="0" presId="urn:microsoft.com/office/officeart/2005/8/layout/chevron1"/>
    <dgm:cxn modelId="{2FB756EE-329C-4346-8BE0-44C84FDEA9D7}" type="presParOf" srcId="{2696B490-EADA-4944-81EE-42DF310405F9}" destId="{C2A4433A-85FC-4C1A-A7D9-A700EAA835EA}" srcOrd="5" destOrd="0" presId="urn:microsoft.com/office/officeart/2005/8/layout/chevron1"/>
    <dgm:cxn modelId="{3B9BE9CB-A1A0-4E58-8C3A-317EC577FAE5}" type="presParOf" srcId="{2696B490-EADA-4944-81EE-42DF310405F9}" destId="{1112F75A-3D00-4F0A-8F7A-257B9FB83865}" srcOrd="6" destOrd="0" presId="urn:microsoft.com/office/officeart/2005/8/layout/chevron1"/>
    <dgm:cxn modelId="{8F398B79-4741-4B3A-8453-D5A60C0FFBF0}" type="presParOf" srcId="{2696B490-EADA-4944-81EE-42DF310405F9}" destId="{1A7379F2-A500-44BB-9976-F00538C9B7AC}" srcOrd="7" destOrd="0" presId="urn:microsoft.com/office/officeart/2005/8/layout/chevron1"/>
    <dgm:cxn modelId="{D28DAF34-8C63-45B8-A1D7-B245ACC3A200}" type="presParOf" srcId="{2696B490-EADA-4944-81EE-42DF310405F9}" destId="{2E862077-9521-44ED-B758-0BF7CBA8DCF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F9C161-84F7-482B-A549-27BA9C7FEC3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6B14E89-44E5-4220-8961-A9A39FBD9E3C}">
      <dgm:prSet phldrT="[Text]"/>
      <dgm:spPr/>
      <dgm:t>
        <a:bodyPr/>
        <a:lstStyle/>
        <a:p>
          <a:r>
            <a:rPr lang="en-US" dirty="0" smtClean="0"/>
            <a:t>Quartz</a:t>
          </a:r>
          <a:endParaRPr lang="en-US" dirty="0"/>
        </a:p>
      </dgm:t>
    </dgm:pt>
    <dgm:pt modelId="{80320D78-586B-4CE9-BF87-9A6543854B1B}" type="parTrans" cxnId="{7DD5C80D-0936-45FA-8E4A-EF8A88B4B8C1}">
      <dgm:prSet/>
      <dgm:spPr/>
      <dgm:t>
        <a:bodyPr/>
        <a:lstStyle/>
        <a:p>
          <a:endParaRPr lang="en-US"/>
        </a:p>
      </dgm:t>
    </dgm:pt>
    <dgm:pt modelId="{DB8C02D4-A954-4D3E-8088-380C5E44EBF4}" type="sibTrans" cxnId="{7DD5C80D-0936-45FA-8E4A-EF8A88B4B8C1}">
      <dgm:prSet/>
      <dgm:spPr/>
      <dgm:t>
        <a:bodyPr/>
        <a:lstStyle/>
        <a:p>
          <a:endParaRPr lang="en-US"/>
        </a:p>
      </dgm:t>
    </dgm:pt>
    <dgm:pt modelId="{686435F9-387D-4320-B494-A7D3FCF27CD6}">
      <dgm:prSet phldrT="[Text]"/>
      <dgm:spPr/>
      <dgm:t>
        <a:bodyPr/>
        <a:lstStyle/>
        <a:p>
          <a:r>
            <a:rPr lang="en-US" dirty="0" smtClean="0"/>
            <a:t>Silica of Feldspar</a:t>
          </a:r>
          <a:endParaRPr lang="en-US" dirty="0"/>
        </a:p>
      </dgm:t>
    </dgm:pt>
    <dgm:pt modelId="{4B4E8321-9B67-477A-8DE9-F35D56F5BF78}" type="parTrans" cxnId="{BDD7C099-9E76-47F0-85A9-93074832EB8B}">
      <dgm:prSet/>
      <dgm:spPr/>
      <dgm:t>
        <a:bodyPr/>
        <a:lstStyle/>
        <a:p>
          <a:endParaRPr lang="en-US"/>
        </a:p>
      </dgm:t>
    </dgm:pt>
    <dgm:pt modelId="{B2EFBBA1-7FFA-47BF-A38F-784153933E64}" type="sibTrans" cxnId="{BDD7C099-9E76-47F0-85A9-93074832EB8B}">
      <dgm:prSet/>
      <dgm:spPr/>
      <dgm:t>
        <a:bodyPr/>
        <a:lstStyle/>
        <a:p>
          <a:endParaRPr lang="en-US"/>
        </a:p>
      </dgm:t>
    </dgm:pt>
    <dgm:pt modelId="{0A61032B-42E4-419E-81A9-07A45E81D4D2}">
      <dgm:prSet phldrT="[Text]"/>
      <dgm:spPr/>
      <dgm:t>
        <a:bodyPr/>
        <a:lstStyle/>
        <a:p>
          <a:r>
            <a:rPr lang="en-US" dirty="0" smtClean="0"/>
            <a:t>Silica of Mica</a:t>
          </a:r>
          <a:endParaRPr lang="en-US" dirty="0"/>
        </a:p>
      </dgm:t>
    </dgm:pt>
    <dgm:pt modelId="{6FEEBEEF-0C88-4F41-BF98-933D4647181F}" type="parTrans" cxnId="{E03D4BF4-CD38-4231-90E6-1B260A692F63}">
      <dgm:prSet/>
      <dgm:spPr/>
      <dgm:t>
        <a:bodyPr/>
        <a:lstStyle/>
        <a:p>
          <a:endParaRPr lang="en-US"/>
        </a:p>
      </dgm:t>
    </dgm:pt>
    <dgm:pt modelId="{0A6F0B7D-FB18-4D84-8D55-9B3EDCD5A74D}" type="sibTrans" cxnId="{E03D4BF4-CD38-4231-90E6-1B260A692F63}">
      <dgm:prSet/>
      <dgm:spPr/>
      <dgm:t>
        <a:bodyPr/>
        <a:lstStyle/>
        <a:p>
          <a:endParaRPr lang="en-US"/>
        </a:p>
      </dgm:t>
    </dgm:pt>
    <dgm:pt modelId="{334DC887-D5FC-42A9-9C2B-21A1F3D9010E}">
      <dgm:prSet phldrT="[Text]"/>
      <dgm:spPr/>
      <dgm:t>
        <a:bodyPr/>
        <a:lstStyle/>
        <a:p>
          <a:r>
            <a:rPr lang="en-US" dirty="0" err="1" smtClean="0"/>
            <a:t>Tridymite</a:t>
          </a:r>
          <a:endParaRPr lang="en-US" dirty="0"/>
        </a:p>
      </dgm:t>
    </dgm:pt>
    <dgm:pt modelId="{5606C912-12A8-48BC-9467-ADB691CF49DD}" type="parTrans" cxnId="{913C9C1F-04E6-493F-88F3-961E9286FC73}">
      <dgm:prSet/>
      <dgm:spPr/>
      <dgm:t>
        <a:bodyPr/>
        <a:lstStyle/>
        <a:p>
          <a:endParaRPr lang="en-US"/>
        </a:p>
      </dgm:t>
    </dgm:pt>
    <dgm:pt modelId="{9AB84A00-C64E-4946-88A8-AA66C3726F0B}" type="sibTrans" cxnId="{913C9C1F-04E6-493F-88F3-961E9286FC73}">
      <dgm:prSet/>
      <dgm:spPr/>
      <dgm:t>
        <a:bodyPr/>
        <a:lstStyle/>
        <a:p>
          <a:endParaRPr lang="en-US"/>
        </a:p>
      </dgm:t>
    </dgm:pt>
    <dgm:pt modelId="{BC854213-9A20-40A5-B42D-A54A0CF53002}">
      <dgm:prSet phldrT="[Text]"/>
      <dgm:spPr/>
      <dgm:t>
        <a:bodyPr/>
        <a:lstStyle/>
        <a:p>
          <a:r>
            <a:rPr lang="en-US" dirty="0" smtClean="0"/>
            <a:t>Chalcedony</a:t>
          </a:r>
          <a:endParaRPr lang="en-US" dirty="0"/>
        </a:p>
      </dgm:t>
    </dgm:pt>
    <dgm:pt modelId="{236429BF-8018-47D9-815B-2E5B7B2EB388}" type="parTrans" cxnId="{F385ABAB-D154-4F8B-B47D-0F0B48EE354B}">
      <dgm:prSet/>
      <dgm:spPr/>
      <dgm:t>
        <a:bodyPr/>
        <a:lstStyle/>
        <a:p>
          <a:endParaRPr lang="en-US"/>
        </a:p>
      </dgm:t>
    </dgm:pt>
    <dgm:pt modelId="{2C03005E-C50E-4702-ABD4-8520F7DF1FA8}" type="sibTrans" cxnId="{F385ABAB-D154-4F8B-B47D-0F0B48EE354B}">
      <dgm:prSet/>
      <dgm:spPr/>
      <dgm:t>
        <a:bodyPr/>
        <a:lstStyle/>
        <a:p>
          <a:endParaRPr lang="en-US"/>
        </a:p>
      </dgm:t>
    </dgm:pt>
    <dgm:pt modelId="{6AF0B863-B229-4595-8BC9-4572AD1CFD9D}">
      <dgm:prSet phldrT="[Text]"/>
      <dgm:spPr/>
      <dgm:t>
        <a:bodyPr/>
        <a:lstStyle/>
        <a:p>
          <a:r>
            <a:rPr lang="en-US" dirty="0" smtClean="0"/>
            <a:t>Opal</a:t>
          </a:r>
          <a:endParaRPr lang="en-US" dirty="0"/>
        </a:p>
      </dgm:t>
    </dgm:pt>
    <dgm:pt modelId="{84A5F0E0-B135-43F1-A60E-78BDAF9CCACC}" type="parTrans" cxnId="{0F525C9E-8846-4290-ABE9-A387190DCAF2}">
      <dgm:prSet/>
      <dgm:spPr/>
      <dgm:t>
        <a:bodyPr/>
        <a:lstStyle/>
        <a:p>
          <a:endParaRPr lang="en-US"/>
        </a:p>
      </dgm:t>
    </dgm:pt>
    <dgm:pt modelId="{543E134A-0850-4A2F-BEF9-6F4F08766C9C}" type="sibTrans" cxnId="{0F525C9E-8846-4290-ABE9-A387190DCAF2}">
      <dgm:prSet/>
      <dgm:spPr/>
      <dgm:t>
        <a:bodyPr/>
        <a:lstStyle/>
        <a:p>
          <a:endParaRPr lang="en-US"/>
        </a:p>
      </dgm:t>
    </dgm:pt>
    <dgm:pt modelId="{3A8E0386-9700-463E-973F-3171DD6CBF89}">
      <dgm:prSet phldrT="[Text]"/>
      <dgm:spPr/>
      <dgm:t>
        <a:bodyPr/>
        <a:lstStyle/>
        <a:p>
          <a:r>
            <a:rPr lang="en-US" dirty="0" err="1" smtClean="0"/>
            <a:t>Cristobalite</a:t>
          </a:r>
          <a:endParaRPr lang="en-US" dirty="0"/>
        </a:p>
      </dgm:t>
    </dgm:pt>
    <dgm:pt modelId="{04233C69-C357-4650-98C4-0B745A964583}" type="parTrans" cxnId="{7496B75A-81D1-4F94-9670-2E902A73F5CA}">
      <dgm:prSet/>
      <dgm:spPr/>
      <dgm:t>
        <a:bodyPr/>
        <a:lstStyle/>
        <a:p>
          <a:endParaRPr lang="en-US"/>
        </a:p>
      </dgm:t>
    </dgm:pt>
    <dgm:pt modelId="{AEA92EE7-8F73-4A92-BD76-B9A6E21704FD}" type="sibTrans" cxnId="{7496B75A-81D1-4F94-9670-2E902A73F5CA}">
      <dgm:prSet/>
      <dgm:spPr/>
      <dgm:t>
        <a:bodyPr/>
        <a:lstStyle/>
        <a:p>
          <a:endParaRPr lang="en-US"/>
        </a:p>
      </dgm:t>
    </dgm:pt>
    <dgm:pt modelId="{81EF1501-19E9-412B-A258-894B9F1BA110}">
      <dgm:prSet phldrT="[Text]"/>
      <dgm:spPr/>
      <dgm:t>
        <a:bodyPr/>
        <a:lstStyle/>
        <a:p>
          <a:r>
            <a:rPr lang="en-US" dirty="0" smtClean="0"/>
            <a:t>Silica from Slag</a:t>
          </a:r>
          <a:endParaRPr lang="en-US" dirty="0"/>
        </a:p>
      </dgm:t>
    </dgm:pt>
    <dgm:pt modelId="{918B5013-9045-48AA-B82B-95A7850D3438}" type="parTrans" cxnId="{B4BE252A-7CD2-4229-96DA-A854717B096A}">
      <dgm:prSet/>
      <dgm:spPr/>
      <dgm:t>
        <a:bodyPr/>
        <a:lstStyle/>
        <a:p>
          <a:endParaRPr lang="en-US"/>
        </a:p>
      </dgm:t>
    </dgm:pt>
    <dgm:pt modelId="{2867980B-B9DD-4590-8C44-500437E71859}" type="sibTrans" cxnId="{B4BE252A-7CD2-4229-96DA-A854717B096A}">
      <dgm:prSet/>
      <dgm:spPr/>
      <dgm:t>
        <a:bodyPr/>
        <a:lstStyle/>
        <a:p>
          <a:endParaRPr lang="en-US"/>
        </a:p>
      </dgm:t>
    </dgm:pt>
    <dgm:pt modelId="{2696B490-EADA-4944-81EE-42DF310405F9}" type="pres">
      <dgm:prSet presAssocID="{93F9C161-84F7-482B-A549-27BA9C7FEC34}" presName="Name0" presStyleCnt="0">
        <dgm:presLayoutVars>
          <dgm:dir/>
          <dgm:animLvl val="lvl"/>
          <dgm:resizeHandles val="exact"/>
        </dgm:presLayoutVars>
      </dgm:prSet>
      <dgm:spPr/>
      <dgm:t>
        <a:bodyPr/>
        <a:lstStyle/>
        <a:p>
          <a:endParaRPr lang="en-US"/>
        </a:p>
      </dgm:t>
    </dgm:pt>
    <dgm:pt modelId="{A5FE10EA-DD08-4F82-A8BA-8DBA68576D23}" type="pres">
      <dgm:prSet presAssocID="{96B14E89-44E5-4220-8961-A9A39FBD9E3C}" presName="parTxOnly" presStyleLbl="node1" presStyleIdx="0" presStyleCnt="8">
        <dgm:presLayoutVars>
          <dgm:chMax val="0"/>
          <dgm:chPref val="0"/>
          <dgm:bulletEnabled val="1"/>
        </dgm:presLayoutVars>
      </dgm:prSet>
      <dgm:spPr/>
      <dgm:t>
        <a:bodyPr/>
        <a:lstStyle/>
        <a:p>
          <a:endParaRPr lang="en-US"/>
        </a:p>
      </dgm:t>
    </dgm:pt>
    <dgm:pt modelId="{8DACF32E-8D17-4E37-B5D4-B558C86344DB}" type="pres">
      <dgm:prSet presAssocID="{DB8C02D4-A954-4D3E-8088-380C5E44EBF4}" presName="parTxOnlySpace" presStyleCnt="0"/>
      <dgm:spPr/>
    </dgm:pt>
    <dgm:pt modelId="{C970633B-20B9-4AF3-AABD-D4F2DADC725A}" type="pres">
      <dgm:prSet presAssocID="{BC854213-9A20-40A5-B42D-A54A0CF53002}" presName="parTxOnly" presStyleLbl="node1" presStyleIdx="1" presStyleCnt="8">
        <dgm:presLayoutVars>
          <dgm:chMax val="0"/>
          <dgm:chPref val="0"/>
          <dgm:bulletEnabled val="1"/>
        </dgm:presLayoutVars>
      </dgm:prSet>
      <dgm:spPr/>
      <dgm:t>
        <a:bodyPr/>
        <a:lstStyle/>
        <a:p>
          <a:endParaRPr lang="en-US"/>
        </a:p>
      </dgm:t>
    </dgm:pt>
    <dgm:pt modelId="{023D5E39-3B63-40DF-B75B-E826FF3D8C3A}" type="pres">
      <dgm:prSet presAssocID="{2C03005E-C50E-4702-ABD4-8520F7DF1FA8}" presName="parTxOnlySpace" presStyleCnt="0"/>
      <dgm:spPr/>
    </dgm:pt>
    <dgm:pt modelId="{8853F6AE-BDEF-47FD-8222-442162F07417}" type="pres">
      <dgm:prSet presAssocID="{6AF0B863-B229-4595-8BC9-4572AD1CFD9D}" presName="parTxOnly" presStyleLbl="node1" presStyleIdx="2" presStyleCnt="8">
        <dgm:presLayoutVars>
          <dgm:chMax val="0"/>
          <dgm:chPref val="0"/>
          <dgm:bulletEnabled val="1"/>
        </dgm:presLayoutVars>
      </dgm:prSet>
      <dgm:spPr/>
      <dgm:t>
        <a:bodyPr/>
        <a:lstStyle/>
        <a:p>
          <a:endParaRPr lang="en-US"/>
        </a:p>
      </dgm:t>
    </dgm:pt>
    <dgm:pt modelId="{B94CD6B6-0A60-48DC-9110-528E102FC30D}" type="pres">
      <dgm:prSet presAssocID="{543E134A-0850-4A2F-BEF9-6F4F08766C9C}" presName="parTxOnlySpace" presStyleCnt="0"/>
      <dgm:spPr/>
    </dgm:pt>
    <dgm:pt modelId="{78E5D9A5-D0C0-413A-8682-DB9B91091C28}" type="pres">
      <dgm:prSet presAssocID="{3A8E0386-9700-463E-973F-3171DD6CBF89}" presName="parTxOnly" presStyleLbl="node1" presStyleIdx="3" presStyleCnt="8">
        <dgm:presLayoutVars>
          <dgm:chMax val="0"/>
          <dgm:chPref val="0"/>
          <dgm:bulletEnabled val="1"/>
        </dgm:presLayoutVars>
      </dgm:prSet>
      <dgm:spPr/>
      <dgm:t>
        <a:bodyPr/>
        <a:lstStyle/>
        <a:p>
          <a:endParaRPr lang="en-US"/>
        </a:p>
      </dgm:t>
    </dgm:pt>
    <dgm:pt modelId="{C2A4433A-85FC-4C1A-A7D9-A700EAA835EA}" type="pres">
      <dgm:prSet presAssocID="{AEA92EE7-8F73-4A92-BD76-B9A6E21704FD}" presName="parTxOnlySpace" presStyleCnt="0"/>
      <dgm:spPr/>
    </dgm:pt>
    <dgm:pt modelId="{1112F75A-3D00-4F0A-8F7A-257B9FB83865}" type="pres">
      <dgm:prSet presAssocID="{334DC887-D5FC-42A9-9C2B-21A1F3D9010E}" presName="parTxOnly" presStyleLbl="node1" presStyleIdx="4" presStyleCnt="8">
        <dgm:presLayoutVars>
          <dgm:chMax val="0"/>
          <dgm:chPref val="0"/>
          <dgm:bulletEnabled val="1"/>
        </dgm:presLayoutVars>
      </dgm:prSet>
      <dgm:spPr/>
      <dgm:t>
        <a:bodyPr/>
        <a:lstStyle/>
        <a:p>
          <a:endParaRPr lang="en-US"/>
        </a:p>
      </dgm:t>
    </dgm:pt>
    <dgm:pt modelId="{1A7379F2-A500-44BB-9976-F00538C9B7AC}" type="pres">
      <dgm:prSet presAssocID="{9AB84A00-C64E-4946-88A8-AA66C3726F0B}" presName="parTxOnlySpace" presStyleCnt="0"/>
      <dgm:spPr/>
    </dgm:pt>
    <dgm:pt modelId="{36C4BA57-FB36-42E6-B8D8-AD7142763B5E}" type="pres">
      <dgm:prSet presAssocID="{686435F9-387D-4320-B494-A7D3FCF27CD6}" presName="parTxOnly" presStyleLbl="node1" presStyleIdx="5" presStyleCnt="8">
        <dgm:presLayoutVars>
          <dgm:chMax val="0"/>
          <dgm:chPref val="0"/>
          <dgm:bulletEnabled val="1"/>
        </dgm:presLayoutVars>
      </dgm:prSet>
      <dgm:spPr/>
      <dgm:t>
        <a:bodyPr/>
        <a:lstStyle/>
        <a:p>
          <a:endParaRPr lang="en-US"/>
        </a:p>
      </dgm:t>
    </dgm:pt>
    <dgm:pt modelId="{7A8701A8-384A-4494-A37F-D192556AD312}" type="pres">
      <dgm:prSet presAssocID="{B2EFBBA1-7FFA-47BF-A38F-784153933E64}" presName="parTxOnlySpace" presStyleCnt="0"/>
      <dgm:spPr/>
    </dgm:pt>
    <dgm:pt modelId="{2E862077-9521-44ED-B758-0BF7CBA8DCFD}" type="pres">
      <dgm:prSet presAssocID="{0A61032B-42E4-419E-81A9-07A45E81D4D2}" presName="parTxOnly" presStyleLbl="node1" presStyleIdx="6" presStyleCnt="8">
        <dgm:presLayoutVars>
          <dgm:chMax val="0"/>
          <dgm:chPref val="0"/>
          <dgm:bulletEnabled val="1"/>
        </dgm:presLayoutVars>
      </dgm:prSet>
      <dgm:spPr/>
      <dgm:t>
        <a:bodyPr/>
        <a:lstStyle/>
        <a:p>
          <a:endParaRPr lang="en-US"/>
        </a:p>
      </dgm:t>
    </dgm:pt>
    <dgm:pt modelId="{EECE0946-FEB4-4510-8B9A-1FD1AF766A33}" type="pres">
      <dgm:prSet presAssocID="{0A6F0B7D-FB18-4D84-8D55-9B3EDCD5A74D}" presName="parTxOnlySpace" presStyleCnt="0"/>
      <dgm:spPr/>
    </dgm:pt>
    <dgm:pt modelId="{085FD249-C3AC-44EC-BF2F-19D77CC3024D}" type="pres">
      <dgm:prSet presAssocID="{81EF1501-19E9-412B-A258-894B9F1BA110}" presName="parTxOnly" presStyleLbl="node1" presStyleIdx="7" presStyleCnt="8">
        <dgm:presLayoutVars>
          <dgm:chMax val="0"/>
          <dgm:chPref val="0"/>
          <dgm:bulletEnabled val="1"/>
        </dgm:presLayoutVars>
      </dgm:prSet>
      <dgm:spPr/>
      <dgm:t>
        <a:bodyPr/>
        <a:lstStyle/>
        <a:p>
          <a:endParaRPr lang="en-US"/>
        </a:p>
      </dgm:t>
    </dgm:pt>
  </dgm:ptLst>
  <dgm:cxnLst>
    <dgm:cxn modelId="{913C9C1F-04E6-493F-88F3-961E9286FC73}" srcId="{93F9C161-84F7-482B-A549-27BA9C7FEC34}" destId="{334DC887-D5FC-42A9-9C2B-21A1F3D9010E}" srcOrd="4" destOrd="0" parTransId="{5606C912-12A8-48BC-9467-ADB691CF49DD}" sibTransId="{9AB84A00-C64E-4946-88A8-AA66C3726F0B}"/>
    <dgm:cxn modelId="{3E8DA12E-B07D-42AB-8C41-9814A51406B1}" type="presOf" srcId="{6AF0B863-B229-4595-8BC9-4572AD1CFD9D}" destId="{8853F6AE-BDEF-47FD-8222-442162F07417}" srcOrd="0" destOrd="0" presId="urn:microsoft.com/office/officeart/2005/8/layout/chevron1"/>
    <dgm:cxn modelId="{E03D4BF4-CD38-4231-90E6-1B260A692F63}" srcId="{93F9C161-84F7-482B-A549-27BA9C7FEC34}" destId="{0A61032B-42E4-419E-81A9-07A45E81D4D2}" srcOrd="6" destOrd="0" parTransId="{6FEEBEEF-0C88-4F41-BF98-933D4647181F}" sibTransId="{0A6F0B7D-FB18-4D84-8D55-9B3EDCD5A74D}"/>
    <dgm:cxn modelId="{F385ABAB-D154-4F8B-B47D-0F0B48EE354B}" srcId="{93F9C161-84F7-482B-A549-27BA9C7FEC34}" destId="{BC854213-9A20-40A5-B42D-A54A0CF53002}" srcOrd="1" destOrd="0" parTransId="{236429BF-8018-47D9-815B-2E5B7B2EB388}" sibTransId="{2C03005E-C50E-4702-ABD4-8520F7DF1FA8}"/>
    <dgm:cxn modelId="{0F525C9E-8846-4290-ABE9-A387190DCAF2}" srcId="{93F9C161-84F7-482B-A549-27BA9C7FEC34}" destId="{6AF0B863-B229-4595-8BC9-4572AD1CFD9D}" srcOrd="2" destOrd="0" parTransId="{84A5F0E0-B135-43F1-A60E-78BDAF9CCACC}" sibTransId="{543E134A-0850-4A2F-BEF9-6F4F08766C9C}"/>
    <dgm:cxn modelId="{3771224A-6229-4A02-9F1C-B92BA709E8CD}" type="presOf" srcId="{81EF1501-19E9-412B-A258-894B9F1BA110}" destId="{085FD249-C3AC-44EC-BF2F-19D77CC3024D}" srcOrd="0" destOrd="0" presId="urn:microsoft.com/office/officeart/2005/8/layout/chevron1"/>
    <dgm:cxn modelId="{B4BE252A-7CD2-4229-96DA-A854717B096A}" srcId="{93F9C161-84F7-482B-A549-27BA9C7FEC34}" destId="{81EF1501-19E9-412B-A258-894B9F1BA110}" srcOrd="7" destOrd="0" parTransId="{918B5013-9045-48AA-B82B-95A7850D3438}" sibTransId="{2867980B-B9DD-4590-8C44-500437E71859}"/>
    <dgm:cxn modelId="{BDD7C099-9E76-47F0-85A9-93074832EB8B}" srcId="{93F9C161-84F7-482B-A549-27BA9C7FEC34}" destId="{686435F9-387D-4320-B494-A7D3FCF27CD6}" srcOrd="5" destOrd="0" parTransId="{4B4E8321-9B67-477A-8DE9-F35D56F5BF78}" sibTransId="{B2EFBBA1-7FFA-47BF-A38F-784153933E64}"/>
    <dgm:cxn modelId="{D546A30A-8038-41E3-95D6-08E658934A03}" type="presOf" srcId="{3A8E0386-9700-463E-973F-3171DD6CBF89}" destId="{78E5D9A5-D0C0-413A-8682-DB9B91091C28}" srcOrd="0" destOrd="0" presId="urn:microsoft.com/office/officeart/2005/8/layout/chevron1"/>
    <dgm:cxn modelId="{7DD5C80D-0936-45FA-8E4A-EF8A88B4B8C1}" srcId="{93F9C161-84F7-482B-A549-27BA9C7FEC34}" destId="{96B14E89-44E5-4220-8961-A9A39FBD9E3C}" srcOrd="0" destOrd="0" parTransId="{80320D78-586B-4CE9-BF87-9A6543854B1B}" sibTransId="{DB8C02D4-A954-4D3E-8088-380C5E44EBF4}"/>
    <dgm:cxn modelId="{0D422167-D9DE-4E06-A494-5410DB907A54}" type="presOf" srcId="{0A61032B-42E4-419E-81A9-07A45E81D4D2}" destId="{2E862077-9521-44ED-B758-0BF7CBA8DCFD}" srcOrd="0" destOrd="0" presId="urn:microsoft.com/office/officeart/2005/8/layout/chevron1"/>
    <dgm:cxn modelId="{53D8C182-0FC0-4BA4-A585-DD8D08DE666F}" type="presOf" srcId="{93F9C161-84F7-482B-A549-27BA9C7FEC34}" destId="{2696B490-EADA-4944-81EE-42DF310405F9}" srcOrd="0" destOrd="0" presId="urn:microsoft.com/office/officeart/2005/8/layout/chevron1"/>
    <dgm:cxn modelId="{B2005A86-6F6D-4558-A6E4-53E29BDADED2}" type="presOf" srcId="{96B14E89-44E5-4220-8961-A9A39FBD9E3C}" destId="{A5FE10EA-DD08-4F82-A8BA-8DBA68576D23}" srcOrd="0" destOrd="0" presId="urn:microsoft.com/office/officeart/2005/8/layout/chevron1"/>
    <dgm:cxn modelId="{9906A394-2946-4B88-85F9-91D306CCE6EB}" type="presOf" srcId="{334DC887-D5FC-42A9-9C2B-21A1F3D9010E}" destId="{1112F75A-3D00-4F0A-8F7A-257B9FB83865}" srcOrd="0" destOrd="0" presId="urn:microsoft.com/office/officeart/2005/8/layout/chevron1"/>
    <dgm:cxn modelId="{7496B75A-81D1-4F94-9670-2E902A73F5CA}" srcId="{93F9C161-84F7-482B-A549-27BA9C7FEC34}" destId="{3A8E0386-9700-463E-973F-3171DD6CBF89}" srcOrd="3" destOrd="0" parTransId="{04233C69-C357-4650-98C4-0B745A964583}" sibTransId="{AEA92EE7-8F73-4A92-BD76-B9A6E21704FD}"/>
    <dgm:cxn modelId="{ED105164-821A-40CD-A692-5D43A3FF9AAB}" type="presOf" srcId="{BC854213-9A20-40A5-B42D-A54A0CF53002}" destId="{C970633B-20B9-4AF3-AABD-D4F2DADC725A}" srcOrd="0" destOrd="0" presId="urn:microsoft.com/office/officeart/2005/8/layout/chevron1"/>
    <dgm:cxn modelId="{5FD1F4EF-B242-43A4-B4D4-5AE1C2BDF1CE}" type="presOf" srcId="{686435F9-387D-4320-B494-A7D3FCF27CD6}" destId="{36C4BA57-FB36-42E6-B8D8-AD7142763B5E}" srcOrd="0" destOrd="0" presId="urn:microsoft.com/office/officeart/2005/8/layout/chevron1"/>
    <dgm:cxn modelId="{51D6974C-1D8B-489A-A008-1EA70160BA43}" type="presParOf" srcId="{2696B490-EADA-4944-81EE-42DF310405F9}" destId="{A5FE10EA-DD08-4F82-A8BA-8DBA68576D23}" srcOrd="0" destOrd="0" presId="urn:microsoft.com/office/officeart/2005/8/layout/chevron1"/>
    <dgm:cxn modelId="{7CC054F9-F98B-49E7-ACB5-0254D99B3B8A}" type="presParOf" srcId="{2696B490-EADA-4944-81EE-42DF310405F9}" destId="{8DACF32E-8D17-4E37-B5D4-B558C86344DB}" srcOrd="1" destOrd="0" presId="urn:microsoft.com/office/officeart/2005/8/layout/chevron1"/>
    <dgm:cxn modelId="{4DA75BDB-3356-4606-8689-DA841D376A21}" type="presParOf" srcId="{2696B490-EADA-4944-81EE-42DF310405F9}" destId="{C970633B-20B9-4AF3-AABD-D4F2DADC725A}" srcOrd="2" destOrd="0" presId="urn:microsoft.com/office/officeart/2005/8/layout/chevron1"/>
    <dgm:cxn modelId="{60567C42-B2F2-4D40-8E75-E0FB27969321}" type="presParOf" srcId="{2696B490-EADA-4944-81EE-42DF310405F9}" destId="{023D5E39-3B63-40DF-B75B-E826FF3D8C3A}" srcOrd="3" destOrd="0" presId="urn:microsoft.com/office/officeart/2005/8/layout/chevron1"/>
    <dgm:cxn modelId="{6F1A1C35-6C3C-4D0D-A18C-30FD101695A1}" type="presParOf" srcId="{2696B490-EADA-4944-81EE-42DF310405F9}" destId="{8853F6AE-BDEF-47FD-8222-442162F07417}" srcOrd="4" destOrd="0" presId="urn:microsoft.com/office/officeart/2005/8/layout/chevron1"/>
    <dgm:cxn modelId="{AECAD83E-5D5C-4E61-A62C-755E3E59CD7A}" type="presParOf" srcId="{2696B490-EADA-4944-81EE-42DF310405F9}" destId="{B94CD6B6-0A60-48DC-9110-528E102FC30D}" srcOrd="5" destOrd="0" presId="urn:microsoft.com/office/officeart/2005/8/layout/chevron1"/>
    <dgm:cxn modelId="{1258EEF7-8049-41E1-B4C0-95EBC96B7E21}" type="presParOf" srcId="{2696B490-EADA-4944-81EE-42DF310405F9}" destId="{78E5D9A5-D0C0-413A-8682-DB9B91091C28}" srcOrd="6" destOrd="0" presId="urn:microsoft.com/office/officeart/2005/8/layout/chevron1"/>
    <dgm:cxn modelId="{02DA872C-AD1D-4885-985A-09A89FB8B9F8}" type="presParOf" srcId="{2696B490-EADA-4944-81EE-42DF310405F9}" destId="{C2A4433A-85FC-4C1A-A7D9-A700EAA835EA}" srcOrd="7" destOrd="0" presId="urn:microsoft.com/office/officeart/2005/8/layout/chevron1"/>
    <dgm:cxn modelId="{FA9F74BB-55D2-4E1D-A600-63456C6A8D97}" type="presParOf" srcId="{2696B490-EADA-4944-81EE-42DF310405F9}" destId="{1112F75A-3D00-4F0A-8F7A-257B9FB83865}" srcOrd="8" destOrd="0" presId="urn:microsoft.com/office/officeart/2005/8/layout/chevron1"/>
    <dgm:cxn modelId="{E3939ACC-37A0-4D02-A791-C0B89DA408F8}" type="presParOf" srcId="{2696B490-EADA-4944-81EE-42DF310405F9}" destId="{1A7379F2-A500-44BB-9976-F00538C9B7AC}" srcOrd="9" destOrd="0" presId="urn:microsoft.com/office/officeart/2005/8/layout/chevron1"/>
    <dgm:cxn modelId="{53386B23-AF79-418B-B8F5-050B02AE77E0}" type="presParOf" srcId="{2696B490-EADA-4944-81EE-42DF310405F9}" destId="{36C4BA57-FB36-42E6-B8D8-AD7142763B5E}" srcOrd="10" destOrd="0" presId="urn:microsoft.com/office/officeart/2005/8/layout/chevron1"/>
    <dgm:cxn modelId="{27EEACB9-C0BA-4BE3-8BE9-EF40CD6F8638}" type="presParOf" srcId="{2696B490-EADA-4944-81EE-42DF310405F9}" destId="{7A8701A8-384A-4494-A37F-D192556AD312}" srcOrd="11" destOrd="0" presId="urn:microsoft.com/office/officeart/2005/8/layout/chevron1"/>
    <dgm:cxn modelId="{F6707F9E-89A3-41D1-9C74-4BAA56CF1785}" type="presParOf" srcId="{2696B490-EADA-4944-81EE-42DF310405F9}" destId="{2E862077-9521-44ED-B758-0BF7CBA8DCFD}" srcOrd="12" destOrd="0" presId="urn:microsoft.com/office/officeart/2005/8/layout/chevron1"/>
    <dgm:cxn modelId="{658D6779-EF31-4E2C-B5D2-668726C66FCA}" type="presParOf" srcId="{2696B490-EADA-4944-81EE-42DF310405F9}" destId="{EECE0946-FEB4-4510-8B9A-1FD1AF766A33}" srcOrd="13" destOrd="0" presId="urn:microsoft.com/office/officeart/2005/8/layout/chevron1"/>
    <dgm:cxn modelId="{1AF4A9FC-64B2-4D08-AB20-B2C317521566}" type="presParOf" srcId="{2696B490-EADA-4944-81EE-42DF310405F9}" destId="{085FD249-C3AC-44EC-BF2F-19D77CC3024D}" srcOrd="1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86423-2608-4AAE-9F54-12F8E32BF4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A0503D-E9D4-4248-AE42-4C22E8FCBE0F}">
      <dgm:prSet phldrT="[Text]"/>
      <dgm:spPr/>
      <dgm:t>
        <a:bodyPr/>
        <a:lstStyle/>
        <a:p>
          <a:r>
            <a:rPr lang="en-US" dirty="0" smtClean="0">
              <a:latin typeface="Times New Roman" pitchFamily="18" charset="0"/>
              <a:cs typeface="Times New Roman" pitchFamily="18" charset="0"/>
            </a:rPr>
            <a:t>+ 125 µ for calcite</a:t>
          </a:r>
          <a:endParaRPr lang="en-US" dirty="0"/>
        </a:p>
      </dgm:t>
    </dgm:pt>
    <dgm:pt modelId="{6703AC6D-E9BC-4065-BF0A-955F53B3AC73}" type="parTrans" cxnId="{3E1919C9-FF55-452C-A808-410695505A8C}">
      <dgm:prSet/>
      <dgm:spPr/>
      <dgm:t>
        <a:bodyPr/>
        <a:lstStyle/>
        <a:p>
          <a:endParaRPr lang="en-US"/>
        </a:p>
      </dgm:t>
    </dgm:pt>
    <dgm:pt modelId="{D17A1001-F150-4560-BE28-053F720A9F6C}" type="sibTrans" cxnId="{3E1919C9-FF55-452C-A808-410695505A8C}">
      <dgm:prSet/>
      <dgm:spPr/>
      <dgm:t>
        <a:bodyPr/>
        <a:lstStyle/>
        <a:p>
          <a:endParaRPr lang="en-US"/>
        </a:p>
      </dgm:t>
    </dgm:pt>
    <dgm:pt modelId="{F09565CD-52F1-4A4B-BDB8-AA7092531B1F}">
      <dgm:prSet phldrT="[Text]"/>
      <dgm:spPr/>
      <dgm:t>
        <a:bodyPr/>
        <a:lstStyle/>
        <a:p>
          <a:r>
            <a:rPr lang="en-US" dirty="0" smtClean="0">
              <a:latin typeface="Times New Roman" pitchFamily="18" charset="0"/>
              <a:cs typeface="Times New Roman" pitchFamily="18" charset="0"/>
            </a:rPr>
            <a:t>+ 63 µ for  feldspar</a:t>
          </a:r>
          <a:endParaRPr lang="en-US" dirty="0"/>
        </a:p>
      </dgm:t>
    </dgm:pt>
    <dgm:pt modelId="{78432548-FAEF-4C19-94DC-DFFD9B3628AC}" type="parTrans" cxnId="{FEC2F0A1-46A3-45DB-8275-7B8B72AC858D}">
      <dgm:prSet/>
      <dgm:spPr/>
      <dgm:t>
        <a:bodyPr/>
        <a:lstStyle/>
        <a:p>
          <a:endParaRPr lang="en-US"/>
        </a:p>
      </dgm:t>
    </dgm:pt>
    <dgm:pt modelId="{780864ED-C98D-464F-B3CD-890986FF06CE}" type="sibTrans" cxnId="{FEC2F0A1-46A3-45DB-8275-7B8B72AC858D}">
      <dgm:prSet/>
      <dgm:spPr/>
      <dgm:t>
        <a:bodyPr/>
        <a:lstStyle/>
        <a:p>
          <a:endParaRPr lang="en-US"/>
        </a:p>
      </dgm:t>
    </dgm:pt>
    <dgm:pt modelId="{66D57681-E055-4D5F-8B6D-07C87E06A551}">
      <dgm:prSet phldrT="[Text]"/>
      <dgm:spPr/>
      <dgm:t>
        <a:bodyPr/>
        <a:lstStyle/>
        <a:p>
          <a:r>
            <a:rPr lang="en-US" dirty="0" smtClean="0">
              <a:latin typeface="Times New Roman" pitchFamily="18" charset="0"/>
              <a:cs typeface="Times New Roman" pitchFamily="18" charset="0"/>
            </a:rPr>
            <a:t>+ 50 µ for shale</a:t>
          </a:r>
          <a:endParaRPr lang="en-US" dirty="0"/>
        </a:p>
      </dgm:t>
    </dgm:pt>
    <dgm:pt modelId="{58C16105-9E99-4CC0-B8D6-E801EFD4ED51}" type="parTrans" cxnId="{9C44F97B-967E-4994-8347-0D79AC3FC255}">
      <dgm:prSet/>
      <dgm:spPr/>
      <dgm:t>
        <a:bodyPr/>
        <a:lstStyle/>
        <a:p>
          <a:endParaRPr lang="en-US"/>
        </a:p>
      </dgm:t>
    </dgm:pt>
    <dgm:pt modelId="{CF07A120-9E5A-403E-ABBE-C0ED4EBBB34A}" type="sibTrans" cxnId="{9C44F97B-967E-4994-8347-0D79AC3FC255}">
      <dgm:prSet/>
      <dgm:spPr/>
      <dgm:t>
        <a:bodyPr/>
        <a:lstStyle/>
        <a:p>
          <a:endParaRPr lang="en-US"/>
        </a:p>
      </dgm:t>
    </dgm:pt>
    <dgm:pt modelId="{02770D82-63ED-4AC6-8410-08C484929524}">
      <dgm:prSet/>
      <dgm:spPr/>
      <dgm:t>
        <a:bodyPr/>
        <a:lstStyle/>
        <a:p>
          <a:r>
            <a:rPr lang="en-US" dirty="0" smtClean="0">
              <a:latin typeface="Times New Roman" pitchFamily="18" charset="0"/>
              <a:cs typeface="Times New Roman" pitchFamily="18" charset="0"/>
            </a:rPr>
            <a:t>+ 45 µ for quartz</a:t>
          </a:r>
          <a:endParaRPr lang="en-US" dirty="0"/>
        </a:p>
      </dgm:t>
    </dgm:pt>
    <dgm:pt modelId="{0024737B-582A-41DA-8D1C-70468FC3730D}" type="parTrans" cxnId="{542BBAE7-760A-4B8F-86B9-90C7C15D504A}">
      <dgm:prSet/>
      <dgm:spPr/>
      <dgm:t>
        <a:bodyPr/>
        <a:lstStyle/>
        <a:p>
          <a:endParaRPr lang="en-US"/>
        </a:p>
      </dgm:t>
    </dgm:pt>
    <dgm:pt modelId="{6F567BAD-BC6C-4C6E-8C9E-8D63F9427B56}" type="sibTrans" cxnId="{542BBAE7-760A-4B8F-86B9-90C7C15D504A}">
      <dgm:prSet/>
      <dgm:spPr/>
      <dgm:t>
        <a:bodyPr/>
        <a:lstStyle/>
        <a:p>
          <a:endParaRPr lang="en-US"/>
        </a:p>
      </dgm:t>
    </dgm:pt>
    <dgm:pt modelId="{B276B02D-916A-44E2-A374-A42F668D8684}">
      <dgm:prSet/>
      <dgm:spPr/>
      <dgm:t>
        <a:bodyPr/>
        <a:lstStyle/>
        <a:p>
          <a:r>
            <a:rPr lang="en-US" dirty="0" smtClean="0">
              <a:latin typeface="Times New Roman" pitchFamily="18" charset="0"/>
              <a:cs typeface="Times New Roman" pitchFamily="18" charset="0"/>
            </a:rPr>
            <a:t>+ 125 µ for dolomite</a:t>
          </a:r>
          <a:endParaRPr lang="en-US" dirty="0"/>
        </a:p>
      </dgm:t>
    </dgm:pt>
    <dgm:pt modelId="{3A25FBB4-C08B-46C6-96D2-C0AA47EF0BF7}" type="parTrans" cxnId="{E4A71157-008C-4858-A8AB-45DCE6289AE7}">
      <dgm:prSet/>
      <dgm:spPr/>
      <dgm:t>
        <a:bodyPr/>
        <a:lstStyle/>
        <a:p>
          <a:endParaRPr lang="en-US"/>
        </a:p>
      </dgm:t>
    </dgm:pt>
    <dgm:pt modelId="{70F5DBAF-26E6-4228-A854-A33412992898}" type="sibTrans" cxnId="{E4A71157-008C-4858-A8AB-45DCE6289AE7}">
      <dgm:prSet/>
      <dgm:spPr/>
      <dgm:t>
        <a:bodyPr/>
        <a:lstStyle/>
        <a:p>
          <a:endParaRPr lang="en-US"/>
        </a:p>
      </dgm:t>
    </dgm:pt>
    <dgm:pt modelId="{3260F06C-A506-4374-84E5-9DA115EBE33B}" type="pres">
      <dgm:prSet presAssocID="{6D586423-2608-4AAE-9F54-12F8E32BF409}" presName="linear" presStyleCnt="0">
        <dgm:presLayoutVars>
          <dgm:dir/>
          <dgm:animLvl val="lvl"/>
          <dgm:resizeHandles val="exact"/>
        </dgm:presLayoutVars>
      </dgm:prSet>
      <dgm:spPr/>
      <dgm:t>
        <a:bodyPr/>
        <a:lstStyle/>
        <a:p>
          <a:endParaRPr lang="en-US"/>
        </a:p>
      </dgm:t>
    </dgm:pt>
    <dgm:pt modelId="{13D925E5-0929-4667-9A48-0C4A68228A6F}" type="pres">
      <dgm:prSet presAssocID="{32A0503D-E9D4-4248-AE42-4C22E8FCBE0F}" presName="parentLin" presStyleCnt="0"/>
      <dgm:spPr/>
    </dgm:pt>
    <dgm:pt modelId="{9BA47200-9C81-4928-B02B-55A325C7F6B3}" type="pres">
      <dgm:prSet presAssocID="{32A0503D-E9D4-4248-AE42-4C22E8FCBE0F}" presName="parentLeftMargin" presStyleLbl="node1" presStyleIdx="0" presStyleCnt="5"/>
      <dgm:spPr/>
      <dgm:t>
        <a:bodyPr/>
        <a:lstStyle/>
        <a:p>
          <a:endParaRPr lang="en-US"/>
        </a:p>
      </dgm:t>
    </dgm:pt>
    <dgm:pt modelId="{0CD9A536-4C36-4B9C-83D7-0F200BA9041C}" type="pres">
      <dgm:prSet presAssocID="{32A0503D-E9D4-4248-AE42-4C22E8FCBE0F}" presName="parentText" presStyleLbl="node1" presStyleIdx="0" presStyleCnt="5">
        <dgm:presLayoutVars>
          <dgm:chMax val="0"/>
          <dgm:bulletEnabled val="1"/>
        </dgm:presLayoutVars>
      </dgm:prSet>
      <dgm:spPr/>
      <dgm:t>
        <a:bodyPr/>
        <a:lstStyle/>
        <a:p>
          <a:endParaRPr lang="en-US"/>
        </a:p>
      </dgm:t>
    </dgm:pt>
    <dgm:pt modelId="{2022D407-C678-4766-B1EB-08D78BDCE87E}" type="pres">
      <dgm:prSet presAssocID="{32A0503D-E9D4-4248-AE42-4C22E8FCBE0F}" presName="negativeSpace" presStyleCnt="0"/>
      <dgm:spPr/>
    </dgm:pt>
    <dgm:pt modelId="{536573B7-D764-4FC6-8BEB-C7E81F374D4A}" type="pres">
      <dgm:prSet presAssocID="{32A0503D-E9D4-4248-AE42-4C22E8FCBE0F}" presName="childText" presStyleLbl="conFgAcc1" presStyleIdx="0" presStyleCnt="5">
        <dgm:presLayoutVars>
          <dgm:bulletEnabled val="1"/>
        </dgm:presLayoutVars>
      </dgm:prSet>
      <dgm:spPr/>
    </dgm:pt>
    <dgm:pt modelId="{C5EAD843-D6DC-4713-9FF7-3A6F0EAF41B0}" type="pres">
      <dgm:prSet presAssocID="{D17A1001-F150-4560-BE28-053F720A9F6C}" presName="spaceBetweenRectangles" presStyleCnt="0"/>
      <dgm:spPr/>
    </dgm:pt>
    <dgm:pt modelId="{E136B0ED-501D-4945-B423-A18FBF1BB238}" type="pres">
      <dgm:prSet presAssocID="{02770D82-63ED-4AC6-8410-08C484929524}" presName="parentLin" presStyleCnt="0"/>
      <dgm:spPr/>
    </dgm:pt>
    <dgm:pt modelId="{14EEA6CA-8507-481E-9E53-D28DECE76DB6}" type="pres">
      <dgm:prSet presAssocID="{02770D82-63ED-4AC6-8410-08C484929524}" presName="parentLeftMargin" presStyleLbl="node1" presStyleIdx="0" presStyleCnt="5"/>
      <dgm:spPr/>
      <dgm:t>
        <a:bodyPr/>
        <a:lstStyle/>
        <a:p>
          <a:endParaRPr lang="en-US"/>
        </a:p>
      </dgm:t>
    </dgm:pt>
    <dgm:pt modelId="{6B8EC45D-E495-4C89-BB49-00B63F6934D8}" type="pres">
      <dgm:prSet presAssocID="{02770D82-63ED-4AC6-8410-08C484929524}" presName="parentText" presStyleLbl="node1" presStyleIdx="1" presStyleCnt="5">
        <dgm:presLayoutVars>
          <dgm:chMax val="0"/>
          <dgm:bulletEnabled val="1"/>
        </dgm:presLayoutVars>
      </dgm:prSet>
      <dgm:spPr/>
      <dgm:t>
        <a:bodyPr/>
        <a:lstStyle/>
        <a:p>
          <a:endParaRPr lang="en-US"/>
        </a:p>
      </dgm:t>
    </dgm:pt>
    <dgm:pt modelId="{73C33EF7-BB3A-4F00-97C8-2119335B07D8}" type="pres">
      <dgm:prSet presAssocID="{02770D82-63ED-4AC6-8410-08C484929524}" presName="negativeSpace" presStyleCnt="0"/>
      <dgm:spPr/>
    </dgm:pt>
    <dgm:pt modelId="{0B64FA96-5047-4225-9913-8D4F431C9909}" type="pres">
      <dgm:prSet presAssocID="{02770D82-63ED-4AC6-8410-08C484929524}" presName="childText" presStyleLbl="conFgAcc1" presStyleIdx="1" presStyleCnt="5">
        <dgm:presLayoutVars>
          <dgm:bulletEnabled val="1"/>
        </dgm:presLayoutVars>
      </dgm:prSet>
      <dgm:spPr/>
    </dgm:pt>
    <dgm:pt modelId="{B5AD2E40-9D70-4B02-80ED-1A739867EE55}" type="pres">
      <dgm:prSet presAssocID="{6F567BAD-BC6C-4C6E-8C9E-8D63F9427B56}" presName="spaceBetweenRectangles" presStyleCnt="0"/>
      <dgm:spPr/>
    </dgm:pt>
    <dgm:pt modelId="{C8E4379E-F697-4525-8D5C-43901EC96E30}" type="pres">
      <dgm:prSet presAssocID="{B276B02D-916A-44E2-A374-A42F668D8684}" presName="parentLin" presStyleCnt="0"/>
      <dgm:spPr/>
    </dgm:pt>
    <dgm:pt modelId="{A8B6D29C-D316-4472-9468-61BDB18B5BA3}" type="pres">
      <dgm:prSet presAssocID="{B276B02D-916A-44E2-A374-A42F668D8684}" presName="parentLeftMargin" presStyleLbl="node1" presStyleIdx="1" presStyleCnt="5"/>
      <dgm:spPr/>
      <dgm:t>
        <a:bodyPr/>
        <a:lstStyle/>
        <a:p>
          <a:endParaRPr lang="en-US"/>
        </a:p>
      </dgm:t>
    </dgm:pt>
    <dgm:pt modelId="{19D87E78-DDBD-42C8-B42E-4B4AC57B59ED}" type="pres">
      <dgm:prSet presAssocID="{B276B02D-916A-44E2-A374-A42F668D8684}" presName="parentText" presStyleLbl="node1" presStyleIdx="2" presStyleCnt="5" custLinFactNeighborY="-9146">
        <dgm:presLayoutVars>
          <dgm:chMax val="0"/>
          <dgm:bulletEnabled val="1"/>
        </dgm:presLayoutVars>
      </dgm:prSet>
      <dgm:spPr/>
      <dgm:t>
        <a:bodyPr/>
        <a:lstStyle/>
        <a:p>
          <a:endParaRPr lang="en-US"/>
        </a:p>
      </dgm:t>
    </dgm:pt>
    <dgm:pt modelId="{63BA5374-77B8-4B78-A739-33824DFC066F}" type="pres">
      <dgm:prSet presAssocID="{B276B02D-916A-44E2-A374-A42F668D8684}" presName="negativeSpace" presStyleCnt="0"/>
      <dgm:spPr/>
    </dgm:pt>
    <dgm:pt modelId="{3296CBC7-C07C-4EAD-A574-1FE8112958D7}" type="pres">
      <dgm:prSet presAssocID="{B276B02D-916A-44E2-A374-A42F668D8684}" presName="childText" presStyleLbl="conFgAcc1" presStyleIdx="2" presStyleCnt="5">
        <dgm:presLayoutVars>
          <dgm:bulletEnabled val="1"/>
        </dgm:presLayoutVars>
      </dgm:prSet>
      <dgm:spPr/>
    </dgm:pt>
    <dgm:pt modelId="{46D527FE-609F-48DD-893D-7CB61C77B722}" type="pres">
      <dgm:prSet presAssocID="{70F5DBAF-26E6-4228-A854-A33412992898}" presName="spaceBetweenRectangles" presStyleCnt="0"/>
      <dgm:spPr/>
    </dgm:pt>
    <dgm:pt modelId="{416E6025-1A0E-4D66-8634-4151DAE0B920}" type="pres">
      <dgm:prSet presAssocID="{F09565CD-52F1-4A4B-BDB8-AA7092531B1F}" presName="parentLin" presStyleCnt="0"/>
      <dgm:spPr/>
    </dgm:pt>
    <dgm:pt modelId="{1E71CA49-F691-4BC0-A2B9-DC2141DA0786}" type="pres">
      <dgm:prSet presAssocID="{F09565CD-52F1-4A4B-BDB8-AA7092531B1F}" presName="parentLeftMargin" presStyleLbl="node1" presStyleIdx="2" presStyleCnt="5"/>
      <dgm:spPr/>
      <dgm:t>
        <a:bodyPr/>
        <a:lstStyle/>
        <a:p>
          <a:endParaRPr lang="en-US"/>
        </a:p>
      </dgm:t>
    </dgm:pt>
    <dgm:pt modelId="{EA9D9113-5D89-41E4-8215-3C93F134F60C}" type="pres">
      <dgm:prSet presAssocID="{F09565CD-52F1-4A4B-BDB8-AA7092531B1F}" presName="parentText" presStyleLbl="node1" presStyleIdx="3" presStyleCnt="5">
        <dgm:presLayoutVars>
          <dgm:chMax val="0"/>
          <dgm:bulletEnabled val="1"/>
        </dgm:presLayoutVars>
      </dgm:prSet>
      <dgm:spPr/>
      <dgm:t>
        <a:bodyPr/>
        <a:lstStyle/>
        <a:p>
          <a:endParaRPr lang="en-US"/>
        </a:p>
      </dgm:t>
    </dgm:pt>
    <dgm:pt modelId="{36952C39-224E-4ACF-9F12-31CC581B1554}" type="pres">
      <dgm:prSet presAssocID="{F09565CD-52F1-4A4B-BDB8-AA7092531B1F}" presName="negativeSpace" presStyleCnt="0"/>
      <dgm:spPr/>
    </dgm:pt>
    <dgm:pt modelId="{80FF5819-7A33-4805-A53E-C92649436B48}" type="pres">
      <dgm:prSet presAssocID="{F09565CD-52F1-4A4B-BDB8-AA7092531B1F}" presName="childText" presStyleLbl="conFgAcc1" presStyleIdx="3" presStyleCnt="5">
        <dgm:presLayoutVars>
          <dgm:bulletEnabled val="1"/>
        </dgm:presLayoutVars>
      </dgm:prSet>
      <dgm:spPr/>
    </dgm:pt>
    <dgm:pt modelId="{EF6EF8A1-D457-492C-A83D-86BFE9147959}" type="pres">
      <dgm:prSet presAssocID="{780864ED-C98D-464F-B3CD-890986FF06CE}" presName="spaceBetweenRectangles" presStyleCnt="0"/>
      <dgm:spPr/>
    </dgm:pt>
    <dgm:pt modelId="{222CD553-A813-42D2-BD58-22A2F42A7F0E}" type="pres">
      <dgm:prSet presAssocID="{66D57681-E055-4D5F-8B6D-07C87E06A551}" presName="parentLin" presStyleCnt="0"/>
      <dgm:spPr/>
    </dgm:pt>
    <dgm:pt modelId="{0832000C-E7D9-4060-8DA0-CA287F43F03B}" type="pres">
      <dgm:prSet presAssocID="{66D57681-E055-4D5F-8B6D-07C87E06A551}" presName="parentLeftMargin" presStyleLbl="node1" presStyleIdx="3" presStyleCnt="5"/>
      <dgm:spPr/>
      <dgm:t>
        <a:bodyPr/>
        <a:lstStyle/>
        <a:p>
          <a:endParaRPr lang="en-US"/>
        </a:p>
      </dgm:t>
    </dgm:pt>
    <dgm:pt modelId="{E7BA55D4-0379-48D7-B747-5BDE96B93C4C}" type="pres">
      <dgm:prSet presAssocID="{66D57681-E055-4D5F-8B6D-07C87E06A551}" presName="parentText" presStyleLbl="node1" presStyleIdx="4" presStyleCnt="5">
        <dgm:presLayoutVars>
          <dgm:chMax val="0"/>
          <dgm:bulletEnabled val="1"/>
        </dgm:presLayoutVars>
      </dgm:prSet>
      <dgm:spPr/>
      <dgm:t>
        <a:bodyPr/>
        <a:lstStyle/>
        <a:p>
          <a:endParaRPr lang="en-US"/>
        </a:p>
      </dgm:t>
    </dgm:pt>
    <dgm:pt modelId="{E4C6EB0C-1C0C-4A10-9BE3-0338A32ED26B}" type="pres">
      <dgm:prSet presAssocID="{66D57681-E055-4D5F-8B6D-07C87E06A551}" presName="negativeSpace" presStyleCnt="0"/>
      <dgm:spPr/>
    </dgm:pt>
    <dgm:pt modelId="{191BF1E9-342D-4DB3-B858-D8D1A38A539F}" type="pres">
      <dgm:prSet presAssocID="{66D57681-E055-4D5F-8B6D-07C87E06A551}" presName="childText" presStyleLbl="conFgAcc1" presStyleIdx="4" presStyleCnt="5">
        <dgm:presLayoutVars>
          <dgm:bulletEnabled val="1"/>
        </dgm:presLayoutVars>
      </dgm:prSet>
      <dgm:spPr/>
    </dgm:pt>
  </dgm:ptLst>
  <dgm:cxnLst>
    <dgm:cxn modelId="{6A178BEB-0C30-4230-9B1F-8D8607EC2B99}" type="presOf" srcId="{F09565CD-52F1-4A4B-BDB8-AA7092531B1F}" destId="{EA9D9113-5D89-41E4-8215-3C93F134F60C}" srcOrd="1" destOrd="0" presId="urn:microsoft.com/office/officeart/2005/8/layout/list1"/>
    <dgm:cxn modelId="{0F372287-5312-4594-9E97-F466BF250256}" type="presOf" srcId="{B276B02D-916A-44E2-A374-A42F668D8684}" destId="{A8B6D29C-D316-4472-9468-61BDB18B5BA3}" srcOrd="0" destOrd="0" presId="urn:microsoft.com/office/officeart/2005/8/layout/list1"/>
    <dgm:cxn modelId="{C41DABA3-2844-49F2-82A6-D2E1BDFDA0AD}" type="presOf" srcId="{66D57681-E055-4D5F-8B6D-07C87E06A551}" destId="{0832000C-E7D9-4060-8DA0-CA287F43F03B}" srcOrd="0" destOrd="0" presId="urn:microsoft.com/office/officeart/2005/8/layout/list1"/>
    <dgm:cxn modelId="{1500C76D-E0E2-4BE5-B33B-29BE49E409A2}" type="presOf" srcId="{66D57681-E055-4D5F-8B6D-07C87E06A551}" destId="{E7BA55D4-0379-48D7-B747-5BDE96B93C4C}" srcOrd="1" destOrd="0" presId="urn:microsoft.com/office/officeart/2005/8/layout/list1"/>
    <dgm:cxn modelId="{DAD84701-F2C9-43FE-ABE6-010D79DF7F9A}" type="presOf" srcId="{B276B02D-916A-44E2-A374-A42F668D8684}" destId="{19D87E78-DDBD-42C8-B42E-4B4AC57B59ED}" srcOrd="1" destOrd="0" presId="urn:microsoft.com/office/officeart/2005/8/layout/list1"/>
    <dgm:cxn modelId="{FEC2F0A1-46A3-45DB-8275-7B8B72AC858D}" srcId="{6D586423-2608-4AAE-9F54-12F8E32BF409}" destId="{F09565CD-52F1-4A4B-BDB8-AA7092531B1F}" srcOrd="3" destOrd="0" parTransId="{78432548-FAEF-4C19-94DC-DFFD9B3628AC}" sibTransId="{780864ED-C98D-464F-B3CD-890986FF06CE}"/>
    <dgm:cxn modelId="{542BBAE7-760A-4B8F-86B9-90C7C15D504A}" srcId="{6D586423-2608-4AAE-9F54-12F8E32BF409}" destId="{02770D82-63ED-4AC6-8410-08C484929524}" srcOrd="1" destOrd="0" parTransId="{0024737B-582A-41DA-8D1C-70468FC3730D}" sibTransId="{6F567BAD-BC6C-4C6E-8C9E-8D63F9427B56}"/>
    <dgm:cxn modelId="{5A815C82-1C86-40A4-8567-2F3C3FF2970C}" type="presOf" srcId="{32A0503D-E9D4-4248-AE42-4C22E8FCBE0F}" destId="{9BA47200-9C81-4928-B02B-55A325C7F6B3}" srcOrd="0" destOrd="0" presId="urn:microsoft.com/office/officeart/2005/8/layout/list1"/>
    <dgm:cxn modelId="{A24FAE68-79A8-481A-91C4-C5EC3587C3D4}" type="presOf" srcId="{02770D82-63ED-4AC6-8410-08C484929524}" destId="{14EEA6CA-8507-481E-9E53-D28DECE76DB6}" srcOrd="0" destOrd="0" presId="urn:microsoft.com/office/officeart/2005/8/layout/list1"/>
    <dgm:cxn modelId="{3B557FCB-CF2D-49CF-A950-B414353EAE76}" type="presOf" srcId="{32A0503D-E9D4-4248-AE42-4C22E8FCBE0F}" destId="{0CD9A536-4C36-4B9C-83D7-0F200BA9041C}" srcOrd="1" destOrd="0" presId="urn:microsoft.com/office/officeart/2005/8/layout/list1"/>
    <dgm:cxn modelId="{C133F29D-8090-49FD-9A29-98E69DC0ECFC}" type="presOf" srcId="{F09565CD-52F1-4A4B-BDB8-AA7092531B1F}" destId="{1E71CA49-F691-4BC0-A2B9-DC2141DA0786}" srcOrd="0" destOrd="0" presId="urn:microsoft.com/office/officeart/2005/8/layout/list1"/>
    <dgm:cxn modelId="{3E1919C9-FF55-452C-A808-410695505A8C}" srcId="{6D586423-2608-4AAE-9F54-12F8E32BF409}" destId="{32A0503D-E9D4-4248-AE42-4C22E8FCBE0F}" srcOrd="0" destOrd="0" parTransId="{6703AC6D-E9BC-4065-BF0A-955F53B3AC73}" sibTransId="{D17A1001-F150-4560-BE28-053F720A9F6C}"/>
    <dgm:cxn modelId="{3D0CA2A3-6A0F-4DD4-9FE4-6E7AA6B2121A}" type="presOf" srcId="{6D586423-2608-4AAE-9F54-12F8E32BF409}" destId="{3260F06C-A506-4374-84E5-9DA115EBE33B}" srcOrd="0" destOrd="0" presId="urn:microsoft.com/office/officeart/2005/8/layout/list1"/>
    <dgm:cxn modelId="{E4A71157-008C-4858-A8AB-45DCE6289AE7}" srcId="{6D586423-2608-4AAE-9F54-12F8E32BF409}" destId="{B276B02D-916A-44E2-A374-A42F668D8684}" srcOrd="2" destOrd="0" parTransId="{3A25FBB4-C08B-46C6-96D2-C0AA47EF0BF7}" sibTransId="{70F5DBAF-26E6-4228-A854-A33412992898}"/>
    <dgm:cxn modelId="{4BE39036-3B69-4C3A-B84E-018D6B1E1265}" type="presOf" srcId="{02770D82-63ED-4AC6-8410-08C484929524}" destId="{6B8EC45D-E495-4C89-BB49-00B63F6934D8}" srcOrd="1" destOrd="0" presId="urn:microsoft.com/office/officeart/2005/8/layout/list1"/>
    <dgm:cxn modelId="{9C44F97B-967E-4994-8347-0D79AC3FC255}" srcId="{6D586423-2608-4AAE-9F54-12F8E32BF409}" destId="{66D57681-E055-4D5F-8B6D-07C87E06A551}" srcOrd="4" destOrd="0" parTransId="{58C16105-9E99-4CC0-B8D6-E801EFD4ED51}" sibTransId="{CF07A120-9E5A-403E-ABBE-C0ED4EBBB34A}"/>
    <dgm:cxn modelId="{93FDC51F-5A80-45C4-8DE5-498B6F8ABDCE}" type="presParOf" srcId="{3260F06C-A506-4374-84E5-9DA115EBE33B}" destId="{13D925E5-0929-4667-9A48-0C4A68228A6F}" srcOrd="0" destOrd="0" presId="urn:microsoft.com/office/officeart/2005/8/layout/list1"/>
    <dgm:cxn modelId="{EC18084F-6E46-46D3-8E1B-D55AE058351D}" type="presParOf" srcId="{13D925E5-0929-4667-9A48-0C4A68228A6F}" destId="{9BA47200-9C81-4928-B02B-55A325C7F6B3}" srcOrd="0" destOrd="0" presId="urn:microsoft.com/office/officeart/2005/8/layout/list1"/>
    <dgm:cxn modelId="{95E945B2-7C1E-49F2-8B68-A3991C55E907}" type="presParOf" srcId="{13D925E5-0929-4667-9A48-0C4A68228A6F}" destId="{0CD9A536-4C36-4B9C-83D7-0F200BA9041C}" srcOrd="1" destOrd="0" presId="urn:microsoft.com/office/officeart/2005/8/layout/list1"/>
    <dgm:cxn modelId="{4501ED24-E182-4F66-AAD0-C0B4F7B67CA9}" type="presParOf" srcId="{3260F06C-A506-4374-84E5-9DA115EBE33B}" destId="{2022D407-C678-4766-B1EB-08D78BDCE87E}" srcOrd="1" destOrd="0" presId="urn:microsoft.com/office/officeart/2005/8/layout/list1"/>
    <dgm:cxn modelId="{CDF3E89F-186C-4724-85EB-DD354D457056}" type="presParOf" srcId="{3260F06C-A506-4374-84E5-9DA115EBE33B}" destId="{536573B7-D764-4FC6-8BEB-C7E81F374D4A}" srcOrd="2" destOrd="0" presId="urn:microsoft.com/office/officeart/2005/8/layout/list1"/>
    <dgm:cxn modelId="{AB50105D-C5BB-400E-9EE9-A9BA1446C7AD}" type="presParOf" srcId="{3260F06C-A506-4374-84E5-9DA115EBE33B}" destId="{C5EAD843-D6DC-4713-9FF7-3A6F0EAF41B0}" srcOrd="3" destOrd="0" presId="urn:microsoft.com/office/officeart/2005/8/layout/list1"/>
    <dgm:cxn modelId="{4AEF7433-B53B-438F-AC06-6C74980F451D}" type="presParOf" srcId="{3260F06C-A506-4374-84E5-9DA115EBE33B}" destId="{E136B0ED-501D-4945-B423-A18FBF1BB238}" srcOrd="4" destOrd="0" presId="urn:microsoft.com/office/officeart/2005/8/layout/list1"/>
    <dgm:cxn modelId="{DEB9BA48-4893-4CC2-A7DC-8E6DEBCDEE66}" type="presParOf" srcId="{E136B0ED-501D-4945-B423-A18FBF1BB238}" destId="{14EEA6CA-8507-481E-9E53-D28DECE76DB6}" srcOrd="0" destOrd="0" presId="urn:microsoft.com/office/officeart/2005/8/layout/list1"/>
    <dgm:cxn modelId="{B73FBE4C-F75D-4BA8-AD15-83A465DF737E}" type="presParOf" srcId="{E136B0ED-501D-4945-B423-A18FBF1BB238}" destId="{6B8EC45D-E495-4C89-BB49-00B63F6934D8}" srcOrd="1" destOrd="0" presId="urn:microsoft.com/office/officeart/2005/8/layout/list1"/>
    <dgm:cxn modelId="{D4D8EA0C-D36D-47A7-818B-E2BCA627E046}" type="presParOf" srcId="{3260F06C-A506-4374-84E5-9DA115EBE33B}" destId="{73C33EF7-BB3A-4F00-97C8-2119335B07D8}" srcOrd="5" destOrd="0" presId="urn:microsoft.com/office/officeart/2005/8/layout/list1"/>
    <dgm:cxn modelId="{68CB5D35-CDFF-4D02-B2B2-4457B171EC46}" type="presParOf" srcId="{3260F06C-A506-4374-84E5-9DA115EBE33B}" destId="{0B64FA96-5047-4225-9913-8D4F431C9909}" srcOrd="6" destOrd="0" presId="urn:microsoft.com/office/officeart/2005/8/layout/list1"/>
    <dgm:cxn modelId="{8E70AAB0-14C9-4EA9-A369-223E50C5BF84}" type="presParOf" srcId="{3260F06C-A506-4374-84E5-9DA115EBE33B}" destId="{B5AD2E40-9D70-4B02-80ED-1A739867EE55}" srcOrd="7" destOrd="0" presId="urn:microsoft.com/office/officeart/2005/8/layout/list1"/>
    <dgm:cxn modelId="{74EAB150-5E99-44CF-B8AA-2F8F8D0E3B04}" type="presParOf" srcId="{3260F06C-A506-4374-84E5-9DA115EBE33B}" destId="{C8E4379E-F697-4525-8D5C-43901EC96E30}" srcOrd="8" destOrd="0" presId="urn:microsoft.com/office/officeart/2005/8/layout/list1"/>
    <dgm:cxn modelId="{3EE2E969-D996-4689-9C54-D73115D7CAD4}" type="presParOf" srcId="{C8E4379E-F697-4525-8D5C-43901EC96E30}" destId="{A8B6D29C-D316-4472-9468-61BDB18B5BA3}" srcOrd="0" destOrd="0" presId="urn:microsoft.com/office/officeart/2005/8/layout/list1"/>
    <dgm:cxn modelId="{00DACDF5-72AB-4FCA-A05E-01AE282FF57C}" type="presParOf" srcId="{C8E4379E-F697-4525-8D5C-43901EC96E30}" destId="{19D87E78-DDBD-42C8-B42E-4B4AC57B59ED}" srcOrd="1" destOrd="0" presId="urn:microsoft.com/office/officeart/2005/8/layout/list1"/>
    <dgm:cxn modelId="{D800F4E4-B927-41A9-B3C3-E3476E4B028E}" type="presParOf" srcId="{3260F06C-A506-4374-84E5-9DA115EBE33B}" destId="{63BA5374-77B8-4B78-A739-33824DFC066F}" srcOrd="9" destOrd="0" presId="urn:microsoft.com/office/officeart/2005/8/layout/list1"/>
    <dgm:cxn modelId="{7273BDBA-4210-4DC7-A08E-85DF42B30352}" type="presParOf" srcId="{3260F06C-A506-4374-84E5-9DA115EBE33B}" destId="{3296CBC7-C07C-4EAD-A574-1FE8112958D7}" srcOrd="10" destOrd="0" presId="urn:microsoft.com/office/officeart/2005/8/layout/list1"/>
    <dgm:cxn modelId="{3A2A506A-453B-4D7F-9094-AAC4A0332391}" type="presParOf" srcId="{3260F06C-A506-4374-84E5-9DA115EBE33B}" destId="{46D527FE-609F-48DD-893D-7CB61C77B722}" srcOrd="11" destOrd="0" presId="urn:microsoft.com/office/officeart/2005/8/layout/list1"/>
    <dgm:cxn modelId="{49A5E37D-08D8-4738-98A9-1FB600E9E598}" type="presParOf" srcId="{3260F06C-A506-4374-84E5-9DA115EBE33B}" destId="{416E6025-1A0E-4D66-8634-4151DAE0B920}" srcOrd="12" destOrd="0" presId="urn:microsoft.com/office/officeart/2005/8/layout/list1"/>
    <dgm:cxn modelId="{DB84E355-AA75-4057-8B75-D659F4A65079}" type="presParOf" srcId="{416E6025-1A0E-4D66-8634-4151DAE0B920}" destId="{1E71CA49-F691-4BC0-A2B9-DC2141DA0786}" srcOrd="0" destOrd="0" presId="urn:microsoft.com/office/officeart/2005/8/layout/list1"/>
    <dgm:cxn modelId="{137CB56C-84C8-4B0F-B094-BB1CB5539C51}" type="presParOf" srcId="{416E6025-1A0E-4D66-8634-4151DAE0B920}" destId="{EA9D9113-5D89-41E4-8215-3C93F134F60C}" srcOrd="1" destOrd="0" presId="urn:microsoft.com/office/officeart/2005/8/layout/list1"/>
    <dgm:cxn modelId="{A8456022-9871-4D8D-859F-B0B086156CC0}" type="presParOf" srcId="{3260F06C-A506-4374-84E5-9DA115EBE33B}" destId="{36952C39-224E-4ACF-9F12-31CC581B1554}" srcOrd="13" destOrd="0" presId="urn:microsoft.com/office/officeart/2005/8/layout/list1"/>
    <dgm:cxn modelId="{26116A87-5BEF-4557-91CB-48CC60DD3179}" type="presParOf" srcId="{3260F06C-A506-4374-84E5-9DA115EBE33B}" destId="{80FF5819-7A33-4805-A53E-C92649436B48}" srcOrd="14" destOrd="0" presId="urn:microsoft.com/office/officeart/2005/8/layout/list1"/>
    <dgm:cxn modelId="{7861FDD5-FC6B-4A75-BACA-CEAAD04AD50E}" type="presParOf" srcId="{3260F06C-A506-4374-84E5-9DA115EBE33B}" destId="{EF6EF8A1-D457-492C-A83D-86BFE9147959}" srcOrd="15" destOrd="0" presId="urn:microsoft.com/office/officeart/2005/8/layout/list1"/>
    <dgm:cxn modelId="{8E5B1DEE-E7DE-4603-AE93-D2EDDAA10099}" type="presParOf" srcId="{3260F06C-A506-4374-84E5-9DA115EBE33B}" destId="{222CD553-A813-42D2-BD58-22A2F42A7F0E}" srcOrd="16" destOrd="0" presId="urn:microsoft.com/office/officeart/2005/8/layout/list1"/>
    <dgm:cxn modelId="{AB24C063-F411-41E2-B24C-163923FC88AA}" type="presParOf" srcId="{222CD553-A813-42D2-BD58-22A2F42A7F0E}" destId="{0832000C-E7D9-4060-8DA0-CA287F43F03B}" srcOrd="0" destOrd="0" presId="urn:microsoft.com/office/officeart/2005/8/layout/list1"/>
    <dgm:cxn modelId="{831779CB-4D96-4955-9348-784A573ACCEF}" type="presParOf" srcId="{222CD553-A813-42D2-BD58-22A2F42A7F0E}" destId="{E7BA55D4-0379-48D7-B747-5BDE96B93C4C}" srcOrd="1" destOrd="0" presId="urn:microsoft.com/office/officeart/2005/8/layout/list1"/>
    <dgm:cxn modelId="{80E10AD9-5718-48B0-8090-0B56FB63AD11}" type="presParOf" srcId="{3260F06C-A506-4374-84E5-9DA115EBE33B}" destId="{E4C6EB0C-1C0C-4A10-9BE3-0338A32ED26B}" srcOrd="17" destOrd="0" presId="urn:microsoft.com/office/officeart/2005/8/layout/list1"/>
    <dgm:cxn modelId="{DD7C74CA-DD18-4F53-B1FB-F63DF358F27A}" type="presParOf" srcId="{3260F06C-A506-4374-84E5-9DA115EBE33B}" destId="{191BF1E9-342D-4DB3-B858-D8D1A38A539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BC5C5-2896-4BA2-83F3-A03266A339B4}">
      <dsp:nvSpPr>
        <dsp:cNvPr id="0" name=""/>
        <dsp:cNvSpPr/>
      </dsp:nvSpPr>
      <dsp:spPr>
        <a:xfrm rot="16200000">
          <a:off x="-2287711" y="2291804"/>
          <a:ext cx="6019800" cy="143619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rtl="0">
            <a:lnSpc>
              <a:spcPct val="90000"/>
            </a:lnSpc>
            <a:spcBef>
              <a:spcPct val="0"/>
            </a:spcBef>
            <a:spcAft>
              <a:spcPct val="35000"/>
            </a:spcAft>
          </a:pPr>
          <a:r>
            <a:rPr kumimoji="0" lang="en-US" sz="1400" b="1" i="1" u="sng" strike="noStrike" kern="1200" cap="none" normalizeH="0" baseline="0" dirty="0" smtClean="0">
              <a:ln>
                <a:noFill/>
              </a:ln>
              <a:solidFill>
                <a:schemeClr val="tx1"/>
              </a:solidFill>
              <a:effectLst/>
              <a:latin typeface="Times New Roman" pitchFamily="18" charset="0"/>
              <a:cs typeface="Times New Roman" pitchFamily="18" charset="0"/>
            </a:rPr>
            <a:t>Calcium </a:t>
          </a:r>
          <a:endParaRPr lang="en-US" sz="1400" b="1" i="1" u="sng" kern="1200" dirty="0">
            <a:solidFill>
              <a:schemeClr val="tx1"/>
            </a:solidFill>
          </a:endParaRP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Alkali waste</a:t>
          </a:r>
          <a:endParaRPr lang="en-US" sz="1400" b="1" kern="1200" dirty="0">
            <a:solidFill>
              <a:schemeClr val="tx1"/>
            </a:solidFill>
          </a:endParaRP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Aragonite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Calcite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Cement-kiln dust</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Cement rock</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Chalk</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Clay</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Fuller’s earth</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Limestone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Marble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Marl</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Seashells</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Shale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Slag</a:t>
          </a:r>
        </a:p>
      </dsp:txBody>
      <dsp:txXfrm rot="5400000">
        <a:off x="4093" y="1203960"/>
        <a:ext cx="1436191" cy="3611880"/>
      </dsp:txXfrm>
    </dsp:sp>
    <dsp:sp modelId="{422D90EA-EED3-416D-943F-3A97D3FE0A89}">
      <dsp:nvSpPr>
        <dsp:cNvPr id="0" name=""/>
        <dsp:cNvSpPr/>
      </dsp:nvSpPr>
      <dsp:spPr>
        <a:xfrm rot="16200000">
          <a:off x="-743805" y="2291804"/>
          <a:ext cx="6019800" cy="143619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rtl="0">
            <a:lnSpc>
              <a:spcPct val="90000"/>
            </a:lnSpc>
            <a:spcBef>
              <a:spcPct val="0"/>
            </a:spcBef>
            <a:spcAft>
              <a:spcPct val="35000"/>
            </a:spcAft>
          </a:pPr>
          <a:r>
            <a:rPr kumimoji="0" lang="en-US" sz="1400" b="1" i="1" u="sng" strike="noStrike" kern="1200" cap="none" normalizeH="0" baseline="0" dirty="0" smtClean="0">
              <a:ln>
                <a:noFill/>
              </a:ln>
              <a:solidFill>
                <a:schemeClr val="tx1"/>
              </a:solidFill>
              <a:effectLst/>
              <a:latin typeface="Times New Roman" pitchFamily="18" charset="0"/>
              <a:cs typeface="Times New Roman" pitchFamily="18" charset="0"/>
            </a:rPr>
            <a:t>Iron</a:t>
          </a:r>
          <a:endParaRPr lang="en-US" sz="1400" b="1" i="1" u="sng" kern="1200" dirty="0"/>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Blast-furnace flue dust</a:t>
          </a:r>
          <a:endParaRPr lang="en-US" sz="1400" b="1" kern="1200" dirty="0"/>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Clay</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Iron ore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Mill scale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Ore washings</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Pyrite cinders</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Shale</a:t>
          </a:r>
        </a:p>
      </dsp:txBody>
      <dsp:txXfrm rot="5400000">
        <a:off x="1547999" y="1203960"/>
        <a:ext cx="1436191" cy="3611880"/>
      </dsp:txXfrm>
    </dsp:sp>
    <dsp:sp modelId="{7F274C76-A4F9-4044-826B-71F1362573F2}">
      <dsp:nvSpPr>
        <dsp:cNvPr id="0" name=""/>
        <dsp:cNvSpPr/>
      </dsp:nvSpPr>
      <dsp:spPr>
        <a:xfrm rot="16200000">
          <a:off x="800099" y="2291804"/>
          <a:ext cx="6019800" cy="143619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rtl="0">
            <a:lnSpc>
              <a:spcPct val="90000"/>
            </a:lnSpc>
            <a:spcBef>
              <a:spcPct val="0"/>
            </a:spcBef>
            <a:spcAft>
              <a:spcPct val="35000"/>
            </a:spcAft>
          </a:pPr>
          <a:r>
            <a:rPr kumimoji="0" lang="en-US" sz="1400" b="1" i="1" u="sng" strike="noStrike" kern="1200" cap="none" normalizeH="0" baseline="0" dirty="0" smtClean="0">
              <a:ln>
                <a:noFill/>
              </a:ln>
              <a:solidFill>
                <a:schemeClr val="tx1"/>
              </a:solidFill>
              <a:effectLst/>
              <a:latin typeface="Times New Roman" pitchFamily="18" charset="0"/>
              <a:cs typeface="Times New Roman" pitchFamily="18" charset="0"/>
            </a:rPr>
            <a:t>Silica </a:t>
          </a:r>
          <a:endParaRPr lang="en-US" sz="1400" b="1" i="1" u="sng" kern="1200" dirty="0"/>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Calcium silicate</a:t>
          </a:r>
          <a:endParaRPr lang="en-US" sz="1400" b="1" kern="1200" dirty="0"/>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Cement rock</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Clay</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Fly ash</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Fuller’s earth</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Limestone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Loess</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Marl</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Ore washings</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Quartzite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Rice-hull ash</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Sand</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Sandstone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Shale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Slag</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err="1" smtClean="0">
              <a:ln>
                <a:noFill/>
              </a:ln>
              <a:solidFill>
                <a:schemeClr val="tx1"/>
              </a:solidFill>
              <a:effectLst/>
              <a:latin typeface="Times New Roman" pitchFamily="18" charset="0"/>
              <a:cs typeface="Times New Roman" pitchFamily="18" charset="0"/>
            </a:rPr>
            <a:t>Traprock</a:t>
          </a:r>
          <a:endPar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endParaRPr>
        </a:p>
      </dsp:txBody>
      <dsp:txXfrm rot="5400000">
        <a:off x="3091903" y="1203960"/>
        <a:ext cx="1436191" cy="3611880"/>
      </dsp:txXfrm>
    </dsp:sp>
    <dsp:sp modelId="{E93FB9EA-0E51-4E66-8710-093CCE3EA867}">
      <dsp:nvSpPr>
        <dsp:cNvPr id="0" name=""/>
        <dsp:cNvSpPr/>
      </dsp:nvSpPr>
      <dsp:spPr>
        <a:xfrm rot="16200000">
          <a:off x="2344005" y="2291804"/>
          <a:ext cx="6019800" cy="143619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rtl="0">
            <a:lnSpc>
              <a:spcPct val="90000"/>
            </a:lnSpc>
            <a:spcBef>
              <a:spcPct val="0"/>
            </a:spcBef>
            <a:spcAft>
              <a:spcPct val="35000"/>
            </a:spcAft>
          </a:pPr>
          <a:r>
            <a:rPr kumimoji="0" lang="en-US" sz="1400" b="1" i="1" u="sng" strike="noStrike" kern="1200" cap="none" normalizeH="0" baseline="0" dirty="0" smtClean="0">
              <a:ln>
                <a:noFill/>
              </a:ln>
              <a:solidFill>
                <a:schemeClr val="tx1"/>
              </a:solidFill>
              <a:effectLst/>
              <a:latin typeface="Times New Roman" pitchFamily="18" charset="0"/>
              <a:cs typeface="Times New Roman" pitchFamily="18" charset="0"/>
            </a:rPr>
            <a:t>Alumina</a:t>
          </a:r>
          <a:endParaRPr lang="en-US" sz="1400" b="1" i="1" u="sng" kern="1200" dirty="0"/>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Aluminum-ore refuse</a:t>
          </a:r>
          <a:endParaRPr lang="en-US" sz="1400" b="1" kern="1200" dirty="0"/>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Bauxite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Cement rock</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Clay</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Copper slag</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Fly ash</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Fuller’s earth</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err="1" smtClean="0">
              <a:ln>
                <a:noFill/>
              </a:ln>
              <a:solidFill>
                <a:schemeClr val="tx1"/>
              </a:solidFill>
              <a:effectLst/>
              <a:latin typeface="Times New Roman" pitchFamily="18" charset="0"/>
              <a:cs typeface="Times New Roman" pitchFamily="18" charset="0"/>
            </a:rPr>
            <a:t>Granodiorite</a:t>
          </a:r>
          <a:endPar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endParaRP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Limestone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Loess</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Ore washings</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Shale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Slag</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err="1" smtClean="0">
              <a:ln>
                <a:noFill/>
              </a:ln>
              <a:solidFill>
                <a:schemeClr val="tx1"/>
              </a:solidFill>
              <a:effectLst/>
              <a:latin typeface="Times New Roman" pitchFamily="18" charset="0"/>
              <a:cs typeface="Times New Roman" pitchFamily="18" charset="0"/>
            </a:rPr>
            <a:t>Staurolite</a:t>
          </a:r>
          <a:endPar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endParaRPr>
        </a:p>
      </dsp:txBody>
      <dsp:txXfrm rot="5400000">
        <a:off x="4635809" y="1203960"/>
        <a:ext cx="1436191" cy="3611880"/>
      </dsp:txXfrm>
    </dsp:sp>
    <dsp:sp modelId="{1EE2EE60-8AEA-4C9A-AA7C-ED816C040A86}">
      <dsp:nvSpPr>
        <dsp:cNvPr id="0" name=""/>
        <dsp:cNvSpPr/>
      </dsp:nvSpPr>
      <dsp:spPr>
        <a:xfrm rot="16200000">
          <a:off x="3887911" y="2291804"/>
          <a:ext cx="6019800" cy="143619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rtl="0">
            <a:lnSpc>
              <a:spcPct val="90000"/>
            </a:lnSpc>
            <a:spcBef>
              <a:spcPct val="0"/>
            </a:spcBef>
            <a:spcAft>
              <a:spcPct val="35000"/>
            </a:spcAft>
          </a:pPr>
          <a:r>
            <a:rPr kumimoji="0" lang="en-US" sz="1400" b="1" i="1" u="sng" strike="noStrike" kern="1200" cap="none" normalizeH="0" baseline="0" dirty="0" smtClean="0">
              <a:ln>
                <a:noFill/>
              </a:ln>
              <a:solidFill>
                <a:schemeClr val="tx1"/>
              </a:solidFill>
              <a:effectLst/>
              <a:latin typeface="Times New Roman" pitchFamily="18" charset="0"/>
              <a:cs typeface="Times New Roman" pitchFamily="18" charset="0"/>
            </a:rPr>
            <a:t>Sulfate</a:t>
          </a:r>
          <a:endParaRPr lang="en-US" sz="1400" b="1" i="1" u="sng" kern="1200" dirty="0"/>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Anhydrite</a:t>
          </a:r>
          <a:endParaRPr lang="en-US" sz="1400" b="1" kern="1200" dirty="0"/>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Calcium sulfate</a:t>
          </a:r>
        </a:p>
        <a:p>
          <a:pPr marL="114300" lvl="1" indent="-114300" algn="l" defTabSz="622300" rtl="0">
            <a:lnSpc>
              <a:spcPct val="90000"/>
            </a:lnSpc>
            <a:spcBef>
              <a:spcPct val="0"/>
            </a:spcBef>
            <a:spcAft>
              <a:spcPct val="15000"/>
            </a:spcAft>
            <a:buChar char="••"/>
          </a:pPr>
          <a:r>
            <a:rPr kumimoji="0" lang="en-US" sz="1400" b="1" i="0" u="none" strike="noStrike" kern="1200" cap="none" normalizeH="0" baseline="0" dirty="0" smtClean="0">
              <a:ln>
                <a:noFill/>
              </a:ln>
              <a:solidFill>
                <a:schemeClr val="tx1"/>
              </a:solidFill>
              <a:effectLst/>
              <a:latin typeface="Times New Roman" pitchFamily="18" charset="0"/>
              <a:cs typeface="Times New Roman" pitchFamily="18" charset="0"/>
            </a:rPr>
            <a:t>Gypsum</a:t>
          </a:r>
        </a:p>
      </dsp:txBody>
      <dsp:txXfrm rot="5400000">
        <a:off x="6179715" y="1203960"/>
        <a:ext cx="1436191" cy="3611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1D17A-7CA5-404F-8D9C-4BBA3B8F8431}">
      <dsp:nvSpPr>
        <dsp:cNvPr id="0" name=""/>
        <dsp:cNvSpPr/>
      </dsp:nvSpPr>
      <dsp:spPr>
        <a:xfrm>
          <a:off x="1785" y="11777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err="1" smtClean="0"/>
            <a:t>Ankerite</a:t>
          </a:r>
          <a:endParaRPr lang="en-US" sz="2600" kern="1200" dirty="0"/>
        </a:p>
      </dsp:txBody>
      <dsp:txXfrm>
        <a:off x="436958" y="1177726"/>
        <a:ext cx="1305521" cy="870346"/>
      </dsp:txXfrm>
    </dsp:sp>
    <dsp:sp modelId="{1BB2A181-8D39-4551-B7F6-8353E1A756CA}">
      <dsp:nvSpPr>
        <dsp:cNvPr id="0" name=""/>
        <dsp:cNvSpPr/>
      </dsp:nvSpPr>
      <dsp:spPr>
        <a:xfrm>
          <a:off x="1960066" y="11777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Dolomite</a:t>
          </a:r>
          <a:endParaRPr lang="en-US" sz="2600" kern="1200" dirty="0"/>
        </a:p>
      </dsp:txBody>
      <dsp:txXfrm>
        <a:off x="2395239" y="1177726"/>
        <a:ext cx="1305521" cy="870346"/>
      </dsp:txXfrm>
    </dsp:sp>
    <dsp:sp modelId="{BDE5A33F-1620-4389-ACDD-3E204B4FEE9F}">
      <dsp:nvSpPr>
        <dsp:cNvPr id="0" name=""/>
        <dsp:cNvSpPr/>
      </dsp:nvSpPr>
      <dsp:spPr>
        <a:xfrm>
          <a:off x="3918346" y="11777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Calcite</a:t>
          </a:r>
          <a:endParaRPr lang="en-US" sz="2600" kern="1200" dirty="0"/>
        </a:p>
      </dsp:txBody>
      <dsp:txXfrm>
        <a:off x="4353519" y="1177726"/>
        <a:ext cx="1305521" cy="870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E10EA-DD08-4F82-A8BA-8DBA68576D23}">
      <dsp:nvSpPr>
        <dsp:cNvPr id="0" name=""/>
        <dsp:cNvSpPr/>
      </dsp:nvSpPr>
      <dsp:spPr>
        <a:xfrm>
          <a:off x="2139" y="1651186"/>
          <a:ext cx="1904069" cy="7616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Muscovite</a:t>
          </a:r>
          <a:endParaRPr lang="en-US" sz="1300" kern="1200" dirty="0"/>
        </a:p>
      </dsp:txBody>
      <dsp:txXfrm>
        <a:off x="382953" y="1651186"/>
        <a:ext cx="1142442" cy="761627"/>
      </dsp:txXfrm>
    </dsp:sp>
    <dsp:sp modelId="{C970633B-20B9-4AF3-AABD-D4F2DADC725A}">
      <dsp:nvSpPr>
        <dsp:cNvPr id="0" name=""/>
        <dsp:cNvSpPr/>
      </dsp:nvSpPr>
      <dsp:spPr>
        <a:xfrm>
          <a:off x="1715802" y="1651186"/>
          <a:ext cx="1904069" cy="7616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err="1" smtClean="0"/>
            <a:t>Montmorillonite</a:t>
          </a:r>
          <a:endParaRPr lang="en-US" sz="1300" kern="1200" dirty="0"/>
        </a:p>
      </dsp:txBody>
      <dsp:txXfrm>
        <a:off x="2096616" y="1651186"/>
        <a:ext cx="1142442" cy="761627"/>
      </dsp:txXfrm>
    </dsp:sp>
    <dsp:sp modelId="{78E5D9A5-D0C0-413A-8682-DB9B91091C28}">
      <dsp:nvSpPr>
        <dsp:cNvPr id="0" name=""/>
        <dsp:cNvSpPr/>
      </dsp:nvSpPr>
      <dsp:spPr>
        <a:xfrm>
          <a:off x="3429465" y="1651186"/>
          <a:ext cx="1904069" cy="7616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t>Chlorite</a:t>
          </a:r>
          <a:endParaRPr lang="en-US" sz="1300" kern="1200" dirty="0"/>
        </a:p>
      </dsp:txBody>
      <dsp:txXfrm>
        <a:off x="3810279" y="1651186"/>
        <a:ext cx="1142442" cy="761627"/>
      </dsp:txXfrm>
    </dsp:sp>
    <dsp:sp modelId="{1112F75A-3D00-4F0A-8F7A-257B9FB83865}">
      <dsp:nvSpPr>
        <dsp:cNvPr id="0" name=""/>
        <dsp:cNvSpPr/>
      </dsp:nvSpPr>
      <dsp:spPr>
        <a:xfrm>
          <a:off x="5143127" y="1651186"/>
          <a:ext cx="1904069" cy="7616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err="1" smtClean="0"/>
            <a:t>Illite</a:t>
          </a:r>
          <a:endParaRPr lang="en-US" sz="1300" kern="1200" dirty="0"/>
        </a:p>
      </dsp:txBody>
      <dsp:txXfrm>
        <a:off x="5523941" y="1651186"/>
        <a:ext cx="1142442" cy="761627"/>
      </dsp:txXfrm>
    </dsp:sp>
    <dsp:sp modelId="{2E862077-9521-44ED-B758-0BF7CBA8DCFD}">
      <dsp:nvSpPr>
        <dsp:cNvPr id="0" name=""/>
        <dsp:cNvSpPr/>
      </dsp:nvSpPr>
      <dsp:spPr>
        <a:xfrm>
          <a:off x="6856790" y="1651186"/>
          <a:ext cx="1904069" cy="7616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err="1" smtClean="0"/>
            <a:t>Kaolinite</a:t>
          </a:r>
          <a:endParaRPr lang="en-US" sz="1300" kern="1200" dirty="0"/>
        </a:p>
      </dsp:txBody>
      <dsp:txXfrm>
        <a:off x="7237604" y="1651186"/>
        <a:ext cx="1142442" cy="761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E10EA-DD08-4F82-A8BA-8DBA68576D23}">
      <dsp:nvSpPr>
        <dsp:cNvPr id="0" name=""/>
        <dsp:cNvSpPr/>
      </dsp:nvSpPr>
      <dsp:spPr>
        <a:xfrm>
          <a:off x="748" y="2312658"/>
          <a:ext cx="1200205" cy="4800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Quartz</a:t>
          </a:r>
          <a:endParaRPr lang="en-US" sz="1200" kern="1200" dirty="0"/>
        </a:p>
      </dsp:txBody>
      <dsp:txXfrm>
        <a:off x="240789" y="2312658"/>
        <a:ext cx="720123" cy="480082"/>
      </dsp:txXfrm>
    </dsp:sp>
    <dsp:sp modelId="{C970633B-20B9-4AF3-AABD-D4F2DADC725A}">
      <dsp:nvSpPr>
        <dsp:cNvPr id="0" name=""/>
        <dsp:cNvSpPr/>
      </dsp:nvSpPr>
      <dsp:spPr>
        <a:xfrm>
          <a:off x="1080934" y="2312658"/>
          <a:ext cx="1200205" cy="4800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Chalcedony</a:t>
          </a:r>
          <a:endParaRPr lang="en-US" sz="1200" kern="1200" dirty="0"/>
        </a:p>
      </dsp:txBody>
      <dsp:txXfrm>
        <a:off x="1320975" y="2312658"/>
        <a:ext cx="720123" cy="480082"/>
      </dsp:txXfrm>
    </dsp:sp>
    <dsp:sp modelId="{8853F6AE-BDEF-47FD-8222-442162F07417}">
      <dsp:nvSpPr>
        <dsp:cNvPr id="0" name=""/>
        <dsp:cNvSpPr/>
      </dsp:nvSpPr>
      <dsp:spPr>
        <a:xfrm>
          <a:off x="2161119" y="2312658"/>
          <a:ext cx="1200205" cy="4800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Opal</a:t>
          </a:r>
          <a:endParaRPr lang="en-US" sz="1200" kern="1200" dirty="0"/>
        </a:p>
      </dsp:txBody>
      <dsp:txXfrm>
        <a:off x="2401160" y="2312658"/>
        <a:ext cx="720123" cy="480082"/>
      </dsp:txXfrm>
    </dsp:sp>
    <dsp:sp modelId="{78E5D9A5-D0C0-413A-8682-DB9B91091C28}">
      <dsp:nvSpPr>
        <dsp:cNvPr id="0" name=""/>
        <dsp:cNvSpPr/>
      </dsp:nvSpPr>
      <dsp:spPr>
        <a:xfrm>
          <a:off x="3241304" y="2312658"/>
          <a:ext cx="1200205" cy="4800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err="1" smtClean="0"/>
            <a:t>Cristobalite</a:t>
          </a:r>
          <a:endParaRPr lang="en-US" sz="1200" kern="1200" dirty="0"/>
        </a:p>
      </dsp:txBody>
      <dsp:txXfrm>
        <a:off x="3481345" y="2312658"/>
        <a:ext cx="720123" cy="480082"/>
      </dsp:txXfrm>
    </dsp:sp>
    <dsp:sp modelId="{1112F75A-3D00-4F0A-8F7A-257B9FB83865}">
      <dsp:nvSpPr>
        <dsp:cNvPr id="0" name=""/>
        <dsp:cNvSpPr/>
      </dsp:nvSpPr>
      <dsp:spPr>
        <a:xfrm>
          <a:off x="4321489" y="2312658"/>
          <a:ext cx="1200205" cy="4800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err="1" smtClean="0"/>
            <a:t>Tridymite</a:t>
          </a:r>
          <a:endParaRPr lang="en-US" sz="1200" kern="1200" dirty="0"/>
        </a:p>
      </dsp:txBody>
      <dsp:txXfrm>
        <a:off x="4561530" y="2312658"/>
        <a:ext cx="720123" cy="480082"/>
      </dsp:txXfrm>
    </dsp:sp>
    <dsp:sp modelId="{36C4BA57-FB36-42E6-B8D8-AD7142763B5E}">
      <dsp:nvSpPr>
        <dsp:cNvPr id="0" name=""/>
        <dsp:cNvSpPr/>
      </dsp:nvSpPr>
      <dsp:spPr>
        <a:xfrm>
          <a:off x="5401674" y="2312658"/>
          <a:ext cx="1200205" cy="4800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Silica of Feldspar</a:t>
          </a:r>
          <a:endParaRPr lang="en-US" sz="1200" kern="1200" dirty="0"/>
        </a:p>
      </dsp:txBody>
      <dsp:txXfrm>
        <a:off x="5641715" y="2312658"/>
        <a:ext cx="720123" cy="480082"/>
      </dsp:txXfrm>
    </dsp:sp>
    <dsp:sp modelId="{2E862077-9521-44ED-B758-0BF7CBA8DCFD}">
      <dsp:nvSpPr>
        <dsp:cNvPr id="0" name=""/>
        <dsp:cNvSpPr/>
      </dsp:nvSpPr>
      <dsp:spPr>
        <a:xfrm>
          <a:off x="6481860" y="2312658"/>
          <a:ext cx="1200205" cy="4800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Silica of Mica</a:t>
          </a:r>
          <a:endParaRPr lang="en-US" sz="1200" kern="1200" dirty="0"/>
        </a:p>
      </dsp:txBody>
      <dsp:txXfrm>
        <a:off x="6721901" y="2312658"/>
        <a:ext cx="720123" cy="480082"/>
      </dsp:txXfrm>
    </dsp:sp>
    <dsp:sp modelId="{085FD249-C3AC-44EC-BF2F-19D77CC3024D}">
      <dsp:nvSpPr>
        <dsp:cNvPr id="0" name=""/>
        <dsp:cNvSpPr/>
      </dsp:nvSpPr>
      <dsp:spPr>
        <a:xfrm>
          <a:off x="7562045" y="2312658"/>
          <a:ext cx="1200205" cy="4800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Silica from Slag</a:t>
          </a:r>
          <a:endParaRPr lang="en-US" sz="1200" kern="1200" dirty="0"/>
        </a:p>
      </dsp:txBody>
      <dsp:txXfrm>
        <a:off x="7802086" y="2312658"/>
        <a:ext cx="720123" cy="480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EDCD3-8ACB-441D-A9AE-D4FBEFB7BC5D}" type="datetimeFigureOut">
              <a:rPr lang="en-US" smtClean="0"/>
              <a:pPr/>
              <a:t>10/28/2020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07638-CB4B-45A1-831F-4752FC734BF4}" type="slidenum">
              <a:rPr lang="en-US" smtClean="0"/>
              <a:pPr/>
              <a:t>‹#›</a:t>
            </a:fld>
            <a:endParaRPr lang="en-US"/>
          </a:p>
        </p:txBody>
      </p:sp>
    </p:spTree>
    <p:extLst>
      <p:ext uri="{BB962C8B-B14F-4D97-AF65-F5344CB8AC3E}">
        <p14:creationId xmlns:p14="http://schemas.microsoft.com/office/powerpoint/2010/main" val="60802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107638-CB4B-45A1-831F-4752FC734B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Raw mix affects</a:t>
            </a:r>
            <a:r>
              <a:rPr lang="en-US" baseline="0" dirty="0" smtClean="0"/>
              <a:t> the chemical reactions, fuel consumption, refractory lining, undesirable coating formation, quality of clinker and its production.</a:t>
            </a:r>
            <a:endParaRPr lang="en-US" dirty="0"/>
          </a:p>
        </p:txBody>
      </p:sp>
      <p:sp>
        <p:nvSpPr>
          <p:cNvPr id="4" name="Slide Number Placeholder 3"/>
          <p:cNvSpPr>
            <a:spLocks noGrp="1"/>
          </p:cNvSpPr>
          <p:nvPr>
            <p:ph type="sldNum" sz="quarter" idx="10"/>
          </p:nvPr>
        </p:nvSpPr>
        <p:spPr/>
        <p:txBody>
          <a:bodyPr/>
          <a:lstStyle/>
          <a:p>
            <a:fld id="{60107638-CB4B-45A1-831F-4752FC734BF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limestone (calcareous) and clays (argillaceous) are mostly used in cement preparation.</a:t>
            </a:r>
          </a:p>
          <a:p>
            <a:r>
              <a:rPr lang="en-US" baseline="0" dirty="0" smtClean="0"/>
              <a:t>Sandstone (siliceous) bauxite (aluminous) and Iron ore, </a:t>
            </a:r>
            <a:r>
              <a:rPr lang="en-US" baseline="0" dirty="0" err="1" smtClean="0"/>
              <a:t>laterite</a:t>
            </a:r>
            <a:r>
              <a:rPr lang="en-US" baseline="0" dirty="0" smtClean="0"/>
              <a:t> (ferruginous) are used as corrective materials.</a:t>
            </a:r>
          </a:p>
          <a:p>
            <a:r>
              <a:rPr lang="en-US" baseline="0" dirty="0" smtClean="0"/>
              <a:t>Raw material are characterized by </a:t>
            </a:r>
          </a:p>
          <a:p>
            <a:r>
              <a:rPr lang="en-US" baseline="0" dirty="0" smtClean="0"/>
              <a:t>Chemical composition </a:t>
            </a:r>
          </a:p>
          <a:p>
            <a:r>
              <a:rPr lang="en-US" baseline="0" dirty="0" smtClean="0"/>
              <a:t>Mineral composition</a:t>
            </a:r>
          </a:p>
          <a:p>
            <a:r>
              <a:rPr lang="en-US" baseline="0" dirty="0" smtClean="0"/>
              <a:t>Physical composition </a:t>
            </a:r>
          </a:p>
          <a:p>
            <a:r>
              <a:rPr lang="en-US" baseline="0" dirty="0" smtClean="0"/>
              <a:t>Mechanical characteristics </a:t>
            </a:r>
            <a:endParaRPr lang="en-US" dirty="0"/>
          </a:p>
        </p:txBody>
      </p:sp>
      <p:sp>
        <p:nvSpPr>
          <p:cNvPr id="4" name="Slide Number Placeholder 3"/>
          <p:cNvSpPr>
            <a:spLocks noGrp="1"/>
          </p:cNvSpPr>
          <p:nvPr>
            <p:ph type="sldNum" sz="quarter" idx="10"/>
          </p:nvPr>
        </p:nvSpPr>
        <p:spPr/>
        <p:txBody>
          <a:bodyPr/>
          <a:lstStyle/>
          <a:p>
            <a:fld id="{60107638-CB4B-45A1-831F-4752FC734BF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107638-CB4B-45A1-831F-4752FC734BF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Clay with more than 3 % R</a:t>
            </a:r>
            <a:r>
              <a:rPr lang="en-US" baseline="-25000" dirty="0" smtClean="0"/>
              <a:t>2</a:t>
            </a:r>
            <a:r>
              <a:rPr lang="en-US" dirty="0" smtClean="0"/>
              <a:t>O</a:t>
            </a:r>
            <a:r>
              <a:rPr lang="en-US" baseline="0" dirty="0" smtClean="0"/>
              <a:t> and 1 % SO</a:t>
            </a:r>
            <a:r>
              <a:rPr lang="en-US" baseline="-25000" dirty="0" smtClean="0"/>
              <a:t>3 </a:t>
            </a:r>
            <a:r>
              <a:rPr lang="en-US" baseline="0" dirty="0" smtClean="0"/>
              <a:t>consider as undesirable.</a:t>
            </a:r>
            <a:endParaRPr lang="en-US" baseline="-25000" dirty="0"/>
          </a:p>
        </p:txBody>
      </p:sp>
      <p:sp>
        <p:nvSpPr>
          <p:cNvPr id="4" name="Slide Number Placeholder 3"/>
          <p:cNvSpPr>
            <a:spLocks noGrp="1"/>
          </p:cNvSpPr>
          <p:nvPr>
            <p:ph type="sldNum" sz="quarter" idx="10"/>
          </p:nvPr>
        </p:nvSpPr>
        <p:spPr/>
        <p:txBody>
          <a:bodyPr/>
          <a:lstStyle/>
          <a:p>
            <a:fld id="{60107638-CB4B-45A1-831F-4752FC734BF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crushing index and </a:t>
            </a:r>
            <a:r>
              <a:rPr lang="en-US" dirty="0" err="1" smtClean="0"/>
              <a:t>grindability</a:t>
            </a:r>
            <a:r>
              <a:rPr lang="en-US" dirty="0" smtClean="0"/>
              <a:t> of limestone,</a:t>
            </a:r>
            <a:r>
              <a:rPr lang="en-US" baseline="0" dirty="0" smtClean="0"/>
              <a:t> clay, </a:t>
            </a:r>
            <a:r>
              <a:rPr lang="en-US" baseline="0" dirty="0" err="1" smtClean="0"/>
              <a:t>laterite</a:t>
            </a:r>
            <a:r>
              <a:rPr lang="en-US" baseline="0" dirty="0" smtClean="0"/>
              <a:t>, bauxite depends upon the mineral composition and grain size of primary constituent minerals. </a:t>
            </a:r>
          </a:p>
          <a:p>
            <a:r>
              <a:rPr lang="en-US" baseline="0" dirty="0" smtClean="0"/>
              <a:t>The most significant </a:t>
            </a:r>
            <a:r>
              <a:rPr lang="en-US" baseline="0" dirty="0" err="1" smtClean="0"/>
              <a:t>physico</a:t>
            </a:r>
            <a:r>
              <a:rPr lang="en-US" baseline="0" dirty="0" smtClean="0"/>
              <a:t>-mechanical properties of raw material are crushability, </a:t>
            </a:r>
            <a:r>
              <a:rPr lang="en-US" baseline="0" dirty="0" err="1" smtClean="0"/>
              <a:t>grindability</a:t>
            </a:r>
            <a:r>
              <a:rPr lang="en-US" baseline="0" dirty="0" smtClean="0"/>
              <a:t>, natural moisture content, plasticity, fineness and homogeneity.</a:t>
            </a:r>
            <a:endParaRPr lang="en-US" dirty="0"/>
          </a:p>
        </p:txBody>
      </p:sp>
      <p:sp>
        <p:nvSpPr>
          <p:cNvPr id="4" name="Slide Number Placeholder 3"/>
          <p:cNvSpPr>
            <a:spLocks noGrp="1"/>
          </p:cNvSpPr>
          <p:nvPr>
            <p:ph type="sldNum" sz="quarter" idx="10"/>
          </p:nvPr>
        </p:nvSpPr>
        <p:spPr/>
        <p:txBody>
          <a:bodyPr/>
          <a:lstStyle/>
          <a:p>
            <a:fld id="{60107638-CB4B-45A1-831F-4752FC734BF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components existing in dispersed form</a:t>
            </a:r>
            <a:r>
              <a:rPr lang="en-US" baseline="0" dirty="0" smtClean="0"/>
              <a:t> are subjected to semi fusion state resulting in a series of </a:t>
            </a:r>
            <a:r>
              <a:rPr lang="en-US" baseline="0" dirty="0" err="1" smtClean="0"/>
              <a:t>physico</a:t>
            </a:r>
            <a:r>
              <a:rPr lang="en-US" baseline="0" dirty="0" smtClean="0"/>
              <a:t> chemical reactions, </a:t>
            </a:r>
          </a:p>
          <a:p>
            <a:r>
              <a:rPr lang="en-US" baseline="0" dirty="0" smtClean="0"/>
              <a:t>yield clinker, i.e. a synthetic mixture of calcium silicate, calcium </a:t>
            </a:r>
            <a:r>
              <a:rPr lang="en-US" baseline="0" dirty="0" err="1" smtClean="0"/>
              <a:t>aluminate</a:t>
            </a:r>
            <a:r>
              <a:rPr lang="en-US" baseline="0" dirty="0" smtClean="0"/>
              <a:t> and calcium </a:t>
            </a:r>
            <a:r>
              <a:rPr lang="en-US" baseline="0" dirty="0" err="1" smtClean="0"/>
              <a:t>alumino</a:t>
            </a:r>
            <a:r>
              <a:rPr lang="en-US" baseline="0" dirty="0" smtClean="0"/>
              <a:t> ferrite phases in solid state.</a:t>
            </a:r>
            <a:endParaRPr lang="en-US" dirty="0"/>
          </a:p>
        </p:txBody>
      </p:sp>
      <p:sp>
        <p:nvSpPr>
          <p:cNvPr id="4" name="Slide Number Placeholder 3"/>
          <p:cNvSpPr>
            <a:spLocks noGrp="1"/>
          </p:cNvSpPr>
          <p:nvPr>
            <p:ph type="sldNum" sz="quarter" idx="10"/>
          </p:nvPr>
        </p:nvSpPr>
        <p:spPr/>
        <p:txBody>
          <a:bodyPr/>
          <a:lstStyle/>
          <a:p>
            <a:fld id="{60107638-CB4B-45A1-831F-4752FC734BF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284C738-B863-45BE-A088-8A4B7F2F8DD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C738-B863-45BE-A088-8A4B7F2F8D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C738-B863-45BE-A088-8A4B7F2F8D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C738-B863-45BE-A088-8A4B7F2F8DD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284C738-B863-45BE-A088-8A4B7F2F8D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4C738-B863-45BE-A088-8A4B7F2F8DD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4C738-B863-45BE-A088-8A4B7F2F8DD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4C738-B863-45BE-A088-8A4B7F2F8D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4C738-B863-45BE-A088-8A4B7F2F8D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4C738-B863-45BE-A088-8A4B7F2F8DD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0255CA-E0B3-404C-9E97-92A0FFA29141}" type="datetimeFigureOut">
              <a:rPr lang="en-US" smtClean="0"/>
              <a:pPr/>
              <a:t>10/28/2020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284C738-B863-45BE-A088-8A4B7F2F8DD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B0255CA-E0B3-404C-9E97-92A0FFA29141}" type="datetimeFigureOut">
              <a:rPr lang="en-US" smtClean="0"/>
              <a:pPr/>
              <a:t>10/28/2020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84C738-B863-45BE-A088-8A4B7F2F8D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png"/><Relationship Id="rId5" Type="http://schemas.openxmlformats.org/officeDocument/2006/relationships/image" Target="../media/image13.jpeg"/><Relationship Id="rId10" Type="http://schemas.openxmlformats.org/officeDocument/2006/relationships/image" Target="../media/image2.jpeg"/><Relationship Id="rId4" Type="http://schemas.openxmlformats.org/officeDocument/2006/relationships/image" Target="../media/image12.pn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152400" y="152400"/>
            <a:ext cx="838200" cy="914400"/>
            <a:chOff x="3276600" y="1905000"/>
            <a:chExt cx="2876550" cy="3324226"/>
          </a:xfrm>
        </p:grpSpPr>
        <p:pic>
          <p:nvPicPr>
            <p:cNvPr id="5" name="Picture 2"/>
            <p:cNvPicPr>
              <a:picLocks noChangeAspect="1" noChangeArrowheads="1"/>
            </p:cNvPicPr>
            <p:nvPr/>
          </p:nvPicPr>
          <p:blipFill>
            <a:blip r:embed="rId3"/>
            <a:srcRect/>
            <a:stretch>
              <a:fillRect/>
            </a:stretch>
          </p:blipFill>
          <p:spPr bwMode="auto">
            <a:xfrm>
              <a:off x="3276600" y="1905000"/>
              <a:ext cx="2876550" cy="3324226"/>
            </a:xfrm>
            <a:prstGeom prst="rect">
              <a:avLst/>
            </a:prstGeom>
            <a:noFill/>
            <a:ln w="9525">
              <a:noFill/>
              <a:miter lim="800000"/>
              <a:headEnd/>
              <a:tailEnd/>
            </a:ln>
          </p:spPr>
        </p:pic>
        <p:pic>
          <p:nvPicPr>
            <p:cNvPr id="6" name="Picture 14" descr="0[1].JPG"/>
            <p:cNvPicPr>
              <a:picLocks noChangeAspect="1" noChangeArrowheads="1"/>
            </p:cNvPicPr>
            <p:nvPr/>
          </p:nvPicPr>
          <p:blipFill>
            <a:blip r:embed="rId4"/>
            <a:srcRect/>
            <a:stretch>
              <a:fillRect/>
            </a:stretch>
          </p:blipFill>
          <p:spPr bwMode="auto">
            <a:xfrm>
              <a:off x="3800330" y="3191774"/>
              <a:ext cx="1851572" cy="1699754"/>
            </a:xfrm>
            <a:prstGeom prst="rect">
              <a:avLst/>
            </a:prstGeom>
            <a:noFill/>
            <a:ln w="9525">
              <a:noFill/>
              <a:miter lim="800000"/>
              <a:headEnd/>
              <a:tailEnd/>
            </a:ln>
          </p:spPr>
        </p:pic>
      </p:grpSp>
      <p:sp>
        <p:nvSpPr>
          <p:cNvPr id="2" name="Title 1"/>
          <p:cNvSpPr>
            <a:spLocks noGrp="1"/>
          </p:cNvSpPr>
          <p:nvPr>
            <p:ph type="ctrTitle"/>
          </p:nvPr>
        </p:nvSpPr>
        <p:spPr/>
        <p:txBody>
          <a:bodyPr>
            <a:normAutofit/>
          </a:bodyPr>
          <a:lstStyle/>
          <a:p>
            <a:r>
              <a:rPr lang="en-US" dirty="0" smtClean="0"/>
              <a:t>Raw Mix Design, </a:t>
            </a:r>
            <a:r>
              <a:rPr lang="en-US" dirty="0" err="1" smtClean="0"/>
              <a:t>Burnability</a:t>
            </a:r>
            <a:r>
              <a:rPr lang="en-US" dirty="0" smtClean="0"/>
              <a:t> &amp; Cement Quality</a:t>
            </a:r>
            <a:endParaRPr lang="en-US" dirty="0"/>
          </a:p>
        </p:txBody>
      </p:sp>
      <p:sp>
        <p:nvSpPr>
          <p:cNvPr id="7" name="Subtitle 6"/>
          <p:cNvSpPr>
            <a:spLocks noGrp="1"/>
          </p:cNvSpPr>
          <p:nvPr>
            <p:ph type="subTitle" idx="1"/>
          </p:nvPr>
        </p:nvSpPr>
        <p:spPr/>
        <p:txBody>
          <a:bodyPr>
            <a:normAutofit/>
          </a:bodyPr>
          <a:lstStyle/>
          <a:p>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914400"/>
          <a:ext cx="876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6200" y="1896070"/>
            <a:ext cx="89100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Reactivity of Silica with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CaO</a:t>
            </a:r>
            <a:endParaRPr lang="en-US" sz="5400" b="1" cap="none"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914400" y="4461808"/>
            <a:ext cx="7391400" cy="1938992"/>
          </a:xfrm>
          <a:prstGeom prst="rect">
            <a:avLst/>
          </a:prstGeom>
        </p:spPr>
        <p:txBody>
          <a:bodyPr wrap="square">
            <a:spAutoFit/>
          </a:bodyPr>
          <a:lstStyle/>
          <a:p>
            <a:pPr>
              <a:buFont typeface="Wingdings" pitchFamily="2" charset="2"/>
              <a:buChar char="v"/>
              <a:defRPr/>
            </a:pPr>
            <a:r>
              <a:rPr lang="en-US" sz="2400" dirty="0" smtClean="0">
                <a:solidFill>
                  <a:srgbClr val="C00000"/>
                </a:solidFill>
              </a:rPr>
              <a:t>The mineralogical nature and characteristic of silica have a </a:t>
            </a:r>
          </a:p>
          <a:p>
            <a:pPr>
              <a:defRPr/>
            </a:pPr>
            <a:r>
              <a:rPr lang="en-US" sz="2400" dirty="0" smtClean="0">
                <a:solidFill>
                  <a:srgbClr val="C00000"/>
                </a:solidFill>
              </a:rPr>
              <a:t>     strong influence on the reactivity of cement raw mix. </a:t>
            </a:r>
          </a:p>
          <a:p>
            <a:pPr>
              <a:buFont typeface="Wingdings" pitchFamily="2" charset="2"/>
              <a:buChar char="v"/>
              <a:defRPr/>
            </a:pPr>
            <a:endParaRPr lang="en-US" sz="2400" dirty="0" smtClean="0">
              <a:solidFill>
                <a:srgbClr val="C00000"/>
              </a:solidFill>
            </a:endParaRPr>
          </a:p>
          <a:p>
            <a:pPr>
              <a:buFont typeface="Wingdings" pitchFamily="2" charset="2"/>
              <a:buChar char="v"/>
              <a:defRPr/>
            </a:pPr>
            <a:r>
              <a:rPr lang="en-US" sz="2400" dirty="0" smtClean="0">
                <a:solidFill>
                  <a:srgbClr val="C00000"/>
                </a:solidFill>
              </a:rPr>
              <a:t>Silicates reacts more readily than free silica or uncombined </a:t>
            </a:r>
          </a:p>
          <a:p>
            <a:pPr>
              <a:defRPr/>
            </a:pPr>
            <a:r>
              <a:rPr lang="en-US" sz="2400" dirty="0" smtClean="0">
                <a:solidFill>
                  <a:srgbClr val="C00000"/>
                </a:solidFill>
              </a:rPr>
              <a:t>     silica such as quartz, flint, </a:t>
            </a:r>
            <a:r>
              <a:rPr lang="en-US" sz="2400" dirty="0" err="1" smtClean="0">
                <a:solidFill>
                  <a:srgbClr val="C00000"/>
                </a:solidFill>
              </a:rPr>
              <a:t>chert</a:t>
            </a:r>
            <a:r>
              <a:rPr lang="en-US" sz="2400" dirty="0" smtClean="0">
                <a:solidFill>
                  <a:srgbClr val="C00000"/>
                </a:solidFill>
              </a:rPr>
              <a:t>. </a:t>
            </a:r>
          </a:p>
        </p:txBody>
      </p:sp>
      <p:grpSp>
        <p:nvGrpSpPr>
          <p:cNvPr id="5" name="Group 15"/>
          <p:cNvGrpSpPr>
            <a:grpSpLocks/>
          </p:cNvGrpSpPr>
          <p:nvPr/>
        </p:nvGrpSpPr>
        <p:grpSpPr bwMode="auto">
          <a:xfrm>
            <a:off x="152400" y="152400"/>
            <a:ext cx="838200" cy="914400"/>
            <a:chOff x="3276600" y="1905000"/>
            <a:chExt cx="2876550" cy="3324225"/>
          </a:xfrm>
        </p:grpSpPr>
        <p:pic>
          <p:nvPicPr>
            <p:cNvPr id="6" name="Picture 2"/>
            <p:cNvPicPr>
              <a:picLocks noChangeAspect="1" noChangeArrowheads="1"/>
            </p:cNvPicPr>
            <p:nvPr/>
          </p:nvPicPr>
          <p:blipFill>
            <a:blip r:embed="rId7"/>
            <a:srcRect/>
            <a:stretch>
              <a:fillRect/>
            </a:stretch>
          </p:blipFill>
          <p:spPr bwMode="auto">
            <a:xfrm>
              <a:off x="3276600" y="1905000"/>
              <a:ext cx="2876550" cy="3324225"/>
            </a:xfrm>
            <a:prstGeom prst="rect">
              <a:avLst/>
            </a:prstGeom>
            <a:noFill/>
            <a:ln w="9525">
              <a:noFill/>
              <a:miter lim="800000"/>
              <a:headEnd/>
              <a:tailEnd/>
            </a:ln>
          </p:spPr>
        </p:pic>
        <p:pic>
          <p:nvPicPr>
            <p:cNvPr id="7" name="Picture 14" descr="0[1].JPG"/>
            <p:cNvPicPr>
              <a:picLocks noChangeAspect="1" noChangeArrowheads="1"/>
            </p:cNvPicPr>
            <p:nvPr/>
          </p:nvPicPr>
          <p:blipFill>
            <a:blip r:embed="rId8"/>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304800"/>
            <a:ext cx="5818259" cy="923330"/>
          </a:xfrm>
          <a:prstGeom prst="rect">
            <a:avLst/>
          </a:prstGeom>
        </p:spPr>
        <p:txBody>
          <a:bodyPr wrap="none">
            <a:spAutoFit/>
          </a:bodyPr>
          <a:lstStyle/>
          <a:p>
            <a:r>
              <a:rPr lang="en-US" sz="5400" dirty="0" smtClean="0">
                <a:solidFill>
                  <a:srgbClr val="C00000"/>
                </a:solidFill>
              </a:rPr>
              <a:t>HOMOGENISATION</a:t>
            </a:r>
            <a:endParaRPr lang="en-US" sz="5400" dirty="0"/>
          </a:p>
        </p:txBody>
      </p:sp>
      <p:sp>
        <p:nvSpPr>
          <p:cNvPr id="4" name="Rectangle 3"/>
          <p:cNvSpPr/>
          <p:nvPr/>
        </p:nvSpPr>
        <p:spPr>
          <a:xfrm>
            <a:off x="304800" y="1295400"/>
            <a:ext cx="8610600" cy="5262979"/>
          </a:xfrm>
          <a:prstGeom prst="rect">
            <a:avLst/>
          </a:prstGeom>
        </p:spPr>
        <p:txBody>
          <a:bodyPr wrap="square">
            <a:spAutoFit/>
          </a:bodyPr>
          <a:lstStyle/>
          <a:p>
            <a:pPr algn="just">
              <a:buFont typeface="Wingdings" pitchFamily="2" charset="2"/>
              <a:buChar char="v"/>
            </a:pPr>
            <a:r>
              <a:rPr lang="en-US" sz="2400" dirty="0" smtClean="0">
                <a:solidFill>
                  <a:srgbClr val="C00000"/>
                </a:solidFill>
              </a:rPr>
              <a:t>The limestone quality varies from one bench to another bench in the same </a:t>
            </a:r>
          </a:p>
          <a:p>
            <a:pPr algn="just"/>
            <a:r>
              <a:rPr lang="en-US" sz="2400" dirty="0" smtClean="0">
                <a:solidFill>
                  <a:srgbClr val="C00000"/>
                </a:solidFill>
              </a:rPr>
              <a:t>     quarry. </a:t>
            </a:r>
          </a:p>
          <a:p>
            <a:pPr algn="just"/>
            <a:endParaRPr lang="en-US" sz="2400" dirty="0" smtClean="0">
              <a:solidFill>
                <a:srgbClr val="C00000"/>
              </a:solidFill>
            </a:endParaRPr>
          </a:p>
          <a:p>
            <a:pPr algn="just">
              <a:buFont typeface="Wingdings" pitchFamily="2" charset="2"/>
              <a:buChar char="v"/>
            </a:pPr>
            <a:r>
              <a:rPr lang="en-US" sz="2400" dirty="0" smtClean="0">
                <a:solidFill>
                  <a:srgbClr val="C00000"/>
                </a:solidFill>
              </a:rPr>
              <a:t>The quality variations are large when limestone received from two or </a:t>
            </a:r>
          </a:p>
          <a:p>
            <a:pPr algn="just"/>
            <a:r>
              <a:rPr lang="en-US" sz="2400" dirty="0" smtClean="0">
                <a:solidFill>
                  <a:srgbClr val="C00000"/>
                </a:solidFill>
              </a:rPr>
              <a:t>     more different sources.</a:t>
            </a:r>
          </a:p>
          <a:p>
            <a:pPr algn="just"/>
            <a:endParaRPr lang="en-US" sz="2400" dirty="0" smtClean="0">
              <a:solidFill>
                <a:srgbClr val="C00000"/>
              </a:solidFill>
            </a:endParaRPr>
          </a:p>
          <a:p>
            <a:pPr algn="just">
              <a:buFont typeface="Wingdings" pitchFamily="2" charset="2"/>
              <a:buChar char="v"/>
            </a:pPr>
            <a:r>
              <a:rPr lang="en-US" sz="2400" dirty="0" smtClean="0">
                <a:solidFill>
                  <a:srgbClr val="C00000"/>
                </a:solidFill>
              </a:rPr>
              <a:t>Such limestone cannot be fed into the system and requires pre-blending to </a:t>
            </a:r>
          </a:p>
          <a:p>
            <a:pPr algn="just"/>
            <a:r>
              <a:rPr lang="en-US" sz="2400" dirty="0" smtClean="0">
                <a:solidFill>
                  <a:srgbClr val="C00000"/>
                </a:solidFill>
              </a:rPr>
              <a:t>     </a:t>
            </a:r>
            <a:r>
              <a:rPr lang="en-US" sz="2400" dirty="0" err="1" smtClean="0">
                <a:solidFill>
                  <a:srgbClr val="C00000"/>
                </a:solidFill>
              </a:rPr>
              <a:t>minimise</a:t>
            </a:r>
            <a:r>
              <a:rPr lang="en-US" sz="2400" dirty="0" smtClean="0">
                <a:solidFill>
                  <a:srgbClr val="C00000"/>
                </a:solidFill>
              </a:rPr>
              <a:t> these variations of the incoming  limestone quality. </a:t>
            </a:r>
          </a:p>
          <a:p>
            <a:pPr algn="just"/>
            <a:endParaRPr lang="en-US" sz="2400" dirty="0" smtClean="0">
              <a:solidFill>
                <a:srgbClr val="C00000"/>
              </a:solidFill>
            </a:endParaRPr>
          </a:p>
          <a:p>
            <a:pPr algn="just">
              <a:buFont typeface="Wingdings" pitchFamily="2" charset="2"/>
              <a:buChar char="v"/>
            </a:pPr>
            <a:r>
              <a:rPr lang="en-US" sz="2400" dirty="0" smtClean="0">
                <a:solidFill>
                  <a:srgbClr val="C00000"/>
                </a:solidFill>
              </a:rPr>
              <a:t>The quality variations are </a:t>
            </a:r>
            <a:r>
              <a:rPr lang="en-US" sz="2400" dirty="0" err="1" smtClean="0">
                <a:solidFill>
                  <a:srgbClr val="C00000"/>
                </a:solidFill>
              </a:rPr>
              <a:t>minimised</a:t>
            </a:r>
            <a:r>
              <a:rPr lang="en-US" sz="2400" dirty="0" smtClean="0">
                <a:solidFill>
                  <a:srgbClr val="C00000"/>
                </a:solidFill>
              </a:rPr>
              <a:t> by stacking and reclaiming system. </a:t>
            </a:r>
          </a:p>
          <a:p>
            <a:pPr algn="just"/>
            <a:r>
              <a:rPr lang="en-US" sz="2400" dirty="0" smtClean="0">
                <a:solidFill>
                  <a:srgbClr val="C00000"/>
                </a:solidFill>
              </a:rPr>
              <a:t>     Pre-blending is mostly applied for main component of raw material </a:t>
            </a:r>
          </a:p>
          <a:p>
            <a:pPr algn="just"/>
            <a:r>
              <a:rPr lang="en-US" sz="2400" dirty="0" smtClean="0">
                <a:solidFill>
                  <a:srgbClr val="C00000"/>
                </a:solidFill>
              </a:rPr>
              <a:t>     namely limestone. </a:t>
            </a:r>
          </a:p>
          <a:p>
            <a:pPr algn="just"/>
            <a:endParaRPr lang="en-US" sz="2400" dirty="0" smtClean="0">
              <a:solidFill>
                <a:srgbClr val="C00000"/>
              </a:solidFill>
            </a:endParaRPr>
          </a:p>
          <a:p>
            <a:pPr algn="just">
              <a:buFont typeface="Wingdings" pitchFamily="2" charset="2"/>
              <a:buChar char="v"/>
            </a:pPr>
            <a:r>
              <a:rPr lang="en-US" sz="2400" dirty="0" smtClean="0">
                <a:solidFill>
                  <a:srgbClr val="C00000"/>
                </a:solidFill>
              </a:rPr>
              <a:t>The argillaceous component is predominately  pre-</a:t>
            </a:r>
            <a:r>
              <a:rPr lang="en-US" sz="2400" dirty="0" err="1" smtClean="0">
                <a:solidFill>
                  <a:srgbClr val="C00000"/>
                </a:solidFill>
              </a:rPr>
              <a:t>homogenised</a:t>
            </a:r>
            <a:r>
              <a:rPr lang="en-US" sz="2400" dirty="0" smtClean="0">
                <a:solidFill>
                  <a:srgbClr val="C00000"/>
                </a:solidFill>
              </a:rPr>
              <a:t>. </a:t>
            </a:r>
            <a:endParaRPr lang="en-US" sz="2400" dirty="0">
              <a:solidFill>
                <a:srgbClr val="C00000"/>
              </a:solidFill>
            </a:endParaRPr>
          </a:p>
        </p:txBody>
      </p:sp>
      <p:grpSp>
        <p:nvGrpSpPr>
          <p:cNvPr id="5" name="Group 15"/>
          <p:cNvGrpSpPr>
            <a:grpSpLocks/>
          </p:cNvGrpSpPr>
          <p:nvPr/>
        </p:nvGrpSpPr>
        <p:grpSpPr bwMode="auto">
          <a:xfrm>
            <a:off x="152400" y="152400"/>
            <a:ext cx="838200" cy="914400"/>
            <a:chOff x="3276600" y="1905000"/>
            <a:chExt cx="2876550" cy="3324225"/>
          </a:xfrm>
        </p:grpSpPr>
        <p:pic>
          <p:nvPicPr>
            <p:cNvPr id="6"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7"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8750" t="15000" r="23125" b="31000"/>
          <a:stretch>
            <a:fillRect/>
          </a:stretch>
        </p:blipFill>
        <p:spPr bwMode="auto">
          <a:xfrm>
            <a:off x="457200" y="1524000"/>
            <a:ext cx="8305800" cy="4114800"/>
          </a:xfrm>
          <a:prstGeom prst="rect">
            <a:avLst/>
          </a:prstGeom>
          <a:noFill/>
          <a:ln w="9525">
            <a:noFill/>
            <a:miter lim="800000"/>
            <a:headEnd/>
            <a:tailEnd/>
          </a:ln>
          <a:effectLst/>
        </p:spPr>
      </p:pic>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l="8750" t="30000" r="23125" b="17000"/>
          <a:stretch>
            <a:fillRect/>
          </a:stretch>
        </p:blipFill>
        <p:spPr bwMode="auto">
          <a:xfrm>
            <a:off x="457200" y="2590800"/>
            <a:ext cx="8305800" cy="4038600"/>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l="25636" t="26000" r="6875" b="21000"/>
          <a:stretch>
            <a:fillRect/>
          </a:stretch>
        </p:blipFill>
        <p:spPr bwMode="auto">
          <a:xfrm>
            <a:off x="1332781" y="304800"/>
            <a:ext cx="4153619" cy="2057400"/>
          </a:xfrm>
          <a:prstGeom prst="rect">
            <a:avLst/>
          </a:prstGeom>
          <a:noFill/>
          <a:ln w="9525">
            <a:noFill/>
            <a:miter lim="800000"/>
            <a:headEnd/>
            <a:tailEnd/>
          </a:ln>
          <a:effectLst/>
        </p:spPr>
      </p:pic>
      <p:pic>
        <p:nvPicPr>
          <p:cNvPr id="4" name="Picture 3"/>
          <p:cNvPicPr>
            <a:picLocks noChangeAspect="1" noChangeArrowheads="1"/>
          </p:cNvPicPr>
          <p:nvPr/>
        </p:nvPicPr>
        <p:blipFill>
          <a:blip r:embed="rId5"/>
          <a:srcRect/>
          <a:stretch>
            <a:fillRect/>
          </a:stretch>
        </p:blipFill>
        <p:spPr>
          <a:xfrm>
            <a:off x="6506824" y="228600"/>
            <a:ext cx="1036976" cy="2235836"/>
          </a:xfrm>
          <a:prstGeom prst="rect">
            <a:avLst/>
          </a:prstGeom>
          <a:noFill/>
        </p:spPr>
      </p:pic>
      <p:grpSp>
        <p:nvGrpSpPr>
          <p:cNvPr id="5" name="Group 15"/>
          <p:cNvGrpSpPr>
            <a:grpSpLocks/>
          </p:cNvGrpSpPr>
          <p:nvPr/>
        </p:nvGrpSpPr>
        <p:grpSpPr bwMode="auto">
          <a:xfrm>
            <a:off x="152400" y="152400"/>
            <a:ext cx="838200" cy="914400"/>
            <a:chOff x="3276600" y="1905000"/>
            <a:chExt cx="2876550" cy="3324225"/>
          </a:xfrm>
        </p:grpSpPr>
        <p:pic>
          <p:nvPicPr>
            <p:cNvPr id="6" name="Picture 2"/>
            <p:cNvPicPr>
              <a:picLocks noChangeAspect="1" noChangeArrowheads="1"/>
            </p:cNvPicPr>
            <p:nvPr/>
          </p:nvPicPr>
          <p:blipFill>
            <a:blip r:embed="rId6"/>
            <a:srcRect/>
            <a:stretch>
              <a:fillRect/>
            </a:stretch>
          </p:blipFill>
          <p:spPr bwMode="auto">
            <a:xfrm>
              <a:off x="3276600" y="1905000"/>
              <a:ext cx="2876550" cy="3324225"/>
            </a:xfrm>
            <a:prstGeom prst="rect">
              <a:avLst/>
            </a:prstGeom>
            <a:noFill/>
            <a:ln w="9525">
              <a:noFill/>
              <a:miter lim="800000"/>
              <a:headEnd/>
              <a:tailEnd/>
            </a:ln>
          </p:spPr>
        </p:pic>
        <p:pic>
          <p:nvPicPr>
            <p:cNvPr id="7" name="Picture 14" descr="0[1].JPG"/>
            <p:cNvPicPr>
              <a:picLocks noChangeAspect="1" noChangeArrowheads="1"/>
            </p:cNvPicPr>
            <p:nvPr/>
          </p:nvPicPr>
          <p:blipFill>
            <a:blip r:embed="rId7"/>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006"/>
          <p:cNvPicPr>
            <a:picLocks noChangeAspect="1" noChangeArrowheads="1"/>
          </p:cNvPicPr>
          <p:nvPr/>
        </p:nvPicPr>
        <p:blipFill>
          <a:blip r:embed="rId2"/>
          <a:srcRect b="19400"/>
          <a:stretch>
            <a:fillRect/>
          </a:stretch>
        </p:blipFill>
        <p:spPr bwMode="auto">
          <a:xfrm>
            <a:off x="609600" y="1575700"/>
            <a:ext cx="7848600" cy="4748900"/>
          </a:xfrm>
          <a:prstGeom prst="rect">
            <a:avLst/>
          </a:prstGeom>
          <a:noFill/>
        </p:spPr>
      </p:pic>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81000" y="1064552"/>
            <a:ext cx="8382000" cy="5004461"/>
          </a:xfrm>
          <a:prstGeom prst="rect">
            <a:avLst/>
          </a:prstGeom>
          <a:noFill/>
          <a:ln w="12700" cap="sq">
            <a:noFill/>
            <a:miter lim="800000"/>
            <a:headEnd type="none" w="sm" len="sm"/>
            <a:tailEnd type="none" w="sm" len="sm"/>
          </a:ln>
          <a:effectLst/>
        </p:spPr>
      </p:pic>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74638"/>
            <a:ext cx="752475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rgbClr val="C00000"/>
                </a:solidFill>
                <a:effectLst/>
                <a:uLnTx/>
                <a:uFillTx/>
                <a:latin typeface="+mj-lt"/>
                <a:ea typeface="+mj-ea"/>
                <a:cs typeface="+mj-cs"/>
              </a:rPr>
              <a:t>Pyro</a:t>
            </a:r>
            <a:r>
              <a:rPr kumimoji="0" lang="en-US" sz="4000" b="1" i="0" u="none" strike="noStrike" kern="1200" cap="none" spc="0" normalizeH="0" baseline="0" noProof="0" dirty="0" smtClean="0">
                <a:ln>
                  <a:noFill/>
                </a:ln>
                <a:solidFill>
                  <a:srgbClr val="C00000"/>
                </a:solidFill>
                <a:effectLst/>
                <a:uLnTx/>
                <a:uFillTx/>
                <a:latin typeface="+mj-lt"/>
                <a:ea typeface="+mj-ea"/>
                <a:cs typeface="+mj-cs"/>
              </a:rPr>
              <a:t>-processing</a:t>
            </a:r>
            <a:r>
              <a:rPr lang="en-US" sz="4000" b="1" dirty="0" smtClean="0">
                <a:solidFill>
                  <a:srgbClr val="C00000"/>
                </a:solidFill>
                <a:latin typeface="+mj-lt"/>
                <a:ea typeface="+mj-ea"/>
                <a:cs typeface="+mj-cs"/>
              </a:rPr>
              <a:t> </a:t>
            </a:r>
            <a:r>
              <a:rPr kumimoji="0" lang="en-US" sz="4000" b="1" i="0" u="none" strike="noStrike" kern="1200" cap="none" spc="0" normalizeH="0" baseline="0" noProof="0" dirty="0" smtClean="0">
                <a:ln>
                  <a:noFill/>
                </a:ln>
                <a:solidFill>
                  <a:srgbClr val="C00000"/>
                </a:solidFill>
                <a:effectLst/>
                <a:uLnTx/>
                <a:uFillTx/>
                <a:latin typeface="+mj-lt"/>
                <a:ea typeface="+mj-ea"/>
                <a:cs typeface="+mj-cs"/>
              </a:rPr>
              <a:t>System</a:t>
            </a:r>
            <a:endParaRPr kumimoji="0" lang="en-US" sz="4000" b="0"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3" name="Picture 4"/>
          <p:cNvPicPr>
            <a:picLocks noChangeAspect="1" noChangeArrowheads="1"/>
          </p:cNvPicPr>
          <p:nvPr/>
        </p:nvPicPr>
        <p:blipFill>
          <a:blip r:embed="rId2"/>
          <a:srcRect/>
          <a:stretch>
            <a:fillRect/>
          </a:stretch>
        </p:blipFill>
        <p:spPr bwMode="auto">
          <a:xfrm>
            <a:off x="468313" y="1557338"/>
            <a:ext cx="8280400" cy="4679950"/>
          </a:xfrm>
          <a:prstGeom prst="rect">
            <a:avLst/>
          </a:prstGeom>
          <a:noFill/>
          <a:ln w="9525">
            <a:noFill/>
            <a:miter lim="800000"/>
            <a:headEnd/>
            <a:tailEnd/>
          </a:ln>
        </p:spPr>
      </p:pic>
      <p:sp>
        <p:nvSpPr>
          <p:cNvPr id="4" name="Oval 6"/>
          <p:cNvSpPr>
            <a:spLocks noChangeArrowheads="1"/>
          </p:cNvSpPr>
          <p:nvPr/>
        </p:nvSpPr>
        <p:spPr bwMode="auto">
          <a:xfrm>
            <a:off x="539750" y="2133600"/>
            <a:ext cx="2447925" cy="3240088"/>
          </a:xfrm>
          <a:prstGeom prst="ellipse">
            <a:avLst/>
          </a:prstGeom>
          <a:noFill/>
          <a:ln w="9525">
            <a:solidFill>
              <a:schemeClr val="tx1"/>
            </a:solidFill>
            <a:prstDash val="dash"/>
            <a:round/>
            <a:headEnd/>
            <a:tailEnd/>
          </a:ln>
        </p:spPr>
        <p:txBody>
          <a:bodyPr wrap="none" anchor="ctr"/>
          <a:lstStyle/>
          <a:p>
            <a:endParaRPr lang="en-US"/>
          </a:p>
        </p:txBody>
      </p:sp>
      <p:sp>
        <p:nvSpPr>
          <p:cNvPr id="5" name="Oval 7"/>
          <p:cNvSpPr>
            <a:spLocks noChangeArrowheads="1"/>
          </p:cNvSpPr>
          <p:nvPr/>
        </p:nvSpPr>
        <p:spPr bwMode="auto">
          <a:xfrm rot="5211266">
            <a:off x="2994025" y="3582988"/>
            <a:ext cx="1571625" cy="4175125"/>
          </a:xfrm>
          <a:prstGeom prst="ellipse">
            <a:avLst/>
          </a:prstGeom>
          <a:noFill/>
          <a:ln w="9525">
            <a:solidFill>
              <a:schemeClr val="tx1"/>
            </a:solidFill>
            <a:prstDash val="dash"/>
            <a:round/>
            <a:headEnd/>
            <a:tailEnd/>
          </a:ln>
        </p:spPr>
        <p:txBody>
          <a:bodyPr wrap="none" anchor="ctr"/>
          <a:lstStyle/>
          <a:p>
            <a:endParaRPr lang="en-US"/>
          </a:p>
        </p:txBody>
      </p:sp>
      <p:sp>
        <p:nvSpPr>
          <p:cNvPr id="6" name="Oval 8"/>
          <p:cNvSpPr>
            <a:spLocks noChangeArrowheads="1"/>
          </p:cNvSpPr>
          <p:nvPr/>
        </p:nvSpPr>
        <p:spPr bwMode="auto">
          <a:xfrm rot="5211266">
            <a:off x="6486526" y="4543425"/>
            <a:ext cx="1211262" cy="2592387"/>
          </a:xfrm>
          <a:prstGeom prst="ellipse">
            <a:avLst/>
          </a:prstGeom>
          <a:noFill/>
          <a:ln w="9525">
            <a:solidFill>
              <a:schemeClr val="tx1"/>
            </a:solidFill>
            <a:prstDash val="dash"/>
            <a:round/>
            <a:headEnd/>
            <a:tailEnd/>
          </a:ln>
        </p:spPr>
        <p:txBody>
          <a:bodyPr wrap="none" anchor="ctr"/>
          <a:lstStyle/>
          <a:p>
            <a:endParaRPr lang="en-US"/>
          </a:p>
        </p:txBody>
      </p:sp>
      <p:sp>
        <p:nvSpPr>
          <p:cNvPr id="7" name="Text Box 9"/>
          <p:cNvSpPr txBox="1">
            <a:spLocks noChangeArrowheads="1"/>
          </p:cNvSpPr>
          <p:nvPr/>
        </p:nvSpPr>
        <p:spPr bwMode="auto">
          <a:xfrm>
            <a:off x="2484438" y="2276475"/>
            <a:ext cx="1655762"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Preheater</a:t>
            </a:r>
          </a:p>
        </p:txBody>
      </p:sp>
      <p:sp>
        <p:nvSpPr>
          <p:cNvPr id="8" name="Text Box 10"/>
          <p:cNvSpPr txBox="1">
            <a:spLocks noChangeArrowheads="1"/>
          </p:cNvSpPr>
          <p:nvPr/>
        </p:nvSpPr>
        <p:spPr bwMode="auto">
          <a:xfrm>
            <a:off x="3276600" y="4581525"/>
            <a:ext cx="1655763"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Rotary Kiln</a:t>
            </a:r>
          </a:p>
        </p:txBody>
      </p:sp>
      <p:sp>
        <p:nvSpPr>
          <p:cNvPr id="9" name="Text Box 11"/>
          <p:cNvSpPr txBox="1">
            <a:spLocks noChangeArrowheads="1"/>
          </p:cNvSpPr>
          <p:nvPr/>
        </p:nvSpPr>
        <p:spPr bwMode="auto">
          <a:xfrm>
            <a:off x="6372225" y="4941888"/>
            <a:ext cx="1655763" cy="366712"/>
          </a:xfrm>
          <a:prstGeom prst="rect">
            <a:avLst/>
          </a:prstGeom>
          <a:noFill/>
          <a:ln w="9525">
            <a:noFill/>
            <a:miter lim="800000"/>
            <a:headEnd/>
            <a:tailEnd/>
          </a:ln>
        </p:spPr>
        <p:txBody>
          <a:bodyPr>
            <a:spAutoFit/>
          </a:bodyPr>
          <a:lstStyle/>
          <a:p>
            <a:pPr>
              <a:spcBef>
                <a:spcPct val="50000"/>
              </a:spcBef>
            </a:pPr>
            <a:r>
              <a:rPr lang="en-US" b="1">
                <a:solidFill>
                  <a:srgbClr val="FF0000"/>
                </a:solidFill>
              </a:rPr>
              <a:t>Cooler</a:t>
            </a:r>
          </a:p>
        </p:txBody>
      </p:sp>
      <p:grpSp>
        <p:nvGrpSpPr>
          <p:cNvPr id="10" name="Group 15"/>
          <p:cNvGrpSpPr>
            <a:grpSpLocks/>
          </p:cNvGrpSpPr>
          <p:nvPr/>
        </p:nvGrpSpPr>
        <p:grpSpPr bwMode="auto">
          <a:xfrm>
            <a:off x="152400" y="152400"/>
            <a:ext cx="838200" cy="914400"/>
            <a:chOff x="3276600" y="1905000"/>
            <a:chExt cx="2876550" cy="3324225"/>
          </a:xfrm>
        </p:grpSpPr>
        <p:pic>
          <p:nvPicPr>
            <p:cNvPr id="11"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12"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C00000"/>
                </a:solidFill>
                <a:effectLst/>
                <a:uLnTx/>
                <a:uFillTx/>
                <a:latin typeface="+mj-lt"/>
                <a:ea typeface="+mj-ea"/>
                <a:cs typeface="+mj-cs"/>
              </a:rPr>
              <a:t>Preheater</a:t>
            </a:r>
            <a:endParaRPr kumimoji="0" lang="en-US" sz="4400" b="0"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3" name="Picture 4"/>
          <p:cNvPicPr>
            <a:picLocks noChangeAspect="1" noChangeArrowheads="1"/>
          </p:cNvPicPr>
          <p:nvPr/>
        </p:nvPicPr>
        <p:blipFill>
          <a:blip r:embed="rId2"/>
          <a:srcRect/>
          <a:stretch>
            <a:fillRect/>
          </a:stretch>
        </p:blipFill>
        <p:spPr bwMode="auto">
          <a:xfrm>
            <a:off x="539750" y="260350"/>
            <a:ext cx="1579563" cy="6453188"/>
          </a:xfrm>
          <a:prstGeom prst="rect">
            <a:avLst/>
          </a:prstGeom>
          <a:noFill/>
          <a:ln w="9525">
            <a:noFill/>
            <a:miter lim="800000"/>
            <a:headEnd/>
            <a:tailEnd/>
          </a:ln>
        </p:spPr>
      </p:pic>
      <p:grpSp>
        <p:nvGrpSpPr>
          <p:cNvPr id="4" name="Group 7"/>
          <p:cNvGrpSpPr>
            <a:grpSpLocks/>
          </p:cNvGrpSpPr>
          <p:nvPr/>
        </p:nvGrpSpPr>
        <p:grpSpPr bwMode="auto">
          <a:xfrm>
            <a:off x="3132138" y="1557338"/>
            <a:ext cx="5903912" cy="4679950"/>
            <a:chOff x="1973" y="981"/>
            <a:chExt cx="3719" cy="2948"/>
          </a:xfrm>
        </p:grpSpPr>
        <p:pic>
          <p:nvPicPr>
            <p:cNvPr id="5" name="Picture 5"/>
            <p:cNvPicPr>
              <a:picLocks noChangeAspect="1" noChangeArrowheads="1"/>
            </p:cNvPicPr>
            <p:nvPr/>
          </p:nvPicPr>
          <p:blipFill>
            <a:blip r:embed="rId3"/>
            <a:srcRect/>
            <a:stretch>
              <a:fillRect/>
            </a:stretch>
          </p:blipFill>
          <p:spPr bwMode="auto">
            <a:xfrm>
              <a:off x="1973" y="981"/>
              <a:ext cx="3673" cy="2948"/>
            </a:xfrm>
            <a:prstGeom prst="rect">
              <a:avLst/>
            </a:prstGeom>
            <a:noFill/>
            <a:ln w="9525">
              <a:noFill/>
              <a:miter lim="800000"/>
              <a:headEnd/>
              <a:tailEnd/>
            </a:ln>
          </p:spPr>
        </p:pic>
        <p:sp>
          <p:nvSpPr>
            <p:cNvPr id="6" name="Freeform 6"/>
            <p:cNvSpPr>
              <a:spLocks/>
            </p:cNvSpPr>
            <p:nvPr/>
          </p:nvSpPr>
          <p:spPr bwMode="auto">
            <a:xfrm>
              <a:off x="1973" y="981"/>
              <a:ext cx="3719" cy="2948"/>
            </a:xfrm>
            <a:custGeom>
              <a:avLst/>
              <a:gdLst>
                <a:gd name="T0" fmla="*/ 1270 w 3674"/>
                <a:gd name="T1" fmla="*/ 0 h 2948"/>
                <a:gd name="T2" fmla="*/ 1270 w 3674"/>
                <a:gd name="T3" fmla="*/ 2177 h 2948"/>
                <a:gd name="T4" fmla="*/ 408 w 3674"/>
                <a:gd name="T5" fmla="*/ 2449 h 2948"/>
                <a:gd name="T6" fmla="*/ 0 w 3674"/>
                <a:gd name="T7" fmla="*/ 2449 h 2948"/>
                <a:gd name="T8" fmla="*/ 0 w 3674"/>
                <a:gd name="T9" fmla="*/ 2948 h 2948"/>
                <a:gd name="T10" fmla="*/ 3674 w 3674"/>
                <a:gd name="T11" fmla="*/ 2948 h 2948"/>
                <a:gd name="T12" fmla="*/ 3629 w 3674"/>
                <a:gd name="T13" fmla="*/ 0 h 2948"/>
                <a:gd name="T14" fmla="*/ 1270 w 3674"/>
                <a:gd name="T15" fmla="*/ 0 h 2948"/>
                <a:gd name="T16" fmla="*/ 0 60000 65536"/>
                <a:gd name="T17" fmla="*/ 0 60000 65536"/>
                <a:gd name="T18" fmla="*/ 0 60000 65536"/>
                <a:gd name="T19" fmla="*/ 0 60000 65536"/>
                <a:gd name="T20" fmla="*/ 0 60000 65536"/>
                <a:gd name="T21" fmla="*/ 0 60000 65536"/>
                <a:gd name="T22" fmla="*/ 0 60000 65536"/>
                <a:gd name="T23" fmla="*/ 0 60000 65536"/>
                <a:gd name="T24" fmla="*/ 0 w 3674"/>
                <a:gd name="T25" fmla="*/ 0 h 2948"/>
                <a:gd name="T26" fmla="*/ 3674 w 3674"/>
                <a:gd name="T27" fmla="*/ 2948 h 29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4" h="2948">
                  <a:moveTo>
                    <a:pt x="1270" y="0"/>
                  </a:moveTo>
                  <a:lnTo>
                    <a:pt x="1270" y="2177"/>
                  </a:lnTo>
                  <a:lnTo>
                    <a:pt x="408" y="2449"/>
                  </a:lnTo>
                  <a:lnTo>
                    <a:pt x="0" y="2449"/>
                  </a:lnTo>
                  <a:lnTo>
                    <a:pt x="0" y="2948"/>
                  </a:lnTo>
                  <a:lnTo>
                    <a:pt x="3674" y="2948"/>
                  </a:lnTo>
                  <a:lnTo>
                    <a:pt x="3629" y="0"/>
                  </a:lnTo>
                  <a:lnTo>
                    <a:pt x="1270" y="0"/>
                  </a:lnTo>
                  <a:close/>
                </a:path>
              </a:pathLst>
            </a:custGeom>
            <a:solidFill>
              <a:schemeClr val="bg1"/>
            </a:solidFill>
            <a:ln w="9525">
              <a:noFill/>
              <a:round/>
              <a:headEnd/>
              <a:tailEnd/>
            </a:ln>
          </p:spPr>
          <p:txBody>
            <a:bodyPr/>
            <a:lstStyle/>
            <a:p>
              <a:endParaRPr lang="en-US"/>
            </a:p>
          </p:txBody>
        </p:sp>
      </p:grpSp>
      <p:sp>
        <p:nvSpPr>
          <p:cNvPr id="7" name="Text Box 8"/>
          <p:cNvSpPr txBox="1">
            <a:spLocks noChangeArrowheads="1"/>
          </p:cNvSpPr>
          <p:nvPr/>
        </p:nvSpPr>
        <p:spPr bwMode="auto">
          <a:xfrm>
            <a:off x="5580063" y="1700213"/>
            <a:ext cx="3095625" cy="5451475"/>
          </a:xfrm>
          <a:prstGeom prst="rect">
            <a:avLst/>
          </a:prstGeom>
          <a:noFill/>
          <a:ln w="9525">
            <a:noFill/>
            <a:miter lim="800000"/>
            <a:headEnd/>
            <a:tailEnd/>
          </a:ln>
          <a:effectLst/>
        </p:spPr>
        <p:txBody>
          <a:bodyPr>
            <a:spAutoFit/>
          </a:bodyPr>
          <a:lstStyle/>
          <a:p>
            <a:pPr>
              <a:spcBef>
                <a:spcPct val="50000"/>
              </a:spcBef>
              <a:defRPr/>
            </a:pPr>
            <a:r>
              <a:rPr lang="en-US">
                <a:solidFill>
                  <a:srgbClr val="FF0000"/>
                </a:solidFill>
                <a:latin typeface="Arial" charset="0"/>
                <a:cs typeface="Arial" charset="0"/>
              </a:rPr>
              <a:t>What is happning at the Preheater?</a:t>
            </a:r>
          </a:p>
          <a:p>
            <a:pPr>
              <a:spcBef>
                <a:spcPct val="50000"/>
              </a:spcBef>
              <a:buFontTx/>
              <a:buChar char="•"/>
              <a:defRPr/>
            </a:pPr>
            <a:r>
              <a:rPr lang="en-US">
                <a:latin typeface="Arial" charset="0"/>
                <a:cs typeface="Arial" charset="0"/>
              </a:rPr>
              <a:t> Raw material separation and suspension for heat absorption.</a:t>
            </a:r>
          </a:p>
          <a:p>
            <a:pPr>
              <a:spcBef>
                <a:spcPct val="50000"/>
              </a:spcBef>
              <a:buFontTx/>
              <a:buChar char="•"/>
              <a:defRPr/>
            </a:pPr>
            <a:r>
              <a:rPr lang="en-US">
                <a:latin typeface="Arial" charset="0"/>
                <a:cs typeface="Arial" charset="0"/>
              </a:rPr>
              <a:t>Moisture Removal</a:t>
            </a:r>
          </a:p>
          <a:p>
            <a:pPr>
              <a:spcBef>
                <a:spcPct val="50000"/>
              </a:spcBef>
              <a:buFontTx/>
              <a:buChar char="•"/>
              <a:defRPr/>
            </a:pPr>
            <a:r>
              <a:rPr lang="en-US">
                <a:effectLst>
                  <a:outerShdw blurRad="38100" dist="38100" dir="2700000" algn="tl">
                    <a:srgbClr val="C0C0C0"/>
                  </a:outerShdw>
                </a:effectLst>
                <a:latin typeface="Arial" charset="0"/>
                <a:cs typeface="Arial" charset="0"/>
              </a:rPr>
              <a:t>Decomposition of CaCO3, MgCO3, formation of CA, </a:t>
            </a:r>
          </a:p>
          <a:p>
            <a:pPr>
              <a:defRPr/>
            </a:pPr>
            <a:r>
              <a:rPr lang="en-US">
                <a:effectLst>
                  <a:outerShdw blurRad="38100" dist="38100" dir="2700000" algn="tl">
                    <a:srgbClr val="C0C0C0"/>
                  </a:outerShdw>
                </a:effectLst>
                <a:latin typeface="Arial" charset="0"/>
                <a:cs typeface="Arial" charset="0"/>
              </a:rPr>
              <a:t>C2F and C3S begins.</a:t>
            </a:r>
          </a:p>
          <a:p>
            <a:pPr algn="justLow">
              <a:buClr>
                <a:schemeClr val="hlink"/>
              </a:buClr>
              <a:buSzPct val="75000"/>
              <a:buFont typeface="Wingdings" pitchFamily="2" charset="2"/>
              <a:buNone/>
              <a:defRPr/>
            </a:pPr>
            <a:endParaRPr lang="en-US">
              <a:effectLst>
                <a:outerShdw blurRad="38100" dist="38100" dir="2700000" algn="tl">
                  <a:srgbClr val="C0C0C0"/>
                </a:outerShdw>
              </a:effectLst>
              <a:latin typeface="Arial" charset="0"/>
              <a:cs typeface="Arial" charset="0"/>
            </a:endParaRPr>
          </a:p>
          <a:p>
            <a:pPr algn="justLow">
              <a:buClr>
                <a:schemeClr val="hlink"/>
              </a:buClr>
              <a:buSzPct val="75000"/>
              <a:buFont typeface="Wingdings" pitchFamily="2" charset="2"/>
              <a:buChar char="l"/>
              <a:defRPr/>
            </a:pPr>
            <a:r>
              <a:rPr lang="en-US">
                <a:effectLst>
                  <a:outerShdw blurRad="38100" dist="38100" dir="2700000" algn="tl">
                    <a:srgbClr val="C0C0C0"/>
                  </a:outerShdw>
                </a:effectLst>
                <a:latin typeface="Arial" charset="0"/>
                <a:cs typeface="Arial" charset="0"/>
              </a:rPr>
              <a:t> Formation of C</a:t>
            </a:r>
            <a:r>
              <a:rPr lang="en-US" sz="800">
                <a:effectLst>
                  <a:outerShdw blurRad="38100" dist="38100" dir="2700000" algn="tl">
                    <a:srgbClr val="C0C0C0"/>
                  </a:outerShdw>
                </a:effectLst>
                <a:latin typeface="Arial" charset="0"/>
                <a:cs typeface="Arial" charset="0"/>
              </a:rPr>
              <a:t>12</a:t>
            </a:r>
            <a:r>
              <a:rPr lang="en-US">
                <a:effectLst>
                  <a:outerShdw blurRad="38100" dist="38100" dir="2700000" algn="tl">
                    <a:srgbClr val="C0C0C0"/>
                  </a:outerShdw>
                </a:effectLst>
                <a:latin typeface="Arial" charset="0"/>
                <a:cs typeface="Arial" charset="0"/>
              </a:rPr>
              <a:t>A</a:t>
            </a:r>
            <a:r>
              <a:rPr lang="en-US" sz="900">
                <a:effectLst>
                  <a:outerShdw blurRad="38100" dist="38100" dir="2700000" algn="tl">
                    <a:srgbClr val="C0C0C0"/>
                  </a:outerShdw>
                </a:effectLst>
                <a:latin typeface="Arial" charset="0"/>
                <a:cs typeface="Arial" charset="0"/>
              </a:rPr>
              <a:t>7</a:t>
            </a:r>
          </a:p>
          <a:p>
            <a:pPr>
              <a:buFontTx/>
              <a:buChar char="•"/>
              <a:defRPr/>
            </a:pPr>
            <a:endParaRPr lang="en-US">
              <a:effectLst>
                <a:outerShdw blurRad="38100" dist="38100" dir="2700000" algn="tl">
                  <a:srgbClr val="C0C0C0"/>
                </a:outerShdw>
              </a:effectLst>
              <a:latin typeface="Arial" charset="0"/>
              <a:cs typeface="Arial" charset="0"/>
            </a:endParaRPr>
          </a:p>
          <a:p>
            <a:pPr>
              <a:defRPr/>
            </a:pPr>
            <a:endParaRPr lang="en-US">
              <a:effectLst>
                <a:outerShdw blurRad="38100" dist="38100" dir="2700000" algn="tl">
                  <a:srgbClr val="C0C0C0"/>
                </a:outerShdw>
              </a:effectLst>
              <a:latin typeface="Arial" charset="0"/>
              <a:cs typeface="Arial" charset="0"/>
            </a:endParaRPr>
          </a:p>
          <a:p>
            <a:pPr algn="justLow">
              <a:buClr>
                <a:schemeClr val="hlink"/>
              </a:buClr>
              <a:buSzPct val="75000"/>
              <a:buFont typeface="Wingdings" pitchFamily="2" charset="2"/>
              <a:buNone/>
              <a:defRPr/>
            </a:pPr>
            <a:endParaRPr lang="en-US">
              <a:latin typeface="Arial" charset="0"/>
              <a:cs typeface="Arial" charset="0"/>
            </a:endParaRPr>
          </a:p>
          <a:p>
            <a:pPr>
              <a:buFontTx/>
              <a:buChar char="•"/>
              <a:defRPr/>
            </a:pPr>
            <a:endParaRPr lang="en-US">
              <a:latin typeface="Arial" charset="0"/>
              <a:cs typeface="Arial" charset="0"/>
            </a:endParaRPr>
          </a:p>
          <a:p>
            <a:pPr>
              <a:spcBef>
                <a:spcPct val="50000"/>
              </a:spcBef>
              <a:buFontTx/>
              <a:buChar char="•"/>
              <a:defRPr/>
            </a:pPr>
            <a:endParaRPr lang="en-US">
              <a:latin typeface="Arial" charset="0"/>
              <a:cs typeface="Arial" charset="0"/>
            </a:endParaRPr>
          </a:p>
          <a:p>
            <a:pPr>
              <a:spcBef>
                <a:spcPct val="50000"/>
              </a:spcBef>
              <a:buFontTx/>
              <a:buChar char="•"/>
              <a:defRPr/>
            </a:pPr>
            <a:endParaRPr lang="en-US">
              <a:latin typeface="Arial" charset="0"/>
              <a:cs typeface="Arial" charset="0"/>
            </a:endParaRPr>
          </a:p>
        </p:txBody>
      </p:sp>
      <p:grpSp>
        <p:nvGrpSpPr>
          <p:cNvPr id="8" name="Group 15"/>
          <p:cNvGrpSpPr>
            <a:grpSpLocks/>
          </p:cNvGrpSpPr>
          <p:nvPr/>
        </p:nvGrpSpPr>
        <p:grpSpPr bwMode="auto">
          <a:xfrm>
            <a:off x="152400" y="152400"/>
            <a:ext cx="838200" cy="914400"/>
            <a:chOff x="3276600" y="1905000"/>
            <a:chExt cx="2876550" cy="3324225"/>
          </a:xfrm>
        </p:grpSpPr>
        <p:pic>
          <p:nvPicPr>
            <p:cNvPr id="9" name="Picture 2"/>
            <p:cNvPicPr>
              <a:picLocks noChangeAspect="1" noChangeArrowheads="1"/>
            </p:cNvPicPr>
            <p:nvPr/>
          </p:nvPicPr>
          <p:blipFill>
            <a:blip r:embed="rId4"/>
            <a:srcRect/>
            <a:stretch>
              <a:fillRect/>
            </a:stretch>
          </p:blipFill>
          <p:spPr bwMode="auto">
            <a:xfrm>
              <a:off x="3276600" y="1905000"/>
              <a:ext cx="2876550" cy="3324225"/>
            </a:xfrm>
            <a:prstGeom prst="rect">
              <a:avLst/>
            </a:prstGeom>
            <a:noFill/>
            <a:ln w="9525">
              <a:noFill/>
              <a:miter lim="800000"/>
              <a:headEnd/>
              <a:tailEnd/>
            </a:ln>
          </p:spPr>
        </p:pic>
        <p:pic>
          <p:nvPicPr>
            <p:cNvPr id="10" name="Picture 14" descr="0[1].JPG"/>
            <p:cNvPicPr>
              <a:picLocks noChangeAspect="1" noChangeArrowheads="1"/>
            </p:cNvPicPr>
            <p:nvPr/>
          </p:nvPicPr>
          <p:blipFill>
            <a:blip r:embed="rId5"/>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20491" t="19572" r="16875" b="7000"/>
          <a:stretch>
            <a:fillRect/>
          </a:stretch>
        </p:blipFill>
        <p:spPr bwMode="auto">
          <a:xfrm>
            <a:off x="755338" y="838200"/>
            <a:ext cx="7702862" cy="5643979"/>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52400" y="152400"/>
            <a:ext cx="838200" cy="914400"/>
          </a:xfrm>
          <a:prstGeom prst="rect">
            <a:avLst/>
          </a:prstGeom>
          <a:noFill/>
          <a:ln w="9525">
            <a:noFill/>
            <a:miter lim="800000"/>
            <a:headEnd/>
            <a:tailEnd/>
          </a:ln>
        </p:spPr>
      </p:pic>
      <p:pic>
        <p:nvPicPr>
          <p:cNvPr id="6" name="Picture 14" descr="0[1].JPG"/>
          <p:cNvPicPr>
            <a:picLocks noChangeAspect="1" noChangeArrowheads="1"/>
          </p:cNvPicPr>
          <p:nvPr/>
        </p:nvPicPr>
        <p:blipFill>
          <a:blip r:embed="rId4"/>
          <a:srcRect/>
          <a:stretch>
            <a:fillRect/>
          </a:stretch>
        </p:blipFill>
        <p:spPr bwMode="auto">
          <a:xfrm>
            <a:off x="305010" y="506355"/>
            <a:ext cx="539531" cy="46755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21031" t="17649" r="16250" b="8000"/>
          <a:stretch>
            <a:fillRect/>
          </a:stretch>
        </p:blipFill>
        <p:spPr bwMode="auto">
          <a:xfrm>
            <a:off x="762000" y="990600"/>
            <a:ext cx="7620000" cy="5645727"/>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152400" y="152400"/>
            <a:ext cx="838200" cy="914400"/>
          </a:xfrm>
          <a:prstGeom prst="rect">
            <a:avLst/>
          </a:prstGeom>
          <a:noFill/>
          <a:ln w="9525">
            <a:noFill/>
            <a:miter lim="800000"/>
            <a:headEnd/>
            <a:tailEnd/>
          </a:ln>
        </p:spPr>
      </p:pic>
      <p:pic>
        <p:nvPicPr>
          <p:cNvPr id="4" name="Picture 14" descr="0[1].JPG"/>
          <p:cNvPicPr>
            <a:picLocks noChangeAspect="1" noChangeArrowheads="1"/>
          </p:cNvPicPr>
          <p:nvPr/>
        </p:nvPicPr>
        <p:blipFill>
          <a:blip r:embed="rId4"/>
          <a:srcRect/>
          <a:stretch>
            <a:fillRect/>
          </a:stretch>
        </p:blipFill>
        <p:spPr bwMode="auto">
          <a:xfrm>
            <a:off x="305010" y="506355"/>
            <a:ext cx="539531" cy="4675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5"/>
          <p:cNvGrpSpPr>
            <a:grpSpLocks/>
          </p:cNvGrpSpPr>
          <p:nvPr/>
        </p:nvGrpSpPr>
        <p:grpSpPr bwMode="auto">
          <a:xfrm>
            <a:off x="152400" y="152400"/>
            <a:ext cx="838200" cy="914400"/>
            <a:chOff x="3276600" y="1905000"/>
            <a:chExt cx="2876550" cy="3324225"/>
          </a:xfrm>
        </p:grpSpPr>
        <p:pic>
          <p:nvPicPr>
            <p:cNvPr id="25"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26"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Cement is Very Old Material….</a:t>
            </a:r>
          </a:p>
        </p:txBody>
      </p:sp>
      <p:sp>
        <p:nvSpPr>
          <p:cNvPr id="3" name="Rectangle 7"/>
          <p:cNvSpPr>
            <a:spLocks noChangeArrowheads="1"/>
          </p:cNvSpPr>
          <p:nvPr/>
        </p:nvSpPr>
        <p:spPr bwMode="auto">
          <a:xfrm>
            <a:off x="539750" y="3573463"/>
            <a:ext cx="8135938" cy="7143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latin typeface="Arial" charset="0"/>
              <a:cs typeface="Arial" charset="0"/>
            </a:endParaRPr>
          </a:p>
        </p:txBody>
      </p:sp>
      <p:sp>
        <p:nvSpPr>
          <p:cNvPr id="4" name="Line 8"/>
          <p:cNvSpPr>
            <a:spLocks noChangeShapeType="1"/>
          </p:cNvSpPr>
          <p:nvPr/>
        </p:nvSpPr>
        <p:spPr bwMode="auto">
          <a:xfrm>
            <a:off x="827088" y="3644900"/>
            <a:ext cx="0" cy="360363"/>
          </a:xfrm>
          <a:prstGeom prst="line">
            <a:avLst/>
          </a:prstGeom>
          <a:noFill/>
          <a:ln w="9525">
            <a:solidFill>
              <a:schemeClr val="tx1"/>
            </a:solidFill>
            <a:round/>
            <a:headEnd type="triangle" w="med" len="med"/>
            <a:tailEnd/>
          </a:ln>
        </p:spPr>
        <p:txBody>
          <a:bodyPr/>
          <a:lstStyle/>
          <a:p>
            <a:endParaRPr lang="en-US"/>
          </a:p>
        </p:txBody>
      </p:sp>
      <p:pic>
        <p:nvPicPr>
          <p:cNvPr id="5" name="Picture 10" descr="roman"/>
          <p:cNvPicPr>
            <a:picLocks noChangeAspect="1" noChangeArrowheads="1"/>
          </p:cNvPicPr>
          <p:nvPr/>
        </p:nvPicPr>
        <p:blipFill>
          <a:blip r:embed="rId4"/>
          <a:srcRect/>
          <a:stretch>
            <a:fillRect/>
          </a:stretch>
        </p:blipFill>
        <p:spPr bwMode="auto">
          <a:xfrm>
            <a:off x="179388" y="4005263"/>
            <a:ext cx="1276350" cy="847725"/>
          </a:xfrm>
          <a:prstGeom prst="rect">
            <a:avLst/>
          </a:prstGeom>
          <a:noFill/>
          <a:ln w="9525">
            <a:noFill/>
            <a:miter lim="800000"/>
            <a:headEnd/>
            <a:tailEnd/>
          </a:ln>
        </p:spPr>
      </p:pic>
      <p:sp>
        <p:nvSpPr>
          <p:cNvPr id="6" name="Line 12"/>
          <p:cNvSpPr>
            <a:spLocks noChangeShapeType="1"/>
          </p:cNvSpPr>
          <p:nvPr/>
        </p:nvSpPr>
        <p:spPr bwMode="auto">
          <a:xfrm>
            <a:off x="1763713" y="3284538"/>
            <a:ext cx="0" cy="288925"/>
          </a:xfrm>
          <a:prstGeom prst="line">
            <a:avLst/>
          </a:prstGeom>
          <a:noFill/>
          <a:ln w="9525">
            <a:solidFill>
              <a:schemeClr val="tx1"/>
            </a:solidFill>
            <a:round/>
            <a:headEnd/>
            <a:tailEnd type="triangle" w="med" len="med"/>
          </a:ln>
        </p:spPr>
        <p:txBody>
          <a:bodyPr/>
          <a:lstStyle/>
          <a:p>
            <a:endParaRPr lang="en-US"/>
          </a:p>
        </p:txBody>
      </p:sp>
      <p:sp>
        <p:nvSpPr>
          <p:cNvPr id="7" name="Text Box 13"/>
          <p:cNvSpPr txBox="1">
            <a:spLocks noChangeArrowheads="1"/>
          </p:cNvSpPr>
          <p:nvPr/>
        </p:nvSpPr>
        <p:spPr bwMode="auto">
          <a:xfrm>
            <a:off x="1403350" y="3573463"/>
            <a:ext cx="935038" cy="366712"/>
          </a:xfrm>
          <a:prstGeom prst="rect">
            <a:avLst/>
          </a:prstGeom>
          <a:noFill/>
          <a:ln w="9525">
            <a:noFill/>
            <a:miter lim="800000"/>
            <a:headEnd/>
            <a:tailEnd/>
          </a:ln>
        </p:spPr>
        <p:txBody>
          <a:bodyPr>
            <a:spAutoFit/>
          </a:bodyPr>
          <a:lstStyle/>
          <a:p>
            <a:pPr>
              <a:spcBef>
                <a:spcPct val="50000"/>
              </a:spcBef>
            </a:pPr>
            <a:r>
              <a:rPr lang="en-US"/>
              <a:t>1812</a:t>
            </a:r>
          </a:p>
        </p:txBody>
      </p:sp>
      <p:sp>
        <p:nvSpPr>
          <p:cNvPr id="8" name="Text Box 14"/>
          <p:cNvSpPr txBox="1">
            <a:spLocks noChangeArrowheads="1"/>
          </p:cNvSpPr>
          <p:nvPr/>
        </p:nvSpPr>
        <p:spPr bwMode="auto">
          <a:xfrm>
            <a:off x="1042988" y="2708275"/>
            <a:ext cx="1439862" cy="639763"/>
          </a:xfrm>
          <a:prstGeom prst="rect">
            <a:avLst/>
          </a:prstGeom>
          <a:noFill/>
          <a:ln w="9525">
            <a:noFill/>
            <a:miter lim="800000"/>
            <a:headEnd/>
            <a:tailEnd/>
          </a:ln>
        </p:spPr>
        <p:txBody>
          <a:bodyPr>
            <a:spAutoFit/>
          </a:bodyPr>
          <a:lstStyle/>
          <a:p>
            <a:pPr>
              <a:spcBef>
                <a:spcPct val="50000"/>
              </a:spcBef>
            </a:pPr>
            <a:r>
              <a:rPr lang="en-US" sz="1200"/>
              <a:t>Research by </a:t>
            </a:r>
            <a:r>
              <a:rPr lang="en-US" sz="1200" b="1" i="1"/>
              <a:t>Louis Vicat</a:t>
            </a:r>
            <a:r>
              <a:rPr lang="en-US" sz="1200"/>
              <a:t> on Hydraulic Binders</a:t>
            </a:r>
          </a:p>
        </p:txBody>
      </p:sp>
      <p:sp>
        <p:nvSpPr>
          <p:cNvPr id="9" name="Text Box 15"/>
          <p:cNvSpPr txBox="1">
            <a:spLocks noChangeArrowheads="1"/>
          </p:cNvSpPr>
          <p:nvPr/>
        </p:nvSpPr>
        <p:spPr bwMode="auto">
          <a:xfrm>
            <a:off x="2628900" y="3573463"/>
            <a:ext cx="935038" cy="366712"/>
          </a:xfrm>
          <a:prstGeom prst="rect">
            <a:avLst/>
          </a:prstGeom>
          <a:noFill/>
          <a:ln w="9525">
            <a:noFill/>
            <a:miter lim="800000"/>
            <a:headEnd/>
            <a:tailEnd/>
          </a:ln>
        </p:spPr>
        <p:txBody>
          <a:bodyPr>
            <a:spAutoFit/>
          </a:bodyPr>
          <a:lstStyle/>
          <a:p>
            <a:pPr>
              <a:spcBef>
                <a:spcPct val="50000"/>
              </a:spcBef>
            </a:pPr>
            <a:r>
              <a:rPr lang="en-US"/>
              <a:t>1824</a:t>
            </a:r>
          </a:p>
        </p:txBody>
      </p:sp>
      <p:sp>
        <p:nvSpPr>
          <p:cNvPr id="10" name="Text Box 16"/>
          <p:cNvSpPr txBox="1">
            <a:spLocks noChangeArrowheads="1"/>
          </p:cNvSpPr>
          <p:nvPr/>
        </p:nvSpPr>
        <p:spPr bwMode="auto">
          <a:xfrm>
            <a:off x="2701925" y="2644775"/>
            <a:ext cx="1582738" cy="639763"/>
          </a:xfrm>
          <a:prstGeom prst="rect">
            <a:avLst/>
          </a:prstGeom>
          <a:noFill/>
          <a:ln w="9525">
            <a:noFill/>
            <a:miter lim="800000"/>
            <a:headEnd/>
            <a:tailEnd/>
          </a:ln>
        </p:spPr>
        <p:txBody>
          <a:bodyPr>
            <a:spAutoFit/>
          </a:bodyPr>
          <a:lstStyle/>
          <a:p>
            <a:pPr>
              <a:spcBef>
                <a:spcPct val="50000"/>
              </a:spcBef>
            </a:pPr>
            <a:r>
              <a:rPr lang="en-US" sz="1200"/>
              <a:t>Invention of </a:t>
            </a:r>
            <a:r>
              <a:rPr lang="en-US" sz="1200" b="1"/>
              <a:t>Portland Cement</a:t>
            </a:r>
            <a:r>
              <a:rPr lang="en-US" sz="1200"/>
              <a:t> by </a:t>
            </a:r>
            <a:r>
              <a:rPr lang="en-US" sz="1200" b="1" i="1"/>
              <a:t>Joseph Aspedin</a:t>
            </a:r>
          </a:p>
        </p:txBody>
      </p:sp>
      <p:sp>
        <p:nvSpPr>
          <p:cNvPr id="11" name="Line 17"/>
          <p:cNvSpPr>
            <a:spLocks noChangeShapeType="1"/>
          </p:cNvSpPr>
          <p:nvPr/>
        </p:nvSpPr>
        <p:spPr bwMode="auto">
          <a:xfrm>
            <a:off x="2989263" y="3284538"/>
            <a:ext cx="0" cy="288925"/>
          </a:xfrm>
          <a:prstGeom prst="line">
            <a:avLst/>
          </a:prstGeom>
          <a:noFill/>
          <a:ln w="9525">
            <a:solidFill>
              <a:schemeClr val="tx1"/>
            </a:solidFill>
            <a:round/>
            <a:headEnd/>
            <a:tailEnd type="triangle" w="med" len="med"/>
          </a:ln>
        </p:spPr>
        <p:txBody>
          <a:bodyPr/>
          <a:lstStyle/>
          <a:p>
            <a:endParaRPr lang="en-US"/>
          </a:p>
        </p:txBody>
      </p:sp>
      <p:sp>
        <p:nvSpPr>
          <p:cNvPr id="12" name="Text Box 18"/>
          <p:cNvSpPr txBox="1">
            <a:spLocks noChangeArrowheads="1"/>
          </p:cNvSpPr>
          <p:nvPr/>
        </p:nvSpPr>
        <p:spPr bwMode="auto">
          <a:xfrm>
            <a:off x="4643438" y="3567113"/>
            <a:ext cx="935037" cy="366712"/>
          </a:xfrm>
          <a:prstGeom prst="rect">
            <a:avLst/>
          </a:prstGeom>
          <a:noFill/>
          <a:ln w="9525">
            <a:noFill/>
            <a:miter lim="800000"/>
            <a:headEnd/>
            <a:tailEnd/>
          </a:ln>
        </p:spPr>
        <p:txBody>
          <a:bodyPr>
            <a:spAutoFit/>
          </a:bodyPr>
          <a:lstStyle/>
          <a:p>
            <a:pPr>
              <a:spcBef>
                <a:spcPct val="50000"/>
              </a:spcBef>
            </a:pPr>
            <a:r>
              <a:rPr lang="en-US"/>
              <a:t>1838</a:t>
            </a:r>
          </a:p>
        </p:txBody>
      </p:sp>
      <p:sp>
        <p:nvSpPr>
          <p:cNvPr id="13" name="Text Box 19"/>
          <p:cNvSpPr txBox="1">
            <a:spLocks noChangeArrowheads="1"/>
          </p:cNvSpPr>
          <p:nvPr/>
        </p:nvSpPr>
        <p:spPr bwMode="auto">
          <a:xfrm>
            <a:off x="4716463" y="2638425"/>
            <a:ext cx="1727200" cy="639763"/>
          </a:xfrm>
          <a:prstGeom prst="rect">
            <a:avLst/>
          </a:prstGeom>
          <a:noFill/>
          <a:ln w="9525">
            <a:noFill/>
            <a:miter lim="800000"/>
            <a:headEnd/>
            <a:tailEnd/>
          </a:ln>
        </p:spPr>
        <p:txBody>
          <a:bodyPr>
            <a:spAutoFit/>
          </a:bodyPr>
          <a:lstStyle/>
          <a:p>
            <a:pPr>
              <a:spcBef>
                <a:spcPct val="50000"/>
              </a:spcBef>
            </a:pPr>
            <a:r>
              <a:rPr lang="en-US" sz="1200"/>
              <a:t>Invention of </a:t>
            </a:r>
            <a:r>
              <a:rPr lang="en-US" sz="1200" b="1"/>
              <a:t>chemical Engineering process </a:t>
            </a:r>
            <a:r>
              <a:rPr lang="en-US" sz="1200"/>
              <a:t> by </a:t>
            </a:r>
            <a:r>
              <a:rPr lang="en-US" sz="1200" b="1" i="1"/>
              <a:t>Isaac Johnson</a:t>
            </a:r>
          </a:p>
        </p:txBody>
      </p:sp>
      <p:sp>
        <p:nvSpPr>
          <p:cNvPr id="14" name="Line 20"/>
          <p:cNvSpPr>
            <a:spLocks noChangeShapeType="1"/>
          </p:cNvSpPr>
          <p:nvPr/>
        </p:nvSpPr>
        <p:spPr bwMode="auto">
          <a:xfrm>
            <a:off x="5003800" y="3278188"/>
            <a:ext cx="0" cy="288925"/>
          </a:xfrm>
          <a:prstGeom prst="line">
            <a:avLst/>
          </a:prstGeom>
          <a:noFill/>
          <a:ln w="9525">
            <a:solidFill>
              <a:schemeClr val="tx1"/>
            </a:solidFill>
            <a:round/>
            <a:headEnd/>
            <a:tailEnd type="triangle" w="med" len="med"/>
          </a:ln>
        </p:spPr>
        <p:txBody>
          <a:bodyPr/>
          <a:lstStyle/>
          <a:p>
            <a:endParaRPr lang="en-US"/>
          </a:p>
        </p:txBody>
      </p:sp>
      <p:sp>
        <p:nvSpPr>
          <p:cNvPr id="15" name="Text Box 21"/>
          <p:cNvSpPr txBox="1">
            <a:spLocks noChangeArrowheads="1"/>
          </p:cNvSpPr>
          <p:nvPr/>
        </p:nvSpPr>
        <p:spPr bwMode="auto">
          <a:xfrm>
            <a:off x="6659563" y="3565525"/>
            <a:ext cx="935037" cy="366713"/>
          </a:xfrm>
          <a:prstGeom prst="rect">
            <a:avLst/>
          </a:prstGeom>
          <a:noFill/>
          <a:ln w="9525">
            <a:noFill/>
            <a:miter lim="800000"/>
            <a:headEnd/>
            <a:tailEnd/>
          </a:ln>
        </p:spPr>
        <p:txBody>
          <a:bodyPr>
            <a:spAutoFit/>
          </a:bodyPr>
          <a:lstStyle/>
          <a:p>
            <a:pPr>
              <a:spcBef>
                <a:spcPct val="50000"/>
              </a:spcBef>
            </a:pPr>
            <a:r>
              <a:rPr lang="en-US"/>
              <a:t>1875</a:t>
            </a:r>
          </a:p>
        </p:txBody>
      </p:sp>
      <p:sp>
        <p:nvSpPr>
          <p:cNvPr id="16" name="Text Box 22"/>
          <p:cNvSpPr txBox="1">
            <a:spLocks noChangeArrowheads="1"/>
          </p:cNvSpPr>
          <p:nvPr/>
        </p:nvSpPr>
        <p:spPr bwMode="auto">
          <a:xfrm>
            <a:off x="6732588" y="2636838"/>
            <a:ext cx="1439862" cy="822325"/>
          </a:xfrm>
          <a:prstGeom prst="rect">
            <a:avLst/>
          </a:prstGeom>
          <a:noFill/>
          <a:ln w="9525">
            <a:noFill/>
            <a:miter lim="800000"/>
            <a:headEnd/>
            <a:tailEnd/>
          </a:ln>
        </p:spPr>
        <p:txBody>
          <a:bodyPr>
            <a:spAutoFit/>
          </a:bodyPr>
          <a:lstStyle/>
          <a:p>
            <a:pPr>
              <a:spcBef>
                <a:spcPct val="50000"/>
              </a:spcBef>
            </a:pPr>
            <a:r>
              <a:rPr lang="en-US" sz="1200" b="1"/>
              <a:t>Cement Standard</a:t>
            </a:r>
            <a:r>
              <a:rPr lang="en-US" sz="1200"/>
              <a:t> by </a:t>
            </a:r>
            <a:r>
              <a:rPr lang="en-US" sz="1200" b="1" i="1"/>
              <a:t>Wilhelm Michaelis</a:t>
            </a:r>
          </a:p>
        </p:txBody>
      </p:sp>
      <p:sp>
        <p:nvSpPr>
          <p:cNvPr id="17" name="Line 23"/>
          <p:cNvSpPr>
            <a:spLocks noChangeShapeType="1"/>
          </p:cNvSpPr>
          <p:nvPr/>
        </p:nvSpPr>
        <p:spPr bwMode="auto">
          <a:xfrm>
            <a:off x="7019925" y="3276600"/>
            <a:ext cx="0" cy="288925"/>
          </a:xfrm>
          <a:prstGeom prst="line">
            <a:avLst/>
          </a:prstGeom>
          <a:noFill/>
          <a:ln w="9525">
            <a:solidFill>
              <a:schemeClr val="tx1"/>
            </a:solidFill>
            <a:round/>
            <a:headEnd/>
            <a:tailEnd type="triangle" w="med" len="med"/>
          </a:ln>
        </p:spPr>
        <p:txBody>
          <a:bodyPr/>
          <a:lstStyle/>
          <a:p>
            <a:endParaRPr lang="en-US"/>
          </a:p>
        </p:txBody>
      </p:sp>
      <p:sp>
        <p:nvSpPr>
          <p:cNvPr id="18" name="Text Box 25"/>
          <p:cNvSpPr txBox="1">
            <a:spLocks noChangeArrowheads="1"/>
          </p:cNvSpPr>
          <p:nvPr/>
        </p:nvSpPr>
        <p:spPr bwMode="auto">
          <a:xfrm>
            <a:off x="1403350" y="1700213"/>
            <a:ext cx="5113338" cy="366712"/>
          </a:xfrm>
          <a:prstGeom prst="rect">
            <a:avLst/>
          </a:prstGeom>
          <a:noFill/>
          <a:ln w="9525">
            <a:noFill/>
            <a:miter lim="800000"/>
            <a:headEnd/>
            <a:tailEnd/>
          </a:ln>
        </p:spPr>
        <p:txBody>
          <a:bodyPr>
            <a:spAutoFit/>
          </a:bodyPr>
          <a:lstStyle/>
          <a:p>
            <a:pPr>
              <a:spcBef>
                <a:spcPct val="50000"/>
              </a:spcBef>
            </a:pPr>
            <a:r>
              <a:rPr lang="en-US" b="1" i="1"/>
              <a:t>Basic Research and inventions Time Line</a:t>
            </a:r>
          </a:p>
        </p:txBody>
      </p:sp>
      <p:pic>
        <p:nvPicPr>
          <p:cNvPr id="19" name="Picture 26" descr="louis vact"/>
          <p:cNvPicPr>
            <a:picLocks noChangeAspect="1" noChangeArrowheads="1"/>
          </p:cNvPicPr>
          <p:nvPr/>
        </p:nvPicPr>
        <p:blipFill>
          <a:blip r:embed="rId5"/>
          <a:srcRect/>
          <a:stretch>
            <a:fillRect/>
          </a:stretch>
        </p:blipFill>
        <p:spPr bwMode="auto">
          <a:xfrm>
            <a:off x="1403350" y="3933825"/>
            <a:ext cx="904875" cy="1285875"/>
          </a:xfrm>
          <a:prstGeom prst="rect">
            <a:avLst/>
          </a:prstGeom>
          <a:noFill/>
          <a:ln w="9525">
            <a:noFill/>
            <a:miter lim="800000"/>
            <a:headEnd/>
            <a:tailEnd/>
          </a:ln>
        </p:spPr>
      </p:pic>
      <p:pic>
        <p:nvPicPr>
          <p:cNvPr id="20" name="Picture 28" descr="bridg"/>
          <p:cNvPicPr>
            <a:picLocks noChangeAspect="1" noChangeArrowheads="1"/>
          </p:cNvPicPr>
          <p:nvPr/>
        </p:nvPicPr>
        <p:blipFill>
          <a:blip r:embed="rId6"/>
          <a:srcRect/>
          <a:stretch>
            <a:fillRect/>
          </a:stretch>
        </p:blipFill>
        <p:spPr bwMode="auto">
          <a:xfrm>
            <a:off x="755650" y="5300663"/>
            <a:ext cx="1655763" cy="833437"/>
          </a:xfrm>
          <a:prstGeom prst="rect">
            <a:avLst/>
          </a:prstGeom>
          <a:noFill/>
          <a:ln w="9525">
            <a:noFill/>
            <a:miter lim="800000"/>
            <a:headEnd/>
            <a:tailEnd/>
          </a:ln>
        </p:spPr>
      </p:pic>
      <p:pic>
        <p:nvPicPr>
          <p:cNvPr id="21" name="Picture 29" descr="50-48"/>
          <p:cNvPicPr>
            <a:picLocks noChangeAspect="1" noChangeArrowheads="1"/>
          </p:cNvPicPr>
          <p:nvPr/>
        </p:nvPicPr>
        <p:blipFill>
          <a:blip r:embed="rId7"/>
          <a:srcRect/>
          <a:stretch>
            <a:fillRect/>
          </a:stretch>
        </p:blipFill>
        <p:spPr bwMode="auto">
          <a:xfrm>
            <a:off x="2700338" y="3933825"/>
            <a:ext cx="1219200" cy="1627188"/>
          </a:xfrm>
          <a:prstGeom prst="rect">
            <a:avLst/>
          </a:prstGeom>
          <a:noFill/>
          <a:ln w="9525">
            <a:noFill/>
            <a:miter lim="800000"/>
            <a:headEnd/>
            <a:tailEnd/>
          </a:ln>
        </p:spPr>
      </p:pic>
      <p:pic>
        <p:nvPicPr>
          <p:cNvPr id="22" name="Picture 30" descr="UKCABPQI61CAZVSL6PCA8JATD4CAK6JW6UCAAPK83ZCASIME00CA4FIRZ8CAZW5KQ5CA0V5IH4CABHVS5CCAWUHVU9CAJFJU7PCAMOAZZMCA878GYGCA5R0Q4ECA0PTE7GCAEN17LJCAVYUPQ1CAKXZ8E3CA2OWGUACAGGR79N"/>
          <p:cNvPicPr>
            <a:picLocks noChangeAspect="1" noChangeArrowheads="1"/>
          </p:cNvPicPr>
          <p:nvPr/>
        </p:nvPicPr>
        <p:blipFill>
          <a:blip r:embed="rId8"/>
          <a:srcRect/>
          <a:stretch>
            <a:fillRect/>
          </a:stretch>
        </p:blipFill>
        <p:spPr bwMode="auto">
          <a:xfrm>
            <a:off x="2700338" y="5661025"/>
            <a:ext cx="1439862" cy="954088"/>
          </a:xfrm>
          <a:prstGeom prst="rect">
            <a:avLst/>
          </a:prstGeom>
          <a:noFill/>
          <a:ln w="9525">
            <a:noFill/>
            <a:miter lim="800000"/>
            <a:headEnd/>
            <a:tailEnd/>
          </a:ln>
        </p:spPr>
      </p:pic>
      <p:pic>
        <p:nvPicPr>
          <p:cNvPr id="23" name="Picture 33" descr="HistoryOfCement"/>
          <p:cNvPicPr>
            <a:picLocks noChangeAspect="1" noChangeArrowheads="1"/>
          </p:cNvPicPr>
          <p:nvPr/>
        </p:nvPicPr>
        <p:blipFill>
          <a:blip r:embed="rId9"/>
          <a:srcRect/>
          <a:stretch>
            <a:fillRect/>
          </a:stretch>
        </p:blipFill>
        <p:spPr bwMode="auto">
          <a:xfrm>
            <a:off x="4716463" y="3933825"/>
            <a:ext cx="1187450" cy="206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par>
                                <p:cTn id="44" presetID="3"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par>
                                <p:cTn id="47" presetID="3" presetClass="entr" presetSubtype="1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par>
                                <p:cTn id="61" presetID="3" presetClass="entr" presetSubtype="1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linds(horizontal)">
                                      <p:cBhvr>
                                        <p:cTn id="71" dur="500"/>
                                        <p:tgtEl>
                                          <p:spTgt spid="1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linds(horizontal)">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8" grpId="0"/>
      <p:bldP spid="9" grpId="0"/>
      <p:bldP spid="10" grpId="0"/>
      <p:bldP spid="11" grpId="0" animBg="1"/>
      <p:bldP spid="12" grpId="0"/>
      <p:bldP spid="13" grpId="0"/>
      <p:bldP spid="14" grpId="0" animBg="1"/>
      <p:bldP spid="15" grpId="0"/>
      <p:bldP spid="16"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00000"/>
                </a:solidFill>
                <a:effectLst/>
                <a:uLnTx/>
                <a:uFillTx/>
                <a:latin typeface="+mj-lt"/>
                <a:ea typeface="+mj-ea"/>
                <a:cs typeface="+mj-cs"/>
              </a:rPr>
              <a:t>Rotary Kiln</a:t>
            </a:r>
          </a:p>
        </p:txBody>
      </p:sp>
      <p:pic>
        <p:nvPicPr>
          <p:cNvPr id="3" name="Picture 5" descr="typical_rotary_kiln_lining_01"/>
          <p:cNvPicPr>
            <a:picLocks noChangeAspect="1" noChangeArrowheads="1"/>
          </p:cNvPicPr>
          <p:nvPr/>
        </p:nvPicPr>
        <p:blipFill>
          <a:blip r:embed="rId2"/>
          <a:srcRect/>
          <a:stretch>
            <a:fillRect/>
          </a:stretch>
        </p:blipFill>
        <p:spPr bwMode="auto">
          <a:xfrm>
            <a:off x="3797300" y="1828800"/>
            <a:ext cx="5095875" cy="2895600"/>
          </a:xfrm>
          <a:prstGeom prst="rect">
            <a:avLst/>
          </a:prstGeom>
          <a:noFill/>
          <a:ln w="9525">
            <a:noFill/>
            <a:miter lim="800000"/>
            <a:headEnd/>
            <a:tailEnd/>
          </a:ln>
        </p:spPr>
      </p:pic>
      <p:sp>
        <p:nvSpPr>
          <p:cNvPr id="5" name="Text Box 7"/>
          <p:cNvSpPr txBox="1">
            <a:spLocks noChangeArrowheads="1"/>
          </p:cNvSpPr>
          <p:nvPr/>
        </p:nvSpPr>
        <p:spPr bwMode="auto">
          <a:xfrm>
            <a:off x="395288" y="2060575"/>
            <a:ext cx="5113337" cy="517525"/>
          </a:xfrm>
          <a:prstGeom prst="rect">
            <a:avLst/>
          </a:prstGeom>
          <a:noFill/>
          <a:ln w="9525">
            <a:noFill/>
            <a:miter lim="800000"/>
            <a:headEnd/>
            <a:tailEnd/>
          </a:ln>
          <a:effectLst/>
        </p:spPr>
        <p:txBody>
          <a:bodyPr>
            <a:spAutoFit/>
          </a:bodyPr>
          <a:lstStyle/>
          <a:p>
            <a:pPr>
              <a:buFontTx/>
              <a:buChar char="•"/>
              <a:defRPr/>
            </a:pPr>
            <a:r>
              <a:rPr lang="en-US" sz="1400" b="1">
                <a:effectLst>
                  <a:outerShdw blurRad="38100" dist="38100" dir="2700000" algn="tl">
                    <a:srgbClr val="C0C0C0"/>
                  </a:outerShdw>
                </a:effectLst>
                <a:latin typeface="Arial" charset="0"/>
                <a:cs typeface="Arial" charset="0"/>
              </a:rPr>
              <a:t>Formation of C3A and C4AF begins, decomposition of</a:t>
            </a:r>
          </a:p>
          <a:p>
            <a:pPr>
              <a:defRPr/>
            </a:pPr>
            <a:r>
              <a:rPr lang="en-US" sz="1400" b="1">
                <a:effectLst>
                  <a:outerShdw blurRad="38100" dist="38100" dir="2700000" algn="tl">
                    <a:srgbClr val="C0C0C0"/>
                  </a:outerShdw>
                </a:effectLst>
                <a:latin typeface="Arial" charset="0"/>
                <a:cs typeface="Arial" charset="0"/>
              </a:rPr>
              <a:t> CaCO3 completed, free lime reaches maximum</a:t>
            </a:r>
          </a:p>
        </p:txBody>
      </p:sp>
      <p:sp>
        <p:nvSpPr>
          <p:cNvPr id="6" name="Line 8"/>
          <p:cNvSpPr>
            <a:spLocks noChangeShapeType="1"/>
          </p:cNvSpPr>
          <p:nvPr/>
        </p:nvSpPr>
        <p:spPr bwMode="auto">
          <a:xfrm>
            <a:off x="1692275" y="2563812"/>
            <a:ext cx="1800225" cy="0"/>
          </a:xfrm>
          <a:prstGeom prst="line">
            <a:avLst/>
          </a:prstGeom>
          <a:noFill/>
          <a:ln w="9525">
            <a:solidFill>
              <a:schemeClr val="tx1"/>
            </a:solidFill>
            <a:round/>
            <a:headEnd/>
            <a:tailEnd/>
          </a:ln>
        </p:spPr>
        <p:txBody>
          <a:bodyPr/>
          <a:lstStyle/>
          <a:p>
            <a:endParaRPr lang="en-US"/>
          </a:p>
        </p:txBody>
      </p:sp>
      <p:sp>
        <p:nvSpPr>
          <p:cNvPr id="7" name="Line 9"/>
          <p:cNvSpPr>
            <a:spLocks noChangeShapeType="1"/>
          </p:cNvSpPr>
          <p:nvPr/>
        </p:nvSpPr>
        <p:spPr bwMode="auto">
          <a:xfrm>
            <a:off x="3492500" y="2563812"/>
            <a:ext cx="863600" cy="576263"/>
          </a:xfrm>
          <a:prstGeom prst="line">
            <a:avLst/>
          </a:prstGeom>
          <a:noFill/>
          <a:ln w="9525">
            <a:solidFill>
              <a:schemeClr val="tx1"/>
            </a:solidFill>
            <a:round/>
            <a:headEnd/>
            <a:tailEnd type="triangle" w="med" len="med"/>
          </a:ln>
        </p:spPr>
        <p:txBody>
          <a:bodyPr/>
          <a:lstStyle/>
          <a:p>
            <a:endParaRPr lang="en-US"/>
          </a:p>
        </p:txBody>
      </p:sp>
      <p:sp>
        <p:nvSpPr>
          <p:cNvPr id="8" name="Text Box 10"/>
          <p:cNvSpPr txBox="1">
            <a:spLocks noChangeArrowheads="1"/>
          </p:cNvSpPr>
          <p:nvPr/>
        </p:nvSpPr>
        <p:spPr bwMode="auto">
          <a:xfrm>
            <a:off x="395288" y="3140075"/>
            <a:ext cx="3419475" cy="517525"/>
          </a:xfrm>
          <a:prstGeom prst="rect">
            <a:avLst/>
          </a:prstGeom>
          <a:noFill/>
          <a:ln w="9525">
            <a:noFill/>
            <a:miter lim="800000"/>
            <a:headEnd/>
            <a:tailEnd/>
          </a:ln>
          <a:effectLst/>
        </p:spPr>
        <p:txBody>
          <a:bodyPr>
            <a:spAutoFit/>
          </a:bodyPr>
          <a:lstStyle/>
          <a:p>
            <a:pPr>
              <a:buFontTx/>
              <a:buChar char="•"/>
              <a:defRPr/>
            </a:pPr>
            <a:r>
              <a:rPr lang="en-US" sz="1400" b="1" dirty="0">
                <a:effectLst>
                  <a:outerShdw blurRad="38100" dist="38100" dir="2700000" algn="tl">
                    <a:srgbClr val="C0C0C0"/>
                  </a:outerShdw>
                </a:effectLst>
                <a:latin typeface="Arial" charset="0"/>
                <a:cs typeface="Arial" charset="0"/>
              </a:rPr>
              <a:t>Formation of C2S reaches maximum, </a:t>
            </a:r>
          </a:p>
          <a:p>
            <a:pPr>
              <a:defRPr/>
            </a:pPr>
            <a:r>
              <a:rPr lang="en-US" sz="1400" b="1" dirty="0">
                <a:effectLst>
                  <a:outerShdw blurRad="38100" dist="38100" dir="2700000" algn="tl">
                    <a:srgbClr val="C0C0C0"/>
                  </a:outerShdw>
                </a:effectLst>
                <a:latin typeface="Arial" charset="0"/>
                <a:cs typeface="Arial" charset="0"/>
              </a:rPr>
              <a:t>  C3A and C4AF formation completed</a:t>
            </a:r>
          </a:p>
        </p:txBody>
      </p:sp>
      <p:sp>
        <p:nvSpPr>
          <p:cNvPr id="9" name="Line 11"/>
          <p:cNvSpPr>
            <a:spLocks noChangeShapeType="1"/>
          </p:cNvSpPr>
          <p:nvPr/>
        </p:nvSpPr>
        <p:spPr bwMode="auto">
          <a:xfrm>
            <a:off x="539750" y="3644900"/>
            <a:ext cx="3600450" cy="0"/>
          </a:xfrm>
          <a:prstGeom prst="line">
            <a:avLst/>
          </a:prstGeom>
          <a:noFill/>
          <a:ln w="9525">
            <a:solidFill>
              <a:schemeClr val="tx1"/>
            </a:solidFill>
            <a:round/>
            <a:headEnd/>
            <a:tailEnd/>
          </a:ln>
        </p:spPr>
        <p:txBody>
          <a:bodyPr/>
          <a:lstStyle/>
          <a:p>
            <a:endParaRPr lang="en-US"/>
          </a:p>
        </p:txBody>
      </p:sp>
      <p:sp>
        <p:nvSpPr>
          <p:cNvPr id="10" name="Line 12"/>
          <p:cNvSpPr>
            <a:spLocks noChangeShapeType="1"/>
          </p:cNvSpPr>
          <p:nvPr/>
        </p:nvSpPr>
        <p:spPr bwMode="auto">
          <a:xfrm flipV="1">
            <a:off x="4140200" y="3284537"/>
            <a:ext cx="719138" cy="360363"/>
          </a:xfrm>
          <a:prstGeom prst="line">
            <a:avLst/>
          </a:prstGeom>
          <a:noFill/>
          <a:ln w="9525">
            <a:solidFill>
              <a:schemeClr val="tx1"/>
            </a:solidFill>
            <a:round/>
            <a:headEnd/>
            <a:tailEnd type="triangle" w="med" len="med"/>
          </a:ln>
        </p:spPr>
        <p:txBody>
          <a:bodyPr/>
          <a:lstStyle/>
          <a:p>
            <a:endParaRPr lang="en-US"/>
          </a:p>
        </p:txBody>
      </p:sp>
      <p:sp>
        <p:nvSpPr>
          <p:cNvPr id="11" name="Text Box 13"/>
          <p:cNvSpPr txBox="1">
            <a:spLocks noChangeArrowheads="1"/>
          </p:cNvSpPr>
          <p:nvPr/>
        </p:nvSpPr>
        <p:spPr bwMode="auto">
          <a:xfrm>
            <a:off x="360363" y="3916362"/>
            <a:ext cx="3419475" cy="304800"/>
          </a:xfrm>
          <a:prstGeom prst="rect">
            <a:avLst/>
          </a:prstGeom>
          <a:noFill/>
          <a:ln w="9525">
            <a:noFill/>
            <a:miter lim="800000"/>
            <a:headEnd/>
            <a:tailEnd/>
          </a:ln>
          <a:effectLst/>
        </p:spPr>
        <p:txBody>
          <a:bodyPr>
            <a:spAutoFit/>
          </a:bodyPr>
          <a:lstStyle/>
          <a:p>
            <a:pPr>
              <a:buFontTx/>
              <a:buChar char="•"/>
              <a:defRPr/>
            </a:pPr>
            <a:r>
              <a:rPr lang="en-US" sz="1400" b="1">
                <a:effectLst>
                  <a:outerShdw blurRad="38100" dist="38100" dir="2700000" algn="tl">
                    <a:srgbClr val="C0C0C0"/>
                  </a:outerShdw>
                </a:effectLst>
                <a:latin typeface="Arial" charset="0"/>
                <a:cs typeface="Arial" charset="0"/>
              </a:rPr>
              <a:t>Formation of liquid phase</a:t>
            </a:r>
          </a:p>
        </p:txBody>
      </p:sp>
      <p:sp>
        <p:nvSpPr>
          <p:cNvPr id="12" name="Line 14"/>
          <p:cNvSpPr>
            <a:spLocks noChangeShapeType="1"/>
          </p:cNvSpPr>
          <p:nvPr/>
        </p:nvSpPr>
        <p:spPr bwMode="auto">
          <a:xfrm>
            <a:off x="468313" y="4208462"/>
            <a:ext cx="3600450" cy="0"/>
          </a:xfrm>
          <a:prstGeom prst="line">
            <a:avLst/>
          </a:prstGeom>
          <a:noFill/>
          <a:ln w="9525">
            <a:solidFill>
              <a:schemeClr val="tx1"/>
            </a:solidFill>
            <a:round/>
            <a:headEnd/>
            <a:tailEnd/>
          </a:ln>
        </p:spPr>
        <p:txBody>
          <a:bodyPr/>
          <a:lstStyle/>
          <a:p>
            <a:endParaRPr lang="en-US"/>
          </a:p>
        </p:txBody>
      </p:sp>
      <p:sp>
        <p:nvSpPr>
          <p:cNvPr id="13" name="Line 15"/>
          <p:cNvSpPr>
            <a:spLocks noChangeShapeType="1"/>
          </p:cNvSpPr>
          <p:nvPr/>
        </p:nvSpPr>
        <p:spPr bwMode="auto">
          <a:xfrm flipV="1">
            <a:off x="4068763" y="3429000"/>
            <a:ext cx="1439862" cy="779462"/>
          </a:xfrm>
          <a:prstGeom prst="line">
            <a:avLst/>
          </a:prstGeom>
          <a:noFill/>
          <a:ln w="9525">
            <a:solidFill>
              <a:schemeClr val="tx1"/>
            </a:solidFill>
            <a:round/>
            <a:headEnd/>
            <a:tailEnd type="triangle" w="med" len="med"/>
          </a:ln>
        </p:spPr>
        <p:txBody>
          <a:bodyPr/>
          <a:lstStyle/>
          <a:p>
            <a:endParaRPr lang="en-US"/>
          </a:p>
        </p:txBody>
      </p:sp>
      <p:sp>
        <p:nvSpPr>
          <p:cNvPr id="15" name="Line 18"/>
          <p:cNvSpPr>
            <a:spLocks noChangeShapeType="1"/>
          </p:cNvSpPr>
          <p:nvPr/>
        </p:nvSpPr>
        <p:spPr bwMode="auto">
          <a:xfrm>
            <a:off x="2124075" y="4724400"/>
            <a:ext cx="3600450" cy="0"/>
          </a:xfrm>
          <a:prstGeom prst="line">
            <a:avLst/>
          </a:prstGeom>
          <a:noFill/>
          <a:ln w="9525">
            <a:solidFill>
              <a:schemeClr val="tx1"/>
            </a:solidFill>
            <a:round/>
            <a:headEnd/>
            <a:tailEnd/>
          </a:ln>
        </p:spPr>
        <p:txBody>
          <a:bodyPr/>
          <a:lstStyle/>
          <a:p>
            <a:endParaRPr lang="en-US"/>
          </a:p>
        </p:txBody>
      </p:sp>
      <p:sp>
        <p:nvSpPr>
          <p:cNvPr id="16" name="Line 19"/>
          <p:cNvSpPr>
            <a:spLocks noChangeShapeType="1"/>
          </p:cNvSpPr>
          <p:nvPr/>
        </p:nvSpPr>
        <p:spPr bwMode="auto">
          <a:xfrm flipV="1">
            <a:off x="5724525" y="3644900"/>
            <a:ext cx="792163" cy="1079500"/>
          </a:xfrm>
          <a:prstGeom prst="line">
            <a:avLst/>
          </a:prstGeom>
          <a:noFill/>
          <a:ln w="9525">
            <a:solidFill>
              <a:schemeClr val="tx1"/>
            </a:solidFill>
            <a:round/>
            <a:headEnd/>
            <a:tailEnd type="triangle" w="med" len="med"/>
          </a:ln>
        </p:spPr>
        <p:txBody>
          <a:bodyPr/>
          <a:lstStyle/>
          <a:p>
            <a:endParaRPr lang="en-US"/>
          </a:p>
        </p:txBody>
      </p:sp>
      <p:sp>
        <p:nvSpPr>
          <p:cNvPr id="17" name="Line 21"/>
          <p:cNvSpPr>
            <a:spLocks noChangeShapeType="1"/>
          </p:cNvSpPr>
          <p:nvPr/>
        </p:nvSpPr>
        <p:spPr bwMode="auto">
          <a:xfrm flipV="1">
            <a:off x="5724525" y="3787775"/>
            <a:ext cx="1439863" cy="936625"/>
          </a:xfrm>
          <a:prstGeom prst="line">
            <a:avLst/>
          </a:prstGeom>
          <a:noFill/>
          <a:ln w="9525">
            <a:solidFill>
              <a:schemeClr val="tx1"/>
            </a:solidFill>
            <a:round/>
            <a:headEnd/>
            <a:tailEnd type="triangle" w="med" len="med"/>
          </a:ln>
        </p:spPr>
        <p:txBody>
          <a:bodyPr/>
          <a:lstStyle/>
          <a:p>
            <a:endParaRPr lang="en-US"/>
          </a:p>
        </p:txBody>
      </p:sp>
      <p:sp>
        <p:nvSpPr>
          <p:cNvPr id="18" name="Line 23"/>
          <p:cNvSpPr>
            <a:spLocks noChangeShapeType="1"/>
          </p:cNvSpPr>
          <p:nvPr/>
        </p:nvSpPr>
        <p:spPr bwMode="auto">
          <a:xfrm flipV="1">
            <a:off x="5724525" y="3932237"/>
            <a:ext cx="2232025" cy="792163"/>
          </a:xfrm>
          <a:prstGeom prst="line">
            <a:avLst/>
          </a:prstGeom>
          <a:noFill/>
          <a:ln w="9525">
            <a:solidFill>
              <a:schemeClr val="tx1"/>
            </a:solidFill>
            <a:round/>
            <a:headEnd/>
            <a:tailEnd type="triangle" w="med" len="med"/>
          </a:ln>
        </p:spPr>
        <p:txBody>
          <a:bodyPr/>
          <a:lstStyle/>
          <a:p>
            <a:endParaRPr lang="en-US"/>
          </a:p>
        </p:txBody>
      </p:sp>
      <p:sp>
        <p:nvSpPr>
          <p:cNvPr id="19" name="Text Box 16"/>
          <p:cNvSpPr txBox="1">
            <a:spLocks noChangeArrowheads="1"/>
          </p:cNvSpPr>
          <p:nvPr/>
        </p:nvSpPr>
        <p:spPr bwMode="auto">
          <a:xfrm>
            <a:off x="304800" y="4451350"/>
            <a:ext cx="3419475" cy="730250"/>
          </a:xfrm>
          <a:prstGeom prst="rect">
            <a:avLst/>
          </a:prstGeom>
          <a:noFill/>
          <a:ln w="9525">
            <a:noFill/>
            <a:miter lim="800000"/>
            <a:headEnd/>
            <a:tailEnd/>
          </a:ln>
          <a:effectLst/>
        </p:spPr>
        <p:txBody>
          <a:bodyPr>
            <a:spAutoFit/>
          </a:bodyPr>
          <a:lstStyle/>
          <a:p>
            <a:pPr algn="justLow">
              <a:buClr>
                <a:schemeClr val="hlink"/>
              </a:buClr>
              <a:buSzPct val="75000"/>
              <a:buFont typeface="Wingdings" pitchFamily="2" charset="2"/>
              <a:buChar char="l"/>
              <a:defRPr/>
            </a:pPr>
            <a:r>
              <a:rPr lang="en-US" sz="1400" b="1" dirty="0">
                <a:effectLst>
                  <a:outerShdw blurRad="38100" dist="38100" dir="2700000" algn="tl">
                    <a:srgbClr val="C0C0C0"/>
                  </a:outerShdw>
                </a:effectLst>
                <a:latin typeface="Arial" charset="0"/>
                <a:cs typeface="Arial" charset="0"/>
              </a:rPr>
              <a:t>Formation of C3S, gradual decrease        of free lime content.  </a:t>
            </a:r>
          </a:p>
          <a:p>
            <a:pPr algn="justLow">
              <a:buClr>
                <a:schemeClr val="hlink"/>
              </a:buClr>
              <a:buSzPct val="75000"/>
              <a:buFont typeface="Wingdings" pitchFamily="2" charset="2"/>
              <a:buNone/>
              <a:defRPr/>
            </a:pPr>
            <a:endParaRPr lang="en-US" sz="1400" b="1" dirty="0">
              <a:effectLst>
                <a:outerShdw blurRad="38100" dist="38100" dir="2700000" algn="tl">
                  <a:srgbClr val="C0C0C0"/>
                </a:outerShdw>
              </a:effectLst>
              <a:latin typeface="Arial" charset="0"/>
              <a:cs typeface="Arial" charset="0"/>
            </a:endParaRPr>
          </a:p>
        </p:txBody>
      </p:sp>
      <p:grpSp>
        <p:nvGrpSpPr>
          <p:cNvPr id="20" name="Group 15"/>
          <p:cNvGrpSpPr>
            <a:grpSpLocks/>
          </p:cNvGrpSpPr>
          <p:nvPr/>
        </p:nvGrpSpPr>
        <p:grpSpPr bwMode="auto">
          <a:xfrm>
            <a:off x="152400" y="152400"/>
            <a:ext cx="838200" cy="914400"/>
            <a:chOff x="3276600" y="1905000"/>
            <a:chExt cx="2876550" cy="3324225"/>
          </a:xfrm>
        </p:grpSpPr>
        <p:pic>
          <p:nvPicPr>
            <p:cNvPr id="21"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22"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animBg="1"/>
      <p:bldP spid="10" grpId="0" animBg="1"/>
      <p:bldP spid="11" grpId="0"/>
      <p:bldP spid="12" grpId="0" animBg="1"/>
      <p:bldP spid="13" grpId="0" animBg="1"/>
      <p:bldP spid="15" grpId="0" animBg="1"/>
      <p:bldP spid="16" grpId="0" animBg="1"/>
      <p:bldP spid="17" grpId="0" animBg="1"/>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_2-10"/>
          <p:cNvPicPr>
            <a:picLocks noChangeAspect="1" noChangeArrowheads="1"/>
          </p:cNvPicPr>
          <p:nvPr/>
        </p:nvPicPr>
        <p:blipFill>
          <a:blip r:embed="rId2"/>
          <a:srcRect b="64655"/>
          <a:stretch>
            <a:fillRect/>
          </a:stretch>
        </p:blipFill>
        <p:spPr bwMode="auto">
          <a:xfrm>
            <a:off x="152400" y="1600200"/>
            <a:ext cx="8801635" cy="3917950"/>
          </a:xfrm>
          <a:prstGeom prst="rect">
            <a:avLst/>
          </a:prstGeom>
          <a:noFill/>
        </p:spPr>
      </p:pic>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0"/>
            <a:ext cx="8763000" cy="4343400"/>
            <a:chOff x="768" y="1248"/>
            <a:chExt cx="4421" cy="1968"/>
          </a:xfrm>
        </p:grpSpPr>
        <p:pic>
          <p:nvPicPr>
            <p:cNvPr id="3" name="Picture 3" descr="FIG_2-10"/>
            <p:cNvPicPr>
              <a:picLocks noChangeAspect="1" noChangeArrowheads="1"/>
            </p:cNvPicPr>
            <p:nvPr/>
          </p:nvPicPr>
          <p:blipFill>
            <a:blip r:embed="rId2"/>
            <a:srcRect t="35345" b="31897"/>
            <a:stretch>
              <a:fillRect/>
            </a:stretch>
          </p:blipFill>
          <p:spPr bwMode="auto">
            <a:xfrm>
              <a:off x="768" y="1392"/>
              <a:ext cx="4421" cy="1824"/>
            </a:xfrm>
            <a:prstGeom prst="rect">
              <a:avLst/>
            </a:prstGeom>
            <a:noFill/>
          </p:spPr>
        </p:pic>
        <p:pic>
          <p:nvPicPr>
            <p:cNvPr id="4" name="Picture 4" descr="FIG_2-10"/>
            <p:cNvPicPr>
              <a:picLocks noChangeAspect="1" noChangeArrowheads="1"/>
            </p:cNvPicPr>
            <p:nvPr/>
          </p:nvPicPr>
          <p:blipFill>
            <a:blip r:embed="rId2"/>
            <a:srcRect b="97414"/>
            <a:stretch>
              <a:fillRect/>
            </a:stretch>
          </p:blipFill>
          <p:spPr bwMode="auto">
            <a:xfrm>
              <a:off x="768" y="1248"/>
              <a:ext cx="4421" cy="144"/>
            </a:xfrm>
            <a:prstGeom prst="rect">
              <a:avLst/>
            </a:prstGeom>
            <a:noFill/>
          </p:spPr>
        </p:pic>
      </p:grpSp>
      <p:grpSp>
        <p:nvGrpSpPr>
          <p:cNvPr id="5" name="Group 15"/>
          <p:cNvGrpSpPr>
            <a:grpSpLocks/>
          </p:cNvGrpSpPr>
          <p:nvPr/>
        </p:nvGrpSpPr>
        <p:grpSpPr bwMode="auto">
          <a:xfrm>
            <a:off x="152400" y="152400"/>
            <a:ext cx="838200" cy="914400"/>
            <a:chOff x="3276600" y="1905000"/>
            <a:chExt cx="2876550" cy="3324225"/>
          </a:xfrm>
        </p:grpSpPr>
        <p:pic>
          <p:nvPicPr>
            <p:cNvPr id="6"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7"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0"/>
            <a:ext cx="8763000" cy="4191000"/>
            <a:chOff x="0" y="1104"/>
            <a:chExt cx="4421" cy="1920"/>
          </a:xfrm>
        </p:grpSpPr>
        <p:pic>
          <p:nvPicPr>
            <p:cNvPr id="3" name="Picture 3" descr="FIG_2-10"/>
            <p:cNvPicPr>
              <a:picLocks noChangeAspect="1" noChangeArrowheads="1"/>
            </p:cNvPicPr>
            <p:nvPr/>
          </p:nvPicPr>
          <p:blipFill>
            <a:blip r:embed="rId2"/>
            <a:srcRect t="68103"/>
            <a:stretch>
              <a:fillRect/>
            </a:stretch>
          </p:blipFill>
          <p:spPr bwMode="auto">
            <a:xfrm>
              <a:off x="0" y="1248"/>
              <a:ext cx="4421" cy="1776"/>
            </a:xfrm>
            <a:prstGeom prst="rect">
              <a:avLst/>
            </a:prstGeom>
            <a:noFill/>
          </p:spPr>
        </p:pic>
        <p:pic>
          <p:nvPicPr>
            <p:cNvPr id="4" name="Picture 4" descr="FIG_2-10"/>
            <p:cNvPicPr>
              <a:picLocks noChangeAspect="1" noChangeArrowheads="1"/>
            </p:cNvPicPr>
            <p:nvPr/>
          </p:nvPicPr>
          <p:blipFill>
            <a:blip r:embed="rId2"/>
            <a:srcRect b="97414"/>
            <a:stretch>
              <a:fillRect/>
            </a:stretch>
          </p:blipFill>
          <p:spPr bwMode="auto">
            <a:xfrm>
              <a:off x="0" y="1104"/>
              <a:ext cx="4421" cy="144"/>
            </a:xfrm>
            <a:prstGeom prst="rect">
              <a:avLst/>
            </a:prstGeom>
            <a:noFill/>
          </p:spPr>
        </p:pic>
      </p:grpSp>
      <p:grpSp>
        <p:nvGrpSpPr>
          <p:cNvPr id="5" name="Group 15"/>
          <p:cNvGrpSpPr>
            <a:grpSpLocks/>
          </p:cNvGrpSpPr>
          <p:nvPr/>
        </p:nvGrpSpPr>
        <p:grpSpPr bwMode="auto">
          <a:xfrm>
            <a:off x="152400" y="152400"/>
            <a:ext cx="838200" cy="914400"/>
            <a:chOff x="3276600" y="1905000"/>
            <a:chExt cx="2876550" cy="3324225"/>
          </a:xfrm>
        </p:grpSpPr>
        <p:pic>
          <p:nvPicPr>
            <p:cNvPr id="6"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7"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srcRect t="10969" b="49268"/>
          <a:stretch>
            <a:fillRect/>
          </a:stretch>
        </p:blipFill>
        <p:spPr bwMode="auto">
          <a:xfrm>
            <a:off x="554773" y="990600"/>
            <a:ext cx="8589227" cy="4419600"/>
          </a:xfrm>
          <a:prstGeom prst="rect">
            <a:avLst/>
          </a:prstGeom>
          <a:noFill/>
          <a:ln w="9525">
            <a:noFill/>
            <a:miter lim="800000"/>
            <a:headEnd/>
            <a:tailEnd/>
          </a:ln>
          <a:effectLst/>
        </p:spPr>
      </p:pic>
      <p:grpSp>
        <p:nvGrpSpPr>
          <p:cNvPr id="4" name="Group 15"/>
          <p:cNvGrpSpPr>
            <a:grpSpLocks/>
          </p:cNvGrpSpPr>
          <p:nvPr/>
        </p:nvGrpSpPr>
        <p:grpSpPr bwMode="auto">
          <a:xfrm>
            <a:off x="152400" y="152400"/>
            <a:ext cx="838200" cy="914400"/>
            <a:chOff x="3276600" y="1905000"/>
            <a:chExt cx="2876550" cy="3324225"/>
          </a:xfrm>
        </p:grpSpPr>
        <p:pic>
          <p:nvPicPr>
            <p:cNvPr id="5"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6"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t="50000" b="8866"/>
          <a:stretch>
            <a:fillRect/>
          </a:stretch>
        </p:blipFill>
        <p:spPr bwMode="auto">
          <a:xfrm>
            <a:off x="304800" y="1752600"/>
            <a:ext cx="8589227" cy="4572000"/>
          </a:xfrm>
          <a:prstGeom prst="rect">
            <a:avLst/>
          </a:prstGeom>
          <a:noFill/>
          <a:ln w="9525">
            <a:noFill/>
            <a:miter lim="800000"/>
            <a:headEnd/>
            <a:tailEnd/>
          </a:ln>
          <a:effectLst/>
        </p:spPr>
      </p:pic>
      <p:grpSp>
        <p:nvGrpSpPr>
          <p:cNvPr id="4" name="Group 15"/>
          <p:cNvGrpSpPr>
            <a:grpSpLocks/>
          </p:cNvGrpSpPr>
          <p:nvPr/>
        </p:nvGrpSpPr>
        <p:grpSpPr bwMode="auto">
          <a:xfrm>
            <a:off x="152400" y="152400"/>
            <a:ext cx="838200" cy="914400"/>
            <a:chOff x="3276600" y="1905000"/>
            <a:chExt cx="2876550" cy="3324225"/>
          </a:xfrm>
        </p:grpSpPr>
        <p:pic>
          <p:nvPicPr>
            <p:cNvPr id="5"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6"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1371362"/>
            <a:ext cx="8839200" cy="1600438"/>
          </a:xfrm>
          <a:prstGeom prst="rect">
            <a:avLst/>
          </a:prstGeom>
          <a:noFill/>
          <a:ln w="12700">
            <a:noFill/>
            <a:miter lim="800000"/>
            <a:headEnd type="none" w="sm" len="sm"/>
            <a:tailEnd type="none" w="sm" len="sm"/>
          </a:ln>
          <a:effectLst/>
        </p:spPr>
        <p:txBody>
          <a:bodyPr>
            <a:spAutoFit/>
          </a:bodyPr>
          <a:lstStyle/>
          <a:p>
            <a:pPr algn="ctr"/>
            <a:r>
              <a:rPr lang="en-US" sz="3200" b="1" dirty="0">
                <a:solidFill>
                  <a:srgbClr val="FF3300"/>
                </a:solidFill>
              </a:rPr>
              <a:t>METHODS FOR CALCULATION </a:t>
            </a:r>
            <a:endParaRPr lang="en-US" sz="3200" dirty="0">
              <a:solidFill>
                <a:srgbClr val="0000FF"/>
              </a:solidFill>
            </a:endParaRPr>
          </a:p>
          <a:p>
            <a:pPr algn="just"/>
            <a:endParaRPr lang="en-US" sz="1800" dirty="0">
              <a:solidFill>
                <a:srgbClr val="0000FF"/>
              </a:solidFill>
            </a:endParaRPr>
          </a:p>
          <a:p>
            <a:pPr algn="just"/>
            <a:r>
              <a:rPr lang="en-US" sz="2400" dirty="0">
                <a:solidFill>
                  <a:srgbClr val="0000FF"/>
                </a:solidFill>
              </a:rPr>
              <a:t>Several Methods are available for the calculation of Raw mix for two &amp; more component systems. The common methods are as follows  :  </a:t>
            </a:r>
          </a:p>
        </p:txBody>
      </p:sp>
      <p:sp>
        <p:nvSpPr>
          <p:cNvPr id="3" name="Text Box 4"/>
          <p:cNvSpPr txBox="1">
            <a:spLocks noChangeArrowheads="1"/>
          </p:cNvSpPr>
          <p:nvPr/>
        </p:nvSpPr>
        <p:spPr bwMode="auto">
          <a:xfrm>
            <a:off x="76200" y="3429000"/>
            <a:ext cx="5603875" cy="519113"/>
          </a:xfrm>
          <a:prstGeom prst="rect">
            <a:avLst/>
          </a:prstGeom>
          <a:noFill/>
          <a:ln w="12700">
            <a:noFill/>
            <a:miter lim="800000"/>
            <a:headEnd type="none" w="sm" len="sm"/>
            <a:tailEnd type="none" w="sm" len="sm"/>
          </a:ln>
          <a:effectLst/>
        </p:spPr>
        <p:txBody>
          <a:bodyPr wrap="none">
            <a:spAutoFit/>
          </a:bodyPr>
          <a:lstStyle/>
          <a:p>
            <a:r>
              <a:rPr lang="en-US" sz="2800" b="1" dirty="0">
                <a:solidFill>
                  <a:srgbClr val="FF3300"/>
                </a:solidFill>
              </a:rPr>
              <a:t>1.     Allegation Alternate Method</a:t>
            </a:r>
          </a:p>
        </p:txBody>
      </p:sp>
      <p:sp>
        <p:nvSpPr>
          <p:cNvPr id="4" name="Text Box 5"/>
          <p:cNvSpPr txBox="1">
            <a:spLocks noChangeArrowheads="1"/>
          </p:cNvSpPr>
          <p:nvPr/>
        </p:nvSpPr>
        <p:spPr bwMode="auto">
          <a:xfrm>
            <a:off x="685800" y="4038600"/>
            <a:ext cx="8153400" cy="830997"/>
          </a:xfrm>
          <a:prstGeom prst="rect">
            <a:avLst/>
          </a:prstGeom>
          <a:noFill/>
          <a:ln w="12700">
            <a:noFill/>
            <a:miter lim="800000"/>
            <a:headEnd type="none" w="sm" len="sm"/>
            <a:tailEnd type="none" w="sm" len="sm"/>
          </a:ln>
          <a:effectLst/>
        </p:spPr>
        <p:txBody>
          <a:bodyPr wrap="square">
            <a:spAutoFit/>
          </a:bodyPr>
          <a:lstStyle/>
          <a:p>
            <a:pPr algn="just"/>
            <a:r>
              <a:rPr lang="en-US" sz="2400" dirty="0">
                <a:solidFill>
                  <a:srgbClr val="0000FF"/>
                </a:solidFill>
              </a:rPr>
              <a:t>This method is used for solving the blending equations of two components only.</a:t>
            </a:r>
          </a:p>
        </p:txBody>
      </p:sp>
      <p:sp>
        <p:nvSpPr>
          <p:cNvPr id="5" name="Text Box 6"/>
          <p:cNvSpPr txBox="1">
            <a:spLocks noChangeArrowheads="1"/>
          </p:cNvSpPr>
          <p:nvPr/>
        </p:nvSpPr>
        <p:spPr bwMode="auto">
          <a:xfrm>
            <a:off x="76200" y="5195888"/>
            <a:ext cx="6224588" cy="519112"/>
          </a:xfrm>
          <a:prstGeom prst="rect">
            <a:avLst/>
          </a:prstGeom>
          <a:noFill/>
          <a:ln w="12700">
            <a:noFill/>
            <a:miter lim="800000"/>
            <a:headEnd type="none" w="sm" len="sm"/>
            <a:tailEnd type="none" w="sm" len="sm"/>
          </a:ln>
          <a:effectLst/>
        </p:spPr>
        <p:txBody>
          <a:bodyPr wrap="none">
            <a:spAutoFit/>
          </a:bodyPr>
          <a:lstStyle/>
          <a:p>
            <a:r>
              <a:rPr lang="en-US" sz="2800" b="1" dirty="0">
                <a:solidFill>
                  <a:srgbClr val="FF3300"/>
                </a:solidFill>
              </a:rPr>
              <a:t>2.     Matrix and Determinant Method</a:t>
            </a:r>
          </a:p>
        </p:txBody>
      </p:sp>
      <p:sp>
        <p:nvSpPr>
          <p:cNvPr id="6" name="Text Box 7"/>
          <p:cNvSpPr txBox="1">
            <a:spLocks noChangeArrowheads="1"/>
          </p:cNvSpPr>
          <p:nvPr/>
        </p:nvSpPr>
        <p:spPr bwMode="auto">
          <a:xfrm>
            <a:off x="685800" y="5791200"/>
            <a:ext cx="8153400" cy="830997"/>
          </a:xfrm>
          <a:prstGeom prst="rect">
            <a:avLst/>
          </a:prstGeom>
          <a:noFill/>
          <a:ln w="12700">
            <a:noFill/>
            <a:miter lim="800000"/>
            <a:headEnd type="none" w="sm" len="sm"/>
            <a:tailEnd type="none" w="sm" len="sm"/>
          </a:ln>
          <a:effectLst/>
        </p:spPr>
        <p:txBody>
          <a:bodyPr wrap="square">
            <a:spAutoFit/>
          </a:bodyPr>
          <a:lstStyle/>
          <a:p>
            <a:pPr algn="just"/>
            <a:r>
              <a:rPr lang="en-US" sz="2400" dirty="0">
                <a:solidFill>
                  <a:srgbClr val="0000FF"/>
                </a:solidFill>
              </a:rPr>
              <a:t>This method is used for calculating two and more than Two Component System of Raw mix designing.</a:t>
            </a:r>
          </a:p>
        </p:txBody>
      </p:sp>
      <p:sp>
        <p:nvSpPr>
          <p:cNvPr id="7" name="AutoShape 8"/>
          <p:cNvSpPr>
            <a:spLocks noChangeArrowheads="1"/>
          </p:cNvSpPr>
          <p:nvPr/>
        </p:nvSpPr>
        <p:spPr bwMode="auto">
          <a:xfrm>
            <a:off x="228600" y="304800"/>
            <a:ext cx="9220200" cy="2971800"/>
          </a:xfrm>
          <a:prstGeom prst="roundRect">
            <a:avLst>
              <a:gd name="adj" fmla="val 3542"/>
            </a:avLst>
          </a:prstGeom>
          <a:noFill/>
          <a:ln w="57150" cmpd="thinThick">
            <a:noFill/>
            <a:round/>
            <a:headEnd type="none" w="sm" len="sm"/>
            <a:tailEnd type="none" w="sm" len="sm"/>
          </a:ln>
          <a:effectLst/>
        </p:spPr>
        <p:txBody>
          <a:bodyPr wrap="none" anchor="ctr"/>
          <a:lstStyle/>
          <a:p>
            <a:pPr algn="ctr"/>
            <a:endParaRPr lang="en-US" sz="2000">
              <a:solidFill>
                <a:srgbClr val="FF3300"/>
              </a:solidFill>
            </a:endParaRPr>
          </a:p>
        </p:txBody>
      </p:sp>
      <p:grpSp>
        <p:nvGrpSpPr>
          <p:cNvPr id="8" name="Group 15"/>
          <p:cNvGrpSpPr>
            <a:grpSpLocks/>
          </p:cNvGrpSpPr>
          <p:nvPr/>
        </p:nvGrpSpPr>
        <p:grpSpPr bwMode="auto">
          <a:xfrm>
            <a:off x="152400" y="152400"/>
            <a:ext cx="838200" cy="914400"/>
            <a:chOff x="3276600" y="1905000"/>
            <a:chExt cx="2876550" cy="3324225"/>
          </a:xfrm>
        </p:grpSpPr>
        <p:pic>
          <p:nvPicPr>
            <p:cNvPr id="9"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10"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75"/>
                                        <p:tgtEl>
                                          <p:spTgt spid="2">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par>
                          <p:cTn id="12" fill="hold">
                            <p:stCondLst>
                              <p:cond delay="2075"/>
                            </p:stCondLst>
                            <p:childTnLst>
                              <p:par>
                                <p:cTn id="13" presetID="22" presetClass="entr" presetSubtype="1" fill="hold" grpId="0" nodeType="afterEffect">
                                  <p:stCondLst>
                                    <p:cond delay="0"/>
                                  </p:stCondLst>
                                  <p:iterate type="lt">
                                    <p:tmPct val="100000"/>
                                  </p:iterate>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75"/>
                                        <p:tgtEl>
                                          <p:spTgt spid="2">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2" presetClass="entr" presetSubtype="1" fill="hold" grpId="0" nodeType="afterEffect">
                                  <p:stCondLst>
                                    <p:cond delay="0"/>
                                  </p:stCondLst>
                                  <p:iterate type="lt">
                                    <p:tmPct val="100000"/>
                                  </p:iterate>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up)">
                                      <p:cBhvr>
                                        <p:cTn id="25" dur="75"/>
                                        <p:tgtEl>
                                          <p:spTgt spid="4">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2" presetClass="entr" presetSubtype="1" fill="hold" grpId="0" nodeType="afterEffect">
                                  <p:stCondLst>
                                    <p:cond delay="0"/>
                                  </p:stCondLst>
                                  <p:iterate type="lt">
                                    <p:tmPct val="100000"/>
                                  </p:iterate>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up)">
                                      <p:cBhvr>
                                        <p:cTn id="35" dur="75"/>
                                        <p:tgtEl>
                                          <p:spTgt spid="6">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P spid="3" grpId="0" autoUpdateAnimBg="0"/>
      <p:bldP spid="4" grpId="0" build="p" autoUpdateAnimBg="0" advAuto="0"/>
      <p:bldP spid="5" grpId="0" autoUpdateAnimBg="0"/>
      <p:bldP spid="6" grpId="0" build="p" autoUpdateAnimBg="0" advAuto="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8"/>
          <p:cNvSpPr>
            <a:spLocks noChangeArrowheads="1"/>
          </p:cNvSpPr>
          <p:nvPr/>
        </p:nvSpPr>
        <p:spPr bwMode="auto">
          <a:xfrm>
            <a:off x="914400" y="3733800"/>
            <a:ext cx="7315200" cy="1371600"/>
          </a:xfrm>
          <a:prstGeom prst="roundRect">
            <a:avLst>
              <a:gd name="adj" fmla="val 16667"/>
            </a:avLst>
          </a:prstGeom>
          <a:gradFill rotWithShape="0">
            <a:gsLst>
              <a:gs pos="0">
                <a:srgbClr val="FFCCCC"/>
              </a:gs>
              <a:gs pos="50000">
                <a:srgbClr val="FFCCCC">
                  <a:gamma/>
                  <a:tint val="0"/>
                  <a:invGamma/>
                </a:srgbClr>
              </a:gs>
              <a:gs pos="100000">
                <a:srgbClr val="FFCCCC"/>
              </a:gs>
            </a:gsLst>
            <a:lin ang="2700000" scaled="1"/>
          </a:gradFill>
          <a:ln w="12700">
            <a:solidFill>
              <a:schemeClr val="tx1"/>
            </a:solidFill>
            <a:round/>
            <a:headEnd type="none" w="sm" len="sm"/>
            <a:tailEnd type="none" w="sm" len="sm"/>
          </a:ln>
          <a:effectLst/>
        </p:spPr>
        <p:txBody>
          <a:bodyPr wrap="none" anchor="ctr"/>
          <a:lstStyle/>
          <a:p>
            <a:endParaRPr lang="en-US"/>
          </a:p>
        </p:txBody>
      </p:sp>
      <p:sp>
        <p:nvSpPr>
          <p:cNvPr id="3" name="Text Box 2"/>
          <p:cNvSpPr txBox="1">
            <a:spLocks noChangeArrowheads="1"/>
          </p:cNvSpPr>
          <p:nvPr/>
        </p:nvSpPr>
        <p:spPr bwMode="auto">
          <a:xfrm>
            <a:off x="76200" y="1447800"/>
            <a:ext cx="5603875" cy="519113"/>
          </a:xfrm>
          <a:prstGeom prst="rect">
            <a:avLst/>
          </a:prstGeom>
          <a:noFill/>
          <a:ln w="12700">
            <a:noFill/>
            <a:miter lim="800000"/>
            <a:headEnd type="none" w="sm" len="sm"/>
            <a:tailEnd type="none" w="sm" len="sm"/>
          </a:ln>
          <a:effectLst/>
        </p:spPr>
        <p:txBody>
          <a:bodyPr wrap="none">
            <a:spAutoFit/>
          </a:bodyPr>
          <a:lstStyle/>
          <a:p>
            <a:r>
              <a:rPr lang="en-US" sz="2800" b="1" dirty="0">
                <a:solidFill>
                  <a:srgbClr val="FF3300"/>
                </a:solidFill>
              </a:rPr>
              <a:t>1.     Allegation Alternate Method</a:t>
            </a:r>
          </a:p>
        </p:txBody>
      </p:sp>
      <p:sp>
        <p:nvSpPr>
          <p:cNvPr id="4" name="Text Box 3"/>
          <p:cNvSpPr txBox="1">
            <a:spLocks noChangeArrowheads="1"/>
          </p:cNvSpPr>
          <p:nvPr/>
        </p:nvSpPr>
        <p:spPr bwMode="auto">
          <a:xfrm>
            <a:off x="76200" y="1948696"/>
            <a:ext cx="8991600" cy="1785104"/>
          </a:xfrm>
          <a:prstGeom prst="rect">
            <a:avLst/>
          </a:prstGeom>
          <a:noFill/>
          <a:ln w="12700">
            <a:noFill/>
            <a:miter lim="800000"/>
            <a:headEnd type="none" w="sm" len="sm"/>
            <a:tailEnd type="none" w="sm" len="sm"/>
          </a:ln>
          <a:effectLst/>
        </p:spPr>
        <p:txBody>
          <a:bodyPr>
            <a:spAutoFit/>
          </a:bodyPr>
          <a:lstStyle/>
          <a:p>
            <a:pPr algn="just"/>
            <a:r>
              <a:rPr lang="en-US" sz="2200" b="1" dirty="0">
                <a:solidFill>
                  <a:srgbClr val="0000FF"/>
                </a:solidFill>
              </a:rPr>
              <a:t>This is the simplest method for solving blending problems. The method allows the determination of the proportion of two Raw material components with required set point. The working is explained by an example, as under </a:t>
            </a:r>
            <a:r>
              <a:rPr lang="en-US" sz="2200" b="1" dirty="0" smtClean="0">
                <a:solidFill>
                  <a:srgbClr val="0000FF"/>
                </a:solidFill>
              </a:rPr>
              <a:t>: What mixing proportion is required for Limestone with 78.1% T.C. and Silica sand with 1.5% T.C. to get a raw mix of 77% T.C. :</a:t>
            </a:r>
            <a:endParaRPr lang="en-US" sz="2200" b="1" dirty="0">
              <a:solidFill>
                <a:srgbClr val="0000FF"/>
              </a:solidFill>
            </a:endParaRPr>
          </a:p>
        </p:txBody>
      </p:sp>
      <p:sp>
        <p:nvSpPr>
          <p:cNvPr id="6" name="Text Box 7"/>
          <p:cNvSpPr txBox="1">
            <a:spLocks noChangeArrowheads="1"/>
          </p:cNvSpPr>
          <p:nvPr/>
        </p:nvSpPr>
        <p:spPr bwMode="auto">
          <a:xfrm>
            <a:off x="1111250" y="3763962"/>
            <a:ext cx="3079750" cy="427038"/>
          </a:xfrm>
          <a:prstGeom prst="rect">
            <a:avLst/>
          </a:prstGeom>
          <a:noFill/>
          <a:ln w="12700">
            <a:noFill/>
            <a:miter lim="800000"/>
            <a:headEnd type="none" w="sm" len="sm"/>
            <a:tailEnd type="none" w="sm" len="sm"/>
          </a:ln>
          <a:effectLst/>
        </p:spPr>
        <p:txBody>
          <a:bodyPr wrap="none">
            <a:spAutoFit/>
          </a:bodyPr>
          <a:lstStyle/>
          <a:p>
            <a:r>
              <a:rPr lang="en-US" sz="2200" b="1" dirty="0">
                <a:solidFill>
                  <a:srgbClr val="9933FF"/>
                </a:solidFill>
              </a:rPr>
              <a:t>T.C. of Lime stone 78.1</a:t>
            </a:r>
          </a:p>
        </p:txBody>
      </p:sp>
      <p:sp>
        <p:nvSpPr>
          <p:cNvPr id="7" name="Text Box 8"/>
          <p:cNvSpPr txBox="1">
            <a:spLocks noChangeArrowheads="1"/>
          </p:cNvSpPr>
          <p:nvPr/>
        </p:nvSpPr>
        <p:spPr bwMode="auto">
          <a:xfrm>
            <a:off x="1295400" y="4678362"/>
            <a:ext cx="2925763" cy="427038"/>
          </a:xfrm>
          <a:prstGeom prst="rect">
            <a:avLst/>
          </a:prstGeom>
          <a:noFill/>
          <a:ln w="12700">
            <a:noFill/>
            <a:miter lim="800000"/>
            <a:headEnd type="none" w="sm" len="sm"/>
            <a:tailEnd type="none" w="sm" len="sm"/>
          </a:ln>
          <a:effectLst/>
        </p:spPr>
        <p:txBody>
          <a:bodyPr wrap="none">
            <a:spAutoFit/>
          </a:bodyPr>
          <a:lstStyle/>
          <a:p>
            <a:r>
              <a:rPr lang="en-US" sz="2200" b="1" dirty="0">
                <a:solidFill>
                  <a:srgbClr val="9933FF"/>
                </a:solidFill>
              </a:rPr>
              <a:t>T.C. of Silica sand 1.5</a:t>
            </a:r>
          </a:p>
        </p:txBody>
      </p:sp>
      <p:sp>
        <p:nvSpPr>
          <p:cNvPr id="8" name="Text Box 9"/>
          <p:cNvSpPr txBox="1">
            <a:spLocks noChangeArrowheads="1"/>
          </p:cNvSpPr>
          <p:nvPr/>
        </p:nvSpPr>
        <p:spPr bwMode="auto">
          <a:xfrm>
            <a:off x="5181600" y="3840162"/>
            <a:ext cx="3328988" cy="427038"/>
          </a:xfrm>
          <a:prstGeom prst="rect">
            <a:avLst/>
          </a:prstGeom>
          <a:noFill/>
          <a:ln w="12700">
            <a:noFill/>
            <a:miter lim="800000"/>
            <a:headEnd type="none" w="sm" len="sm"/>
            <a:tailEnd type="none" w="sm" len="sm"/>
          </a:ln>
          <a:effectLst/>
        </p:spPr>
        <p:txBody>
          <a:bodyPr wrap="none">
            <a:spAutoFit/>
          </a:bodyPr>
          <a:lstStyle/>
          <a:p>
            <a:r>
              <a:rPr lang="en-US" sz="2200" b="1" dirty="0">
                <a:solidFill>
                  <a:srgbClr val="333300"/>
                </a:solidFill>
              </a:rPr>
              <a:t>75.5   Parts of Limestone </a:t>
            </a:r>
          </a:p>
        </p:txBody>
      </p:sp>
      <p:sp>
        <p:nvSpPr>
          <p:cNvPr id="9" name="Text Box 10"/>
          <p:cNvSpPr txBox="1">
            <a:spLocks noChangeArrowheads="1"/>
          </p:cNvSpPr>
          <p:nvPr/>
        </p:nvSpPr>
        <p:spPr bwMode="auto">
          <a:xfrm>
            <a:off x="5143500" y="4602162"/>
            <a:ext cx="3314700" cy="427038"/>
          </a:xfrm>
          <a:prstGeom prst="rect">
            <a:avLst/>
          </a:prstGeom>
          <a:noFill/>
          <a:ln w="12700">
            <a:noFill/>
            <a:miter lim="800000"/>
            <a:headEnd type="none" w="sm" len="sm"/>
            <a:tailEnd type="none" w="sm" len="sm"/>
          </a:ln>
          <a:effectLst/>
        </p:spPr>
        <p:txBody>
          <a:bodyPr wrap="none">
            <a:spAutoFit/>
          </a:bodyPr>
          <a:lstStyle/>
          <a:p>
            <a:r>
              <a:rPr lang="en-US" sz="2200" b="1">
                <a:solidFill>
                  <a:srgbClr val="333300"/>
                </a:solidFill>
              </a:rPr>
              <a:t>1.1   Parts of Silica sand  </a:t>
            </a:r>
          </a:p>
        </p:txBody>
      </p:sp>
      <p:sp>
        <p:nvSpPr>
          <p:cNvPr id="10" name="Line 14"/>
          <p:cNvSpPr>
            <a:spLocks noChangeShapeType="1"/>
          </p:cNvSpPr>
          <p:nvPr/>
        </p:nvSpPr>
        <p:spPr bwMode="auto">
          <a:xfrm>
            <a:off x="3886200" y="4114800"/>
            <a:ext cx="381000" cy="228600"/>
          </a:xfrm>
          <a:prstGeom prst="line">
            <a:avLst/>
          </a:prstGeom>
          <a:noFill/>
          <a:ln w="38100">
            <a:solidFill>
              <a:srgbClr val="FF3300"/>
            </a:solidFill>
            <a:round/>
            <a:headEnd type="none" w="sm" len="sm"/>
            <a:tailEnd type="triangle" w="med" len="med"/>
          </a:ln>
          <a:effectLst/>
        </p:spPr>
        <p:txBody>
          <a:bodyPr wrap="none" anchor="ctr"/>
          <a:lstStyle/>
          <a:p>
            <a:endParaRPr lang="en-US"/>
          </a:p>
        </p:txBody>
      </p:sp>
      <p:sp>
        <p:nvSpPr>
          <p:cNvPr id="11" name="Line 15"/>
          <p:cNvSpPr>
            <a:spLocks noChangeShapeType="1"/>
          </p:cNvSpPr>
          <p:nvPr/>
        </p:nvSpPr>
        <p:spPr bwMode="auto">
          <a:xfrm flipH="1">
            <a:off x="3886200" y="4572000"/>
            <a:ext cx="381000" cy="228600"/>
          </a:xfrm>
          <a:prstGeom prst="line">
            <a:avLst/>
          </a:prstGeom>
          <a:noFill/>
          <a:ln w="38100">
            <a:solidFill>
              <a:srgbClr val="FF3300"/>
            </a:solidFill>
            <a:round/>
            <a:headEnd type="triangle" w="med" len="med"/>
            <a:tailEnd/>
          </a:ln>
          <a:effectLst/>
        </p:spPr>
        <p:txBody>
          <a:bodyPr wrap="none" anchor="ctr"/>
          <a:lstStyle/>
          <a:p>
            <a:endParaRPr lang="en-US"/>
          </a:p>
        </p:txBody>
      </p:sp>
      <p:sp>
        <p:nvSpPr>
          <p:cNvPr id="12" name="Line 19"/>
          <p:cNvSpPr>
            <a:spLocks noChangeShapeType="1"/>
          </p:cNvSpPr>
          <p:nvPr/>
        </p:nvSpPr>
        <p:spPr bwMode="auto">
          <a:xfrm flipV="1">
            <a:off x="4800600" y="4114800"/>
            <a:ext cx="381000" cy="228600"/>
          </a:xfrm>
          <a:prstGeom prst="line">
            <a:avLst/>
          </a:prstGeom>
          <a:noFill/>
          <a:ln w="38100">
            <a:solidFill>
              <a:srgbClr val="FF3300"/>
            </a:solidFill>
            <a:round/>
            <a:headEnd type="triangle" w="med" len="med"/>
            <a:tailEnd type="none" w="sm" len="sm"/>
          </a:ln>
          <a:effectLst/>
        </p:spPr>
        <p:txBody>
          <a:bodyPr wrap="none" anchor="ctr"/>
          <a:lstStyle/>
          <a:p>
            <a:endParaRPr lang="en-US"/>
          </a:p>
        </p:txBody>
      </p:sp>
      <p:sp>
        <p:nvSpPr>
          <p:cNvPr id="13" name="Line 20"/>
          <p:cNvSpPr>
            <a:spLocks noChangeShapeType="1"/>
          </p:cNvSpPr>
          <p:nvPr/>
        </p:nvSpPr>
        <p:spPr bwMode="auto">
          <a:xfrm>
            <a:off x="4800600" y="4572000"/>
            <a:ext cx="381000" cy="152400"/>
          </a:xfrm>
          <a:prstGeom prst="line">
            <a:avLst/>
          </a:prstGeom>
          <a:noFill/>
          <a:ln w="38100">
            <a:solidFill>
              <a:srgbClr val="FF3300"/>
            </a:solidFill>
            <a:round/>
            <a:headEnd type="triangle" w="med" len="med"/>
            <a:tailEnd type="none" w="sm" len="sm"/>
          </a:ln>
          <a:effectLst/>
        </p:spPr>
        <p:txBody>
          <a:bodyPr wrap="none" anchor="ctr"/>
          <a:lstStyle/>
          <a:p>
            <a:endParaRPr lang="en-US"/>
          </a:p>
        </p:txBody>
      </p:sp>
      <p:sp>
        <p:nvSpPr>
          <p:cNvPr id="14" name="Text Box 27"/>
          <p:cNvSpPr txBox="1">
            <a:spLocks noChangeArrowheads="1"/>
          </p:cNvSpPr>
          <p:nvPr/>
        </p:nvSpPr>
        <p:spPr bwMode="auto">
          <a:xfrm>
            <a:off x="169863" y="5257800"/>
            <a:ext cx="7602537" cy="457200"/>
          </a:xfrm>
          <a:prstGeom prst="rect">
            <a:avLst/>
          </a:prstGeom>
          <a:noFill/>
          <a:ln w="12700">
            <a:noFill/>
            <a:miter lim="800000"/>
            <a:headEnd type="none" w="sm" len="sm"/>
            <a:tailEnd type="none" w="sm" len="sm"/>
          </a:ln>
          <a:effectLst/>
        </p:spPr>
        <p:txBody>
          <a:bodyPr wrap="none">
            <a:spAutoFit/>
          </a:bodyPr>
          <a:lstStyle/>
          <a:p>
            <a:r>
              <a:rPr lang="en-US" b="1" dirty="0">
                <a:solidFill>
                  <a:srgbClr val="FF3300"/>
                </a:solidFill>
              </a:rPr>
              <a:t>Converting the parts proportion to weight percentage</a:t>
            </a:r>
          </a:p>
        </p:txBody>
      </p:sp>
      <p:sp>
        <p:nvSpPr>
          <p:cNvPr id="15" name="Text Box 32"/>
          <p:cNvSpPr txBox="1">
            <a:spLocks noChangeArrowheads="1"/>
          </p:cNvSpPr>
          <p:nvPr/>
        </p:nvSpPr>
        <p:spPr bwMode="auto">
          <a:xfrm>
            <a:off x="152400" y="5715000"/>
            <a:ext cx="4191000" cy="909637"/>
          </a:xfrm>
          <a:prstGeom prst="rect">
            <a:avLst/>
          </a:prstGeom>
          <a:solidFill>
            <a:schemeClr val="bg1"/>
          </a:solidFill>
          <a:ln w="12700">
            <a:solidFill>
              <a:srgbClr val="000066"/>
            </a:solidFill>
            <a:miter lim="800000"/>
            <a:headEnd type="none" w="sm" len="sm"/>
            <a:tailEnd type="none" w="sm" len="sm"/>
          </a:ln>
          <a:effectLst/>
        </p:spPr>
        <p:txBody>
          <a:bodyPr wrap="square">
            <a:spAutoFit/>
          </a:bodyPr>
          <a:lstStyle/>
          <a:p>
            <a:pPr>
              <a:lnSpc>
                <a:spcPct val="80000"/>
              </a:lnSpc>
            </a:pPr>
            <a:r>
              <a:rPr lang="en-US" sz="2200">
                <a:solidFill>
                  <a:srgbClr val="000066"/>
                </a:solidFill>
              </a:rPr>
              <a:t>                           75.5 x 100</a:t>
            </a:r>
          </a:p>
          <a:p>
            <a:pPr>
              <a:lnSpc>
                <a:spcPct val="80000"/>
              </a:lnSpc>
            </a:pPr>
            <a:r>
              <a:rPr lang="en-US" sz="2200">
                <a:solidFill>
                  <a:srgbClr val="000066"/>
                </a:solidFill>
              </a:rPr>
              <a:t>% Limestone =                     = 98.56%</a:t>
            </a:r>
          </a:p>
          <a:p>
            <a:pPr>
              <a:lnSpc>
                <a:spcPct val="80000"/>
              </a:lnSpc>
            </a:pPr>
            <a:r>
              <a:rPr lang="en-US" sz="2200">
                <a:solidFill>
                  <a:srgbClr val="000066"/>
                </a:solidFill>
              </a:rPr>
              <a:t>                           75.5 + 1.1</a:t>
            </a:r>
          </a:p>
        </p:txBody>
      </p:sp>
      <p:sp>
        <p:nvSpPr>
          <p:cNvPr id="16" name="Text Box 33"/>
          <p:cNvSpPr txBox="1">
            <a:spLocks noChangeArrowheads="1"/>
          </p:cNvSpPr>
          <p:nvPr/>
        </p:nvSpPr>
        <p:spPr bwMode="auto">
          <a:xfrm>
            <a:off x="4648200" y="5715000"/>
            <a:ext cx="4343400" cy="921791"/>
          </a:xfrm>
          <a:prstGeom prst="rect">
            <a:avLst/>
          </a:prstGeom>
          <a:solidFill>
            <a:schemeClr val="bg1"/>
          </a:solidFill>
          <a:ln w="12700">
            <a:solidFill>
              <a:srgbClr val="000066"/>
            </a:solidFill>
            <a:miter lim="800000"/>
            <a:headEnd type="none" w="sm" len="sm"/>
            <a:tailEnd type="none" w="sm" len="sm"/>
          </a:ln>
          <a:effectLst/>
        </p:spPr>
        <p:txBody>
          <a:bodyPr wrap="square">
            <a:spAutoFit/>
          </a:bodyPr>
          <a:lstStyle/>
          <a:p>
            <a:pPr>
              <a:lnSpc>
                <a:spcPct val="80000"/>
              </a:lnSpc>
            </a:pPr>
            <a:r>
              <a:rPr lang="en-US" sz="2200">
                <a:solidFill>
                  <a:srgbClr val="000066"/>
                </a:solidFill>
              </a:rPr>
              <a:t>                             1.1 x 100</a:t>
            </a:r>
          </a:p>
          <a:p>
            <a:pPr>
              <a:lnSpc>
                <a:spcPct val="80000"/>
              </a:lnSpc>
            </a:pPr>
            <a:r>
              <a:rPr lang="en-US" sz="2200">
                <a:solidFill>
                  <a:srgbClr val="000066"/>
                </a:solidFill>
              </a:rPr>
              <a:t>% Silica sand =                       = 1.44%</a:t>
            </a:r>
          </a:p>
          <a:p>
            <a:pPr>
              <a:lnSpc>
                <a:spcPct val="80000"/>
              </a:lnSpc>
            </a:pPr>
            <a:r>
              <a:rPr lang="en-US" sz="2200">
                <a:solidFill>
                  <a:srgbClr val="000066"/>
                </a:solidFill>
              </a:rPr>
              <a:t>                             75.5 + 1.1</a:t>
            </a:r>
          </a:p>
        </p:txBody>
      </p:sp>
      <p:sp>
        <p:nvSpPr>
          <p:cNvPr id="19" name="Oval 12"/>
          <p:cNvSpPr>
            <a:spLocks noChangeArrowheads="1"/>
          </p:cNvSpPr>
          <p:nvPr/>
        </p:nvSpPr>
        <p:spPr bwMode="auto">
          <a:xfrm>
            <a:off x="4191000" y="4191000"/>
            <a:ext cx="685800" cy="533400"/>
          </a:xfrm>
          <a:prstGeom prst="ellipse">
            <a:avLst/>
          </a:prstGeom>
          <a:gradFill rotWithShape="0">
            <a:gsLst>
              <a:gs pos="0">
                <a:srgbClr val="FFCCCC">
                  <a:gamma/>
                  <a:tint val="0"/>
                  <a:invGamma/>
                </a:srgbClr>
              </a:gs>
              <a:gs pos="100000">
                <a:srgbClr val="FFCCCC"/>
              </a:gs>
            </a:gsLst>
            <a:path path="shape">
              <a:fillToRect l="50000" t="50000" r="50000" b="50000"/>
            </a:path>
          </a:gradFill>
          <a:ln w="38100">
            <a:solidFill>
              <a:srgbClr val="C00000"/>
            </a:solidFill>
            <a:round/>
            <a:headEnd type="none" w="sm" len="sm"/>
            <a:tailEnd type="none" w="sm" len="sm"/>
          </a:ln>
          <a:effectLst/>
        </p:spPr>
        <p:txBody>
          <a:bodyPr wrap="none" anchor="ctr"/>
          <a:lstStyle/>
          <a:p>
            <a:pPr algn="ctr"/>
            <a:r>
              <a:rPr lang="en-US" b="1" dirty="0">
                <a:solidFill>
                  <a:srgbClr val="FF3300"/>
                </a:solidFill>
              </a:rPr>
              <a:t>77</a:t>
            </a:r>
            <a:endParaRPr lang="en-US" dirty="0"/>
          </a:p>
        </p:txBody>
      </p:sp>
      <p:cxnSp>
        <p:nvCxnSpPr>
          <p:cNvPr id="21" name="Straight Connector 20"/>
          <p:cNvCxnSpPr/>
          <p:nvPr/>
        </p:nvCxnSpPr>
        <p:spPr>
          <a:xfrm>
            <a:off x="1981200" y="6091237"/>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53200" y="6091237"/>
            <a:ext cx="9906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5"/>
          <p:cNvGrpSpPr>
            <a:grpSpLocks/>
          </p:cNvGrpSpPr>
          <p:nvPr/>
        </p:nvGrpSpPr>
        <p:grpSpPr bwMode="auto">
          <a:xfrm>
            <a:off x="152400" y="152400"/>
            <a:ext cx="838200" cy="914400"/>
            <a:chOff x="3276600" y="1905000"/>
            <a:chExt cx="2876550" cy="3324225"/>
          </a:xfrm>
        </p:grpSpPr>
        <p:pic>
          <p:nvPicPr>
            <p:cNvPr id="23"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24"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5" fill="hold" grpId="0" nodeType="afterEffect">
                                  <p:stCondLst>
                                    <p:cond delay="0"/>
                                  </p:stCondLst>
                                  <p:iterate type="wd">
                                    <p:tmPct val="100000"/>
                                  </p:iterate>
                                  <p:childTnLst>
                                    <p:set>
                                      <p:cBhvr>
                                        <p:cTn id="11" dur="1" fill="hold">
                                          <p:stCondLst>
                                            <p:cond delay="0"/>
                                          </p:stCondLst>
                                        </p:cTn>
                                        <p:tgtEl>
                                          <p:spTgt spid="4"/>
                                        </p:tgtEl>
                                        <p:attrNameLst>
                                          <p:attrName>style.visibility</p:attrName>
                                        </p:attrNameLst>
                                      </p:cBhvr>
                                      <p:to>
                                        <p:strVal val="visible"/>
                                      </p:to>
                                    </p:set>
                                    <p:animEffect transition="in" filter="randombar(vertical)">
                                      <p:cBhvr>
                                        <p:cTn id="12" dur="3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RICOCHET.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par>
                          <p:cTn id="18" fill="hold">
                            <p:stCondLst>
                              <p:cond delay="500"/>
                            </p:stCondLst>
                            <p:childTnLst>
                              <p:par>
                                <p:cTn id="19" presetID="15"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par>
                          <p:cTn id="36" fill="hold">
                            <p:stCondLst>
                              <p:cond delay="3000"/>
                            </p:stCondLst>
                            <p:childTnLst>
                              <p:par>
                                <p:cTn id="37" presetID="2" presetClass="entr" presetSubtype="9"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2" presetClass="entr" presetSubtype="1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3"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childTnLst>
                          </p:cTn>
                        </p:par>
                        <p:par>
                          <p:cTn id="51" fill="hold">
                            <p:stCondLst>
                              <p:cond delay="4500"/>
                            </p:stCondLst>
                            <p:childTnLst>
                              <p:par>
                                <p:cTn id="52" presetID="2" presetClass="entr" presetSubtype="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0-#ppt_w/2"/>
                                          </p:val>
                                        </p:tav>
                                        <p:tav tm="100000">
                                          <p:val>
                                            <p:strVal val="#ppt_x"/>
                                          </p:val>
                                        </p:tav>
                                      </p:tavLst>
                                    </p:anim>
                                    <p:anim calcmode="lin" valueType="num">
                                      <p:cBhvr additive="base">
                                        <p:cTn id="6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0-#ppt_w/2"/>
                                          </p:val>
                                        </p:tav>
                                        <p:tav tm="100000">
                                          <p:val>
                                            <p:strVal val="#ppt_x"/>
                                          </p:val>
                                        </p:tav>
                                      </p:tavLst>
                                    </p:anim>
                                    <p:anim calcmode="lin" valueType="num">
                                      <p:cBhvr additive="base">
                                        <p:cTn id="6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ox(in)">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ox(in)">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P spid="6" grpId="0" autoUpdateAnimBg="0"/>
      <p:bldP spid="7" grpId="0" autoUpdateAnimBg="0"/>
      <p:bldP spid="8" grpId="0" autoUpdateAnimBg="0"/>
      <p:bldP spid="9" grpId="0" autoUpdateAnimBg="0"/>
      <p:bldP spid="10" grpId="0" animBg="1"/>
      <p:bldP spid="11" grpId="0" animBg="1"/>
      <p:bldP spid="12" grpId="0" animBg="1"/>
      <p:bldP spid="13" grpId="0" animBg="1"/>
      <p:bldP spid="14" grpId="0" autoUpdateAnimBg="0"/>
      <p:bldP spid="15" grpId="0" animBg="1" autoUpdateAnimBg="0"/>
      <p:bldP spid="16" grpId="0" animBg="1" autoUpdateAnimBg="0"/>
      <p:bldP spid="1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1752600"/>
            <a:ext cx="8832850" cy="1066800"/>
          </a:xfrm>
          <a:prstGeom prst="rect">
            <a:avLst/>
          </a:prstGeom>
          <a:noFill/>
          <a:ln w="12700">
            <a:noFill/>
            <a:miter lim="800000"/>
            <a:headEnd type="none" w="sm" len="sm"/>
            <a:tailEnd type="none" w="sm" len="sm"/>
          </a:ln>
          <a:effectLst/>
        </p:spPr>
        <p:txBody>
          <a:bodyPr wrap="square">
            <a:spAutoFit/>
          </a:bodyPr>
          <a:lstStyle/>
          <a:p>
            <a:pPr algn="ctr"/>
            <a:r>
              <a:rPr lang="en-US" sz="3200" b="1" dirty="0">
                <a:solidFill>
                  <a:srgbClr val="FF0000"/>
                </a:solidFill>
              </a:rPr>
              <a:t>CALCULATION OF CLINKER COMPOSITION </a:t>
            </a:r>
          </a:p>
          <a:p>
            <a:pPr algn="ctr"/>
            <a:r>
              <a:rPr lang="en-US" sz="3200" b="1" dirty="0">
                <a:solidFill>
                  <a:srgbClr val="FF0000"/>
                </a:solidFill>
              </a:rPr>
              <a:t>FROM THE COMPOSITION OF RAW MIX</a:t>
            </a:r>
          </a:p>
        </p:txBody>
      </p:sp>
      <p:sp>
        <p:nvSpPr>
          <p:cNvPr id="3" name="Text Box 3"/>
          <p:cNvSpPr txBox="1">
            <a:spLocks noChangeArrowheads="1"/>
          </p:cNvSpPr>
          <p:nvPr/>
        </p:nvSpPr>
        <p:spPr bwMode="auto">
          <a:xfrm>
            <a:off x="228600" y="2858869"/>
            <a:ext cx="8686800" cy="646331"/>
          </a:xfrm>
          <a:prstGeom prst="rect">
            <a:avLst/>
          </a:prstGeom>
          <a:noFill/>
          <a:ln w="12700">
            <a:noFill/>
            <a:miter lim="800000"/>
            <a:headEnd type="none" w="sm" len="sm"/>
            <a:tailEnd type="none" w="sm" len="sm"/>
          </a:ln>
          <a:effectLst/>
        </p:spPr>
        <p:txBody>
          <a:bodyPr wrap="square">
            <a:spAutoFit/>
          </a:bodyPr>
          <a:lstStyle/>
          <a:p>
            <a:pPr algn="just"/>
            <a:r>
              <a:rPr lang="en-US" b="1" dirty="0">
                <a:solidFill>
                  <a:srgbClr val="3333FF"/>
                </a:solidFill>
              </a:rPr>
              <a:t>It is necessary to understand the conversion of analytical data of raw mix to composition of clinker. This is done in the following way : </a:t>
            </a:r>
          </a:p>
        </p:txBody>
      </p:sp>
      <p:sp>
        <p:nvSpPr>
          <p:cNvPr id="4" name="Text Box 4"/>
          <p:cNvSpPr txBox="1">
            <a:spLocks noChangeArrowheads="1"/>
          </p:cNvSpPr>
          <p:nvPr/>
        </p:nvSpPr>
        <p:spPr bwMode="auto">
          <a:xfrm>
            <a:off x="76200" y="3745468"/>
            <a:ext cx="8626475" cy="369332"/>
          </a:xfrm>
          <a:prstGeom prst="rect">
            <a:avLst/>
          </a:prstGeom>
          <a:noFill/>
          <a:ln w="12700">
            <a:noFill/>
            <a:miter lim="800000"/>
            <a:headEnd type="none" w="sm" len="sm"/>
            <a:tailEnd type="none" w="sm" len="sm"/>
          </a:ln>
          <a:effectLst/>
        </p:spPr>
        <p:txBody>
          <a:bodyPr wrap="square">
            <a:spAutoFit/>
          </a:bodyPr>
          <a:lstStyle/>
          <a:p>
            <a:r>
              <a:rPr lang="en-US" b="1" dirty="0">
                <a:solidFill>
                  <a:srgbClr val="FF3300"/>
                </a:solidFill>
              </a:rPr>
              <a:t>1.    Conversion of analytical data of Raw mix to ignited basis :</a:t>
            </a:r>
          </a:p>
        </p:txBody>
      </p:sp>
      <p:sp>
        <p:nvSpPr>
          <p:cNvPr id="5" name="Text Box 5"/>
          <p:cNvSpPr txBox="1">
            <a:spLocks noChangeArrowheads="1"/>
          </p:cNvSpPr>
          <p:nvPr/>
        </p:nvSpPr>
        <p:spPr bwMode="auto">
          <a:xfrm>
            <a:off x="1949450" y="4267200"/>
            <a:ext cx="4953985" cy="369332"/>
          </a:xfrm>
          <a:prstGeom prst="rect">
            <a:avLst/>
          </a:prstGeom>
          <a:noFill/>
          <a:ln w="12700">
            <a:noFill/>
            <a:miter lim="800000"/>
            <a:headEnd type="none" w="sm" len="sm"/>
            <a:tailEnd type="none" w="sm" len="sm"/>
          </a:ln>
          <a:effectLst/>
        </p:spPr>
        <p:txBody>
          <a:bodyPr wrap="none">
            <a:spAutoFit/>
          </a:bodyPr>
          <a:lstStyle/>
          <a:p>
            <a:r>
              <a:rPr lang="en-US" b="1" dirty="0">
                <a:solidFill>
                  <a:srgbClr val="996633"/>
                </a:solidFill>
              </a:rPr>
              <a:t>Conversion factor </a:t>
            </a:r>
            <a:r>
              <a:rPr lang="en-US" b="1" dirty="0" smtClean="0">
                <a:solidFill>
                  <a:srgbClr val="996633"/>
                </a:solidFill>
              </a:rPr>
              <a:t>=  </a:t>
            </a:r>
            <a:r>
              <a:rPr lang="en-US" b="1" dirty="0">
                <a:solidFill>
                  <a:srgbClr val="996633"/>
                </a:solidFill>
              </a:rPr>
              <a:t>1 - (% LOI of Raw mix /100)</a:t>
            </a:r>
          </a:p>
        </p:txBody>
      </p:sp>
      <p:sp>
        <p:nvSpPr>
          <p:cNvPr id="6" name="Text Box 6"/>
          <p:cNvSpPr txBox="1">
            <a:spLocks noChangeArrowheads="1"/>
          </p:cNvSpPr>
          <p:nvPr/>
        </p:nvSpPr>
        <p:spPr bwMode="auto">
          <a:xfrm>
            <a:off x="1295400" y="5060950"/>
            <a:ext cx="6019800" cy="923330"/>
          </a:xfrm>
          <a:prstGeom prst="rect">
            <a:avLst/>
          </a:prstGeom>
          <a:noFill/>
          <a:ln w="12700">
            <a:noFill/>
            <a:miter lim="800000"/>
            <a:headEnd type="none" w="sm" len="sm"/>
            <a:tailEnd type="none" w="sm" len="sm"/>
          </a:ln>
          <a:effectLst/>
        </p:spPr>
        <p:txBody>
          <a:bodyPr wrap="square">
            <a:spAutoFit/>
          </a:bodyPr>
          <a:lstStyle/>
          <a:p>
            <a:r>
              <a:rPr lang="en-US" b="1" dirty="0">
                <a:solidFill>
                  <a:srgbClr val="996633"/>
                </a:solidFill>
              </a:rPr>
              <a:t>                                                 </a:t>
            </a:r>
            <a:r>
              <a:rPr lang="en-US" b="1" dirty="0" smtClean="0">
                <a:solidFill>
                  <a:srgbClr val="996633"/>
                </a:solidFill>
              </a:rPr>
              <a:t>              </a:t>
            </a:r>
            <a:r>
              <a:rPr lang="en-US" b="1" dirty="0">
                <a:solidFill>
                  <a:srgbClr val="996633"/>
                </a:solidFill>
              </a:rPr>
              <a:t>% Constituent (Raw mix)</a:t>
            </a:r>
          </a:p>
          <a:p>
            <a:r>
              <a:rPr lang="en-US" b="1" dirty="0">
                <a:solidFill>
                  <a:srgbClr val="996633"/>
                </a:solidFill>
              </a:rPr>
              <a:t>% Constituent (Ignited)  =  </a:t>
            </a:r>
          </a:p>
          <a:p>
            <a:r>
              <a:rPr lang="en-US" b="1" dirty="0">
                <a:solidFill>
                  <a:srgbClr val="996633"/>
                </a:solidFill>
              </a:rPr>
              <a:t>                                                         </a:t>
            </a:r>
            <a:r>
              <a:rPr lang="en-US" b="1" dirty="0" smtClean="0">
                <a:solidFill>
                  <a:srgbClr val="996633"/>
                </a:solidFill>
              </a:rPr>
              <a:t>            Conversion </a:t>
            </a:r>
            <a:r>
              <a:rPr lang="en-US" b="1" dirty="0">
                <a:solidFill>
                  <a:srgbClr val="996633"/>
                </a:solidFill>
              </a:rPr>
              <a:t>factor</a:t>
            </a:r>
          </a:p>
        </p:txBody>
      </p:sp>
      <p:sp>
        <p:nvSpPr>
          <p:cNvPr id="7" name="Text Box 8"/>
          <p:cNvSpPr txBox="1">
            <a:spLocks noChangeArrowheads="1"/>
          </p:cNvSpPr>
          <p:nvPr/>
        </p:nvSpPr>
        <p:spPr bwMode="auto">
          <a:xfrm>
            <a:off x="228600" y="5959475"/>
            <a:ext cx="8686800" cy="646331"/>
          </a:xfrm>
          <a:prstGeom prst="rect">
            <a:avLst/>
          </a:prstGeom>
          <a:noFill/>
          <a:ln w="12700">
            <a:noFill/>
            <a:miter lim="800000"/>
            <a:headEnd type="none" w="sm" len="sm"/>
            <a:tailEnd type="none" w="sm" len="sm"/>
          </a:ln>
          <a:effectLst/>
        </p:spPr>
        <p:txBody>
          <a:bodyPr wrap="square">
            <a:spAutoFit/>
          </a:bodyPr>
          <a:lstStyle/>
          <a:p>
            <a:pPr algn="just"/>
            <a:r>
              <a:rPr lang="en-US" b="1" dirty="0">
                <a:solidFill>
                  <a:srgbClr val="3333FF"/>
                </a:solidFill>
              </a:rPr>
              <a:t>All the constituents of raw mix are calculated on ignited basis and a Loss free Kiln feed (LFKF) is obtained.. </a:t>
            </a:r>
          </a:p>
        </p:txBody>
      </p:sp>
      <p:sp>
        <p:nvSpPr>
          <p:cNvPr id="8" name="Line 9"/>
          <p:cNvSpPr>
            <a:spLocks noChangeShapeType="1"/>
          </p:cNvSpPr>
          <p:nvPr/>
        </p:nvSpPr>
        <p:spPr bwMode="auto">
          <a:xfrm>
            <a:off x="4114800" y="5486400"/>
            <a:ext cx="3429000" cy="0"/>
          </a:xfrm>
          <a:prstGeom prst="line">
            <a:avLst/>
          </a:prstGeom>
          <a:noFill/>
          <a:ln w="12700">
            <a:solidFill>
              <a:srgbClr val="996600"/>
            </a:solidFill>
            <a:round/>
            <a:headEnd type="none" w="sm" len="sm"/>
            <a:tailEnd type="none" w="sm" len="sm"/>
          </a:ln>
          <a:effectLst/>
        </p:spPr>
        <p:txBody>
          <a:bodyPr wrap="none" anchor="ctr"/>
          <a:lstStyle/>
          <a:p>
            <a:endParaRPr lang="en-US"/>
          </a:p>
        </p:txBody>
      </p:sp>
      <p:grpSp>
        <p:nvGrpSpPr>
          <p:cNvPr id="9" name="Group 15"/>
          <p:cNvGrpSpPr>
            <a:grpSpLocks/>
          </p:cNvGrpSpPr>
          <p:nvPr/>
        </p:nvGrpSpPr>
        <p:grpSpPr bwMode="auto">
          <a:xfrm>
            <a:off x="152400" y="152400"/>
            <a:ext cx="838200" cy="914400"/>
            <a:chOff x="3276600" y="1905000"/>
            <a:chExt cx="2876550" cy="3324225"/>
          </a:xfrm>
        </p:grpSpPr>
        <p:pic>
          <p:nvPicPr>
            <p:cNvPr id="10"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11"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iterate type="wd">
                                    <p:tmPct val="100000"/>
                                  </p:iterate>
                                  <p:childTnLst>
                                    <p:set>
                                      <p:cBhvr>
                                        <p:cTn id="10" dur="1" fill="hold">
                                          <p:stCondLst>
                                            <p:cond delay="0"/>
                                          </p:stCondLst>
                                        </p:cTn>
                                        <p:tgtEl>
                                          <p:spTgt spid="3"/>
                                        </p:tgtEl>
                                        <p:attrNameLst>
                                          <p:attrName>style.visibility</p:attrName>
                                        </p:attrNameLst>
                                      </p:cBhvr>
                                      <p:to>
                                        <p:strVal val="visible"/>
                                      </p:to>
                                    </p:set>
                                    <p:animEffect transition="in" filter="dissolve">
                                      <p:cBhvr>
                                        <p:cTn id="11" dur="3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499"/>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iterate type="wd">
                                    <p:tmPct val="100000"/>
                                  </p:iterate>
                                  <p:childTnLst>
                                    <p:set>
                                      <p:cBhvr>
                                        <p:cTn id="40" dur="1" fill="hold">
                                          <p:stCondLst>
                                            <p:cond delay="0"/>
                                          </p:stCondLst>
                                        </p:cTn>
                                        <p:tgtEl>
                                          <p:spTgt spid="7"/>
                                        </p:tgtEl>
                                        <p:attrNameLst>
                                          <p:attrName>style.visibility</p:attrName>
                                        </p:attrNameLst>
                                      </p:cBhvr>
                                      <p:to>
                                        <p:strVal val="visible"/>
                                      </p:to>
                                    </p:set>
                                    <p:animEffect transition="in" filter="dissolve">
                                      <p:cBhvr>
                                        <p:cTn id="41"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6200" y="1981200"/>
            <a:ext cx="6538913" cy="519113"/>
          </a:xfrm>
          <a:prstGeom prst="rect">
            <a:avLst/>
          </a:prstGeom>
          <a:noFill/>
          <a:ln w="12700">
            <a:noFill/>
            <a:miter lim="800000"/>
            <a:headEnd type="none" w="sm" len="sm"/>
            <a:tailEnd type="none" w="sm" len="sm"/>
          </a:ln>
          <a:effectLst/>
        </p:spPr>
        <p:txBody>
          <a:bodyPr wrap="none">
            <a:spAutoFit/>
          </a:bodyPr>
          <a:lstStyle/>
          <a:p>
            <a:r>
              <a:rPr lang="en-US" sz="2800" b="1" dirty="0">
                <a:solidFill>
                  <a:srgbClr val="FF3300"/>
                </a:solidFill>
              </a:rPr>
              <a:t>2.     Matrices and Determinant Method</a:t>
            </a:r>
          </a:p>
        </p:txBody>
      </p:sp>
      <p:sp>
        <p:nvSpPr>
          <p:cNvPr id="3" name="Text Box 3"/>
          <p:cNvSpPr txBox="1">
            <a:spLocks noChangeArrowheads="1"/>
          </p:cNvSpPr>
          <p:nvPr/>
        </p:nvSpPr>
        <p:spPr bwMode="auto">
          <a:xfrm>
            <a:off x="228600" y="2590800"/>
            <a:ext cx="8686800" cy="1920526"/>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This method is slightly complicated but it provides us more facilities to calculate the ratio of raw components. With the use of this method we can calculate two or more than two component system of raw mix designing with variable set points. The set points can be aimed both at the Raw mix as well at the clinker.</a:t>
            </a:r>
          </a:p>
          <a:p>
            <a:pPr algn="just">
              <a:lnSpc>
                <a:spcPct val="110000"/>
              </a:lnSpc>
            </a:pPr>
            <a:endParaRPr lang="en-US" b="1" dirty="0">
              <a:solidFill>
                <a:srgbClr val="3333FF"/>
              </a:solidFill>
            </a:endParaRPr>
          </a:p>
          <a:p>
            <a:pPr algn="just">
              <a:lnSpc>
                <a:spcPct val="110000"/>
              </a:lnSpc>
            </a:pPr>
            <a:r>
              <a:rPr lang="en-US" b="1" dirty="0">
                <a:solidFill>
                  <a:srgbClr val="3333FF"/>
                </a:solidFill>
              </a:rPr>
              <a:t>The methods for calculation are as follows :    </a:t>
            </a:r>
          </a:p>
        </p:txBody>
      </p:sp>
      <p:sp>
        <p:nvSpPr>
          <p:cNvPr id="4" name="Text Box 4"/>
          <p:cNvSpPr txBox="1">
            <a:spLocks noChangeArrowheads="1"/>
          </p:cNvSpPr>
          <p:nvPr/>
        </p:nvSpPr>
        <p:spPr bwMode="auto">
          <a:xfrm>
            <a:off x="228600" y="4663726"/>
            <a:ext cx="5111750" cy="457200"/>
          </a:xfrm>
          <a:prstGeom prst="rect">
            <a:avLst/>
          </a:prstGeom>
          <a:noFill/>
          <a:ln w="12700">
            <a:noFill/>
            <a:miter lim="800000"/>
            <a:headEnd type="none" w="sm" len="sm"/>
            <a:tailEnd type="none" w="sm" len="sm"/>
          </a:ln>
          <a:effectLst/>
        </p:spPr>
        <p:txBody>
          <a:bodyPr wrap="none">
            <a:spAutoFit/>
          </a:bodyPr>
          <a:lstStyle/>
          <a:p>
            <a:r>
              <a:rPr lang="en-US" b="1" dirty="0">
                <a:solidFill>
                  <a:srgbClr val="FF3300"/>
                </a:solidFill>
              </a:rPr>
              <a:t>A.    Calculation of Matrix elements</a:t>
            </a:r>
          </a:p>
        </p:txBody>
      </p:sp>
      <p:sp>
        <p:nvSpPr>
          <p:cNvPr id="5" name="Text Box 5"/>
          <p:cNvSpPr txBox="1">
            <a:spLocks noChangeArrowheads="1"/>
          </p:cNvSpPr>
          <p:nvPr/>
        </p:nvSpPr>
        <p:spPr bwMode="auto">
          <a:xfrm>
            <a:off x="228600" y="5230464"/>
            <a:ext cx="8686800" cy="1311128"/>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In raw mix design calculation, each element of matrices is made from two parts. First is alphabet and second is a number. The alphabet part indicates the raw component and the number indicates corresponding set point. Therefore, a metrics element is like A1, A2, B1, B2…E4 etc.</a:t>
            </a:r>
          </a:p>
        </p:txBody>
      </p:sp>
      <p:grpSp>
        <p:nvGrpSpPr>
          <p:cNvPr id="6" name="Group 15"/>
          <p:cNvGrpSpPr>
            <a:grpSpLocks/>
          </p:cNvGrpSpPr>
          <p:nvPr/>
        </p:nvGrpSpPr>
        <p:grpSpPr bwMode="auto">
          <a:xfrm>
            <a:off x="152400" y="152400"/>
            <a:ext cx="838200" cy="914400"/>
            <a:chOff x="3276600" y="1905000"/>
            <a:chExt cx="2876550" cy="3324225"/>
          </a:xfrm>
        </p:grpSpPr>
        <p:pic>
          <p:nvPicPr>
            <p:cNvPr id="7"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8"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iterate type="wd">
                                    <p:tmPct val="100000"/>
                                  </p:iterate>
                                  <p:childTnLst>
                                    <p:set>
                                      <p:cBhvr>
                                        <p:cTn id="11" dur="1" fill="hold">
                                          <p:stCondLst>
                                            <p:cond delay="0"/>
                                          </p:stCondLst>
                                        </p:cTn>
                                        <p:tgtEl>
                                          <p:spTgt spid="3"/>
                                        </p:tgtEl>
                                        <p:attrNameLst>
                                          <p:attrName>style.visibility</p:attrName>
                                        </p:attrNameLst>
                                      </p:cBhvr>
                                      <p:to>
                                        <p:strVal val="visible"/>
                                      </p:to>
                                    </p:set>
                                    <p:animEffect transition="in" filter="dissolve">
                                      <p:cBhvr>
                                        <p:cTn id="12" dur="3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9" presetClass="entr" presetSubtype="0" fill="hold" grpId="0" nodeType="afterEffect">
                                  <p:stCondLst>
                                    <p:cond delay="0"/>
                                  </p:stCondLst>
                                  <p:iterate type="wd">
                                    <p:tmPct val="100000"/>
                                  </p:iterate>
                                  <p:childTnLst>
                                    <p:set>
                                      <p:cBhvr>
                                        <p:cTn id="21" dur="1" fill="hold">
                                          <p:stCondLst>
                                            <p:cond delay="0"/>
                                          </p:stCondLst>
                                        </p:cTn>
                                        <p:tgtEl>
                                          <p:spTgt spid="5"/>
                                        </p:tgtEl>
                                        <p:attrNameLst>
                                          <p:attrName>style.visibility</p:attrName>
                                        </p:attrNameLst>
                                      </p:cBhvr>
                                      <p:to>
                                        <p:strVal val="visible"/>
                                      </p:to>
                                    </p:set>
                                    <p:animEffect transition="in" filter="dissolve">
                                      <p:cBhvr>
                                        <p:cTn id="2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188913"/>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Cement Production Technologies </a:t>
            </a:r>
          </a:p>
        </p:txBody>
      </p:sp>
      <p:sp>
        <p:nvSpPr>
          <p:cNvPr id="3" name="Rectangle 4"/>
          <p:cNvSpPr>
            <a:spLocks noChangeArrowheads="1"/>
          </p:cNvSpPr>
          <p:nvPr/>
        </p:nvSpPr>
        <p:spPr bwMode="auto">
          <a:xfrm>
            <a:off x="539750" y="3860800"/>
            <a:ext cx="8135938" cy="7143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latin typeface="Arial" charset="0"/>
              <a:cs typeface="Arial" charset="0"/>
            </a:endParaRPr>
          </a:p>
        </p:txBody>
      </p:sp>
      <p:sp>
        <p:nvSpPr>
          <p:cNvPr id="4" name="Text Box 7"/>
          <p:cNvSpPr txBox="1">
            <a:spLocks noChangeArrowheads="1"/>
          </p:cNvSpPr>
          <p:nvPr/>
        </p:nvSpPr>
        <p:spPr bwMode="auto">
          <a:xfrm>
            <a:off x="1116013" y="3925888"/>
            <a:ext cx="935037" cy="366712"/>
          </a:xfrm>
          <a:prstGeom prst="rect">
            <a:avLst/>
          </a:prstGeom>
          <a:noFill/>
          <a:ln w="9525">
            <a:noFill/>
            <a:miter lim="800000"/>
            <a:headEnd/>
            <a:tailEnd/>
          </a:ln>
        </p:spPr>
        <p:txBody>
          <a:bodyPr>
            <a:spAutoFit/>
          </a:bodyPr>
          <a:lstStyle/>
          <a:p>
            <a:pPr>
              <a:spcBef>
                <a:spcPct val="50000"/>
              </a:spcBef>
            </a:pPr>
            <a:r>
              <a:rPr lang="en-US"/>
              <a:t>1830’s</a:t>
            </a:r>
          </a:p>
        </p:txBody>
      </p:sp>
      <p:sp>
        <p:nvSpPr>
          <p:cNvPr id="5" name="Text Box 8"/>
          <p:cNvSpPr txBox="1">
            <a:spLocks noChangeArrowheads="1"/>
          </p:cNvSpPr>
          <p:nvPr/>
        </p:nvSpPr>
        <p:spPr bwMode="auto">
          <a:xfrm>
            <a:off x="828675" y="3068638"/>
            <a:ext cx="1439863" cy="274637"/>
          </a:xfrm>
          <a:prstGeom prst="rect">
            <a:avLst/>
          </a:prstGeom>
          <a:noFill/>
          <a:ln w="9525">
            <a:noFill/>
            <a:miter lim="800000"/>
            <a:headEnd/>
            <a:tailEnd/>
          </a:ln>
        </p:spPr>
        <p:txBody>
          <a:bodyPr>
            <a:spAutoFit/>
          </a:bodyPr>
          <a:lstStyle/>
          <a:p>
            <a:pPr>
              <a:spcBef>
                <a:spcPct val="50000"/>
              </a:spcBef>
            </a:pPr>
            <a:r>
              <a:rPr lang="en-US" sz="1200" b="1"/>
              <a:t>Vertical Kilns </a:t>
            </a:r>
          </a:p>
        </p:txBody>
      </p:sp>
      <p:sp>
        <p:nvSpPr>
          <p:cNvPr id="6" name="Line 9"/>
          <p:cNvSpPr>
            <a:spLocks noChangeShapeType="1"/>
          </p:cNvSpPr>
          <p:nvPr/>
        </p:nvSpPr>
        <p:spPr bwMode="auto">
          <a:xfrm>
            <a:off x="1403350" y="3357563"/>
            <a:ext cx="0" cy="503237"/>
          </a:xfrm>
          <a:prstGeom prst="line">
            <a:avLst/>
          </a:prstGeom>
          <a:noFill/>
          <a:ln w="9525">
            <a:solidFill>
              <a:schemeClr val="tx1"/>
            </a:solidFill>
            <a:round/>
            <a:headEnd/>
            <a:tailEnd type="triangle" w="med" len="med"/>
          </a:ln>
        </p:spPr>
        <p:txBody>
          <a:bodyPr/>
          <a:lstStyle/>
          <a:p>
            <a:endParaRPr lang="en-US"/>
          </a:p>
        </p:txBody>
      </p:sp>
      <p:sp>
        <p:nvSpPr>
          <p:cNvPr id="7" name="Text Box 10"/>
          <p:cNvSpPr txBox="1">
            <a:spLocks noChangeArrowheads="1"/>
          </p:cNvSpPr>
          <p:nvPr/>
        </p:nvSpPr>
        <p:spPr bwMode="auto">
          <a:xfrm>
            <a:off x="3059113" y="3925888"/>
            <a:ext cx="935037" cy="366712"/>
          </a:xfrm>
          <a:prstGeom prst="rect">
            <a:avLst/>
          </a:prstGeom>
          <a:noFill/>
          <a:ln w="9525">
            <a:noFill/>
            <a:miter lim="800000"/>
            <a:headEnd/>
            <a:tailEnd/>
          </a:ln>
        </p:spPr>
        <p:txBody>
          <a:bodyPr>
            <a:spAutoFit/>
          </a:bodyPr>
          <a:lstStyle/>
          <a:p>
            <a:pPr>
              <a:spcBef>
                <a:spcPct val="50000"/>
              </a:spcBef>
            </a:pPr>
            <a:r>
              <a:rPr lang="en-US"/>
              <a:t>1885</a:t>
            </a:r>
          </a:p>
        </p:txBody>
      </p:sp>
      <p:sp>
        <p:nvSpPr>
          <p:cNvPr id="8" name="Text Box 11"/>
          <p:cNvSpPr txBox="1">
            <a:spLocks noChangeArrowheads="1"/>
          </p:cNvSpPr>
          <p:nvPr/>
        </p:nvSpPr>
        <p:spPr bwMode="auto">
          <a:xfrm>
            <a:off x="2771775" y="3068638"/>
            <a:ext cx="1439863" cy="274637"/>
          </a:xfrm>
          <a:prstGeom prst="rect">
            <a:avLst/>
          </a:prstGeom>
          <a:noFill/>
          <a:ln w="9525">
            <a:noFill/>
            <a:miter lim="800000"/>
            <a:headEnd/>
            <a:tailEnd/>
          </a:ln>
        </p:spPr>
        <p:txBody>
          <a:bodyPr>
            <a:spAutoFit/>
          </a:bodyPr>
          <a:lstStyle/>
          <a:p>
            <a:pPr>
              <a:spcBef>
                <a:spcPct val="50000"/>
              </a:spcBef>
            </a:pPr>
            <a:r>
              <a:rPr lang="en-US" sz="1200" b="1"/>
              <a:t>Rotary Kilns </a:t>
            </a:r>
          </a:p>
        </p:txBody>
      </p:sp>
      <p:sp>
        <p:nvSpPr>
          <p:cNvPr id="9" name="Line 12"/>
          <p:cNvSpPr>
            <a:spLocks noChangeShapeType="1"/>
          </p:cNvSpPr>
          <p:nvPr/>
        </p:nvSpPr>
        <p:spPr bwMode="auto">
          <a:xfrm>
            <a:off x="3346450" y="3357563"/>
            <a:ext cx="0" cy="503237"/>
          </a:xfrm>
          <a:prstGeom prst="line">
            <a:avLst/>
          </a:prstGeom>
          <a:noFill/>
          <a:ln w="9525">
            <a:solidFill>
              <a:schemeClr val="tx1"/>
            </a:solidFill>
            <a:round/>
            <a:headEnd/>
            <a:tailEnd type="triangle" w="med" len="med"/>
          </a:ln>
        </p:spPr>
        <p:txBody>
          <a:bodyPr/>
          <a:lstStyle/>
          <a:p>
            <a:endParaRPr lang="en-US"/>
          </a:p>
        </p:txBody>
      </p:sp>
      <p:pic>
        <p:nvPicPr>
          <p:cNvPr id="10" name="Picture 13" descr="chromic03"/>
          <p:cNvPicPr>
            <a:picLocks noChangeAspect="1" noChangeArrowheads="1"/>
          </p:cNvPicPr>
          <p:nvPr/>
        </p:nvPicPr>
        <p:blipFill>
          <a:blip r:embed="rId3"/>
          <a:srcRect/>
          <a:stretch>
            <a:fillRect/>
          </a:stretch>
        </p:blipFill>
        <p:spPr bwMode="auto">
          <a:xfrm>
            <a:off x="2916238" y="4221163"/>
            <a:ext cx="1368425" cy="957262"/>
          </a:xfrm>
          <a:prstGeom prst="rect">
            <a:avLst/>
          </a:prstGeom>
          <a:noFill/>
          <a:ln w="9525">
            <a:noFill/>
            <a:miter lim="800000"/>
            <a:headEnd/>
            <a:tailEnd/>
          </a:ln>
        </p:spPr>
      </p:pic>
      <p:sp>
        <p:nvSpPr>
          <p:cNvPr id="11" name="Text Box 14"/>
          <p:cNvSpPr txBox="1">
            <a:spLocks noChangeArrowheads="1"/>
          </p:cNvSpPr>
          <p:nvPr/>
        </p:nvSpPr>
        <p:spPr bwMode="auto">
          <a:xfrm>
            <a:off x="4930775" y="3905250"/>
            <a:ext cx="935038" cy="366713"/>
          </a:xfrm>
          <a:prstGeom prst="rect">
            <a:avLst/>
          </a:prstGeom>
          <a:noFill/>
          <a:ln w="9525">
            <a:noFill/>
            <a:miter lim="800000"/>
            <a:headEnd/>
            <a:tailEnd/>
          </a:ln>
        </p:spPr>
        <p:txBody>
          <a:bodyPr>
            <a:spAutoFit/>
          </a:bodyPr>
          <a:lstStyle/>
          <a:p>
            <a:pPr>
              <a:spcBef>
                <a:spcPct val="50000"/>
              </a:spcBef>
            </a:pPr>
            <a:r>
              <a:rPr lang="en-US"/>
              <a:t>1930’s</a:t>
            </a:r>
          </a:p>
        </p:txBody>
      </p:sp>
      <p:sp>
        <p:nvSpPr>
          <p:cNvPr id="12" name="Text Box 15"/>
          <p:cNvSpPr txBox="1">
            <a:spLocks noChangeArrowheads="1"/>
          </p:cNvSpPr>
          <p:nvPr/>
        </p:nvSpPr>
        <p:spPr bwMode="auto">
          <a:xfrm>
            <a:off x="4643438" y="3048000"/>
            <a:ext cx="1584325" cy="274638"/>
          </a:xfrm>
          <a:prstGeom prst="rect">
            <a:avLst/>
          </a:prstGeom>
          <a:noFill/>
          <a:ln w="9525">
            <a:noFill/>
            <a:miter lim="800000"/>
            <a:headEnd/>
            <a:tailEnd/>
          </a:ln>
        </p:spPr>
        <p:txBody>
          <a:bodyPr>
            <a:spAutoFit/>
          </a:bodyPr>
          <a:lstStyle/>
          <a:p>
            <a:pPr>
              <a:spcBef>
                <a:spcPct val="50000"/>
              </a:spcBef>
            </a:pPr>
            <a:r>
              <a:rPr lang="en-US" sz="1200" b="1"/>
              <a:t>Long Rotary Kilns </a:t>
            </a:r>
          </a:p>
        </p:txBody>
      </p:sp>
      <p:sp>
        <p:nvSpPr>
          <p:cNvPr id="13" name="Line 16"/>
          <p:cNvSpPr>
            <a:spLocks noChangeShapeType="1"/>
          </p:cNvSpPr>
          <p:nvPr/>
        </p:nvSpPr>
        <p:spPr bwMode="auto">
          <a:xfrm>
            <a:off x="5218113" y="3336925"/>
            <a:ext cx="0" cy="503238"/>
          </a:xfrm>
          <a:prstGeom prst="line">
            <a:avLst/>
          </a:prstGeom>
          <a:noFill/>
          <a:ln w="9525">
            <a:solidFill>
              <a:schemeClr val="tx1"/>
            </a:solidFill>
            <a:round/>
            <a:headEnd/>
            <a:tailEnd type="triangle" w="med" len="med"/>
          </a:ln>
        </p:spPr>
        <p:txBody>
          <a:bodyPr/>
          <a:lstStyle/>
          <a:p>
            <a:endParaRPr lang="en-US"/>
          </a:p>
        </p:txBody>
      </p:sp>
      <p:pic>
        <p:nvPicPr>
          <p:cNvPr id="14" name="Picture 18" descr="frk"/>
          <p:cNvPicPr>
            <a:picLocks noChangeAspect="1" noChangeArrowheads="1"/>
          </p:cNvPicPr>
          <p:nvPr/>
        </p:nvPicPr>
        <p:blipFill>
          <a:blip r:embed="rId4"/>
          <a:srcRect/>
          <a:stretch>
            <a:fillRect/>
          </a:stretch>
        </p:blipFill>
        <p:spPr bwMode="auto">
          <a:xfrm>
            <a:off x="2268538" y="5102225"/>
            <a:ext cx="2520950" cy="1755775"/>
          </a:xfrm>
          <a:prstGeom prst="rect">
            <a:avLst/>
          </a:prstGeom>
          <a:noFill/>
          <a:ln w="9525">
            <a:noFill/>
            <a:miter lim="800000"/>
            <a:headEnd/>
            <a:tailEnd/>
          </a:ln>
        </p:spPr>
      </p:pic>
      <p:pic>
        <p:nvPicPr>
          <p:cNvPr id="15" name="Picture 21" descr="2009033103321219638_S"/>
          <p:cNvPicPr>
            <a:picLocks noChangeAspect="1" noChangeArrowheads="1"/>
          </p:cNvPicPr>
          <p:nvPr/>
        </p:nvPicPr>
        <p:blipFill>
          <a:blip r:embed="rId5"/>
          <a:srcRect/>
          <a:stretch>
            <a:fillRect/>
          </a:stretch>
        </p:blipFill>
        <p:spPr bwMode="auto">
          <a:xfrm>
            <a:off x="395288" y="5445125"/>
            <a:ext cx="1047750" cy="1165225"/>
          </a:xfrm>
          <a:prstGeom prst="rect">
            <a:avLst/>
          </a:prstGeom>
          <a:noFill/>
          <a:ln w="9525">
            <a:noFill/>
            <a:miter lim="800000"/>
            <a:headEnd/>
            <a:tailEnd/>
          </a:ln>
        </p:spPr>
      </p:pic>
      <p:sp>
        <p:nvSpPr>
          <p:cNvPr id="16" name="Text Box 22"/>
          <p:cNvSpPr txBox="1">
            <a:spLocks noChangeArrowheads="1"/>
          </p:cNvSpPr>
          <p:nvPr/>
        </p:nvSpPr>
        <p:spPr bwMode="auto">
          <a:xfrm>
            <a:off x="6515100" y="3925888"/>
            <a:ext cx="935038" cy="366712"/>
          </a:xfrm>
          <a:prstGeom prst="rect">
            <a:avLst/>
          </a:prstGeom>
          <a:noFill/>
          <a:ln w="9525">
            <a:noFill/>
            <a:miter lim="800000"/>
            <a:headEnd/>
            <a:tailEnd/>
          </a:ln>
        </p:spPr>
        <p:txBody>
          <a:bodyPr>
            <a:spAutoFit/>
          </a:bodyPr>
          <a:lstStyle/>
          <a:p>
            <a:pPr>
              <a:spcBef>
                <a:spcPct val="50000"/>
              </a:spcBef>
            </a:pPr>
            <a:r>
              <a:rPr lang="en-US"/>
              <a:t>1970’s</a:t>
            </a:r>
          </a:p>
        </p:txBody>
      </p:sp>
      <p:sp>
        <p:nvSpPr>
          <p:cNvPr id="17" name="Text Box 23"/>
          <p:cNvSpPr txBox="1">
            <a:spLocks noChangeArrowheads="1"/>
          </p:cNvSpPr>
          <p:nvPr/>
        </p:nvSpPr>
        <p:spPr bwMode="auto">
          <a:xfrm>
            <a:off x="6227763" y="2924175"/>
            <a:ext cx="2089150" cy="457200"/>
          </a:xfrm>
          <a:prstGeom prst="rect">
            <a:avLst/>
          </a:prstGeom>
          <a:noFill/>
          <a:ln w="9525">
            <a:noFill/>
            <a:miter lim="800000"/>
            <a:headEnd/>
            <a:tailEnd/>
          </a:ln>
        </p:spPr>
        <p:txBody>
          <a:bodyPr>
            <a:spAutoFit/>
          </a:bodyPr>
          <a:lstStyle/>
          <a:p>
            <a:pPr>
              <a:spcBef>
                <a:spcPct val="50000"/>
              </a:spcBef>
            </a:pPr>
            <a:r>
              <a:rPr lang="en-US" sz="1200" b="1"/>
              <a:t>Short Rotary Kilns and Preheater Technology</a:t>
            </a:r>
          </a:p>
        </p:txBody>
      </p:sp>
      <p:sp>
        <p:nvSpPr>
          <p:cNvPr id="18" name="Line 24"/>
          <p:cNvSpPr>
            <a:spLocks noChangeShapeType="1"/>
          </p:cNvSpPr>
          <p:nvPr/>
        </p:nvSpPr>
        <p:spPr bwMode="auto">
          <a:xfrm>
            <a:off x="6802438" y="3357563"/>
            <a:ext cx="0" cy="503237"/>
          </a:xfrm>
          <a:prstGeom prst="line">
            <a:avLst/>
          </a:prstGeom>
          <a:noFill/>
          <a:ln w="9525">
            <a:solidFill>
              <a:schemeClr val="tx1"/>
            </a:solidFill>
            <a:round/>
            <a:headEnd/>
            <a:tailEnd type="triangle" w="med" len="med"/>
          </a:ln>
        </p:spPr>
        <p:txBody>
          <a:bodyPr/>
          <a:lstStyle/>
          <a:p>
            <a:endParaRPr lang="en-US"/>
          </a:p>
        </p:txBody>
      </p:sp>
      <p:sp>
        <p:nvSpPr>
          <p:cNvPr id="19" name="Rectangle 27"/>
          <p:cNvSpPr>
            <a:spLocks noChangeArrowheads="1"/>
          </p:cNvSpPr>
          <p:nvPr/>
        </p:nvSpPr>
        <p:spPr bwMode="auto">
          <a:xfrm>
            <a:off x="0" y="1643063"/>
            <a:ext cx="9144000" cy="0"/>
          </a:xfrm>
          <a:prstGeom prst="rect">
            <a:avLst/>
          </a:prstGeom>
          <a:noFill/>
          <a:ln w="9525">
            <a:noFill/>
            <a:miter lim="800000"/>
            <a:headEnd/>
            <a:tailEnd/>
          </a:ln>
        </p:spPr>
        <p:txBody>
          <a:bodyPr wrap="none" anchor="ctr">
            <a:spAutoFit/>
          </a:bodyPr>
          <a:lstStyle/>
          <a:p>
            <a:endParaRPr lang="en-US"/>
          </a:p>
        </p:txBody>
      </p:sp>
      <p:graphicFrame>
        <p:nvGraphicFramePr>
          <p:cNvPr id="20" name="Object 26"/>
          <p:cNvGraphicFramePr>
            <a:graphicFrameLocks noChangeAspect="1"/>
          </p:cNvGraphicFramePr>
          <p:nvPr/>
        </p:nvGraphicFramePr>
        <p:xfrm>
          <a:off x="6372225" y="4221163"/>
          <a:ext cx="1692275" cy="1069975"/>
        </p:xfrm>
        <a:graphic>
          <a:graphicData uri="http://schemas.openxmlformats.org/presentationml/2006/ole">
            <mc:AlternateContent xmlns:mc="http://schemas.openxmlformats.org/markup-compatibility/2006">
              <mc:Choice xmlns:v="urn:schemas-microsoft-com:vml" Requires="v">
                <p:oleObj spid="_x0000_s1027" r:id="rId6" imgW="5525271" imgH="3476190" progId="">
                  <p:embed/>
                </p:oleObj>
              </mc:Choice>
              <mc:Fallback>
                <p:oleObj r:id="rId6" imgW="5525271" imgH="3476190" progId="">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4221163"/>
                        <a:ext cx="1692275"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28" descr="saylorkilns"/>
          <p:cNvPicPr>
            <a:picLocks noChangeAspect="1" noChangeArrowheads="1"/>
          </p:cNvPicPr>
          <p:nvPr/>
        </p:nvPicPr>
        <p:blipFill>
          <a:blip r:embed="rId8"/>
          <a:srcRect/>
          <a:stretch>
            <a:fillRect/>
          </a:stretch>
        </p:blipFill>
        <p:spPr bwMode="auto">
          <a:xfrm>
            <a:off x="468313" y="4221163"/>
            <a:ext cx="1428750" cy="1123950"/>
          </a:xfrm>
          <a:prstGeom prst="rect">
            <a:avLst/>
          </a:prstGeom>
          <a:noFill/>
          <a:ln w="9525">
            <a:noFill/>
            <a:miter lim="800000"/>
            <a:headEnd/>
            <a:tailEnd/>
          </a:ln>
        </p:spPr>
      </p:pic>
      <p:sp>
        <p:nvSpPr>
          <p:cNvPr id="22" name="AutoShape 29"/>
          <p:cNvSpPr>
            <a:spLocks/>
          </p:cNvSpPr>
          <p:nvPr/>
        </p:nvSpPr>
        <p:spPr bwMode="auto">
          <a:xfrm rot="5400000">
            <a:off x="7668419" y="2780506"/>
            <a:ext cx="142875" cy="1871663"/>
          </a:xfrm>
          <a:prstGeom prst="leftBrace">
            <a:avLst>
              <a:gd name="adj1" fmla="val 138884"/>
              <a:gd name="adj2" fmla="val 51144"/>
            </a:avLst>
          </a:prstGeom>
          <a:noFill/>
          <a:ln w="9525">
            <a:solidFill>
              <a:schemeClr val="tx1"/>
            </a:solidFill>
            <a:round/>
            <a:headEnd/>
            <a:tailEnd/>
          </a:ln>
        </p:spPr>
        <p:txBody>
          <a:bodyPr wrap="none" anchor="ctr"/>
          <a:lstStyle/>
          <a:p>
            <a:endParaRPr lang="en-US"/>
          </a:p>
        </p:txBody>
      </p:sp>
      <p:sp>
        <p:nvSpPr>
          <p:cNvPr id="23" name="Text Box 30"/>
          <p:cNvSpPr txBox="1">
            <a:spLocks noChangeArrowheads="1"/>
          </p:cNvSpPr>
          <p:nvPr/>
        </p:nvSpPr>
        <p:spPr bwMode="auto">
          <a:xfrm>
            <a:off x="8208963" y="3933825"/>
            <a:ext cx="935037" cy="366713"/>
          </a:xfrm>
          <a:prstGeom prst="rect">
            <a:avLst/>
          </a:prstGeom>
          <a:noFill/>
          <a:ln w="9525">
            <a:noFill/>
            <a:miter lim="800000"/>
            <a:headEnd/>
            <a:tailEnd/>
          </a:ln>
        </p:spPr>
        <p:txBody>
          <a:bodyPr>
            <a:spAutoFit/>
          </a:bodyPr>
          <a:lstStyle/>
          <a:p>
            <a:pPr>
              <a:spcBef>
                <a:spcPct val="50000"/>
              </a:spcBef>
            </a:pPr>
            <a:r>
              <a:rPr lang="en-US"/>
              <a:t>2000’s</a:t>
            </a:r>
          </a:p>
        </p:txBody>
      </p:sp>
      <p:sp>
        <p:nvSpPr>
          <p:cNvPr id="24" name="Line 31"/>
          <p:cNvSpPr>
            <a:spLocks noChangeShapeType="1"/>
          </p:cNvSpPr>
          <p:nvPr/>
        </p:nvSpPr>
        <p:spPr bwMode="auto">
          <a:xfrm>
            <a:off x="7740650" y="3500438"/>
            <a:ext cx="719138" cy="0"/>
          </a:xfrm>
          <a:prstGeom prst="line">
            <a:avLst/>
          </a:prstGeom>
          <a:noFill/>
          <a:ln w="9525">
            <a:solidFill>
              <a:schemeClr val="tx1"/>
            </a:solidFill>
            <a:round/>
            <a:headEnd/>
            <a:tailEnd/>
          </a:ln>
        </p:spPr>
        <p:txBody>
          <a:bodyPr/>
          <a:lstStyle/>
          <a:p>
            <a:endParaRPr lang="en-US"/>
          </a:p>
        </p:txBody>
      </p:sp>
      <p:sp>
        <p:nvSpPr>
          <p:cNvPr id="25" name="Line 32"/>
          <p:cNvSpPr>
            <a:spLocks noChangeShapeType="1"/>
          </p:cNvSpPr>
          <p:nvPr/>
        </p:nvSpPr>
        <p:spPr bwMode="auto">
          <a:xfrm flipV="1">
            <a:off x="8459788" y="2133600"/>
            <a:ext cx="0" cy="1366838"/>
          </a:xfrm>
          <a:prstGeom prst="line">
            <a:avLst/>
          </a:prstGeom>
          <a:noFill/>
          <a:ln w="9525">
            <a:solidFill>
              <a:schemeClr val="tx1"/>
            </a:solidFill>
            <a:round/>
            <a:headEnd/>
            <a:tailEnd/>
          </a:ln>
        </p:spPr>
        <p:txBody>
          <a:bodyPr/>
          <a:lstStyle/>
          <a:p>
            <a:endParaRPr lang="en-US"/>
          </a:p>
        </p:txBody>
      </p:sp>
      <p:sp>
        <p:nvSpPr>
          <p:cNvPr id="26" name="Line 33"/>
          <p:cNvSpPr>
            <a:spLocks noChangeShapeType="1"/>
          </p:cNvSpPr>
          <p:nvPr/>
        </p:nvSpPr>
        <p:spPr bwMode="auto">
          <a:xfrm>
            <a:off x="7740650" y="3500438"/>
            <a:ext cx="0" cy="144462"/>
          </a:xfrm>
          <a:prstGeom prst="line">
            <a:avLst/>
          </a:prstGeom>
          <a:noFill/>
          <a:ln w="9525">
            <a:solidFill>
              <a:schemeClr val="tx1"/>
            </a:solidFill>
            <a:round/>
            <a:headEnd/>
            <a:tailEnd type="triangle" w="med" len="med"/>
          </a:ln>
        </p:spPr>
        <p:txBody>
          <a:bodyPr/>
          <a:lstStyle/>
          <a:p>
            <a:endParaRPr lang="en-US"/>
          </a:p>
        </p:txBody>
      </p:sp>
      <p:sp>
        <p:nvSpPr>
          <p:cNvPr id="27" name="Text Box 39"/>
          <p:cNvSpPr txBox="1">
            <a:spLocks noChangeArrowheads="1"/>
          </p:cNvSpPr>
          <p:nvPr/>
        </p:nvSpPr>
        <p:spPr bwMode="auto">
          <a:xfrm>
            <a:off x="5724525" y="1268413"/>
            <a:ext cx="2592388" cy="1647825"/>
          </a:xfrm>
          <a:prstGeom prst="rect">
            <a:avLst/>
          </a:prstGeom>
          <a:noFill/>
          <a:ln w="9525">
            <a:noFill/>
            <a:miter lim="800000"/>
            <a:headEnd/>
            <a:tailEnd/>
          </a:ln>
        </p:spPr>
        <p:txBody>
          <a:bodyPr>
            <a:spAutoFit/>
          </a:bodyPr>
          <a:lstStyle/>
          <a:p>
            <a:pPr>
              <a:spcBef>
                <a:spcPct val="50000"/>
              </a:spcBef>
              <a:buFontTx/>
              <a:buChar char="•"/>
            </a:pPr>
            <a:r>
              <a:rPr lang="en-US" sz="1200" b="1"/>
              <a:t> Control and instrumentation</a:t>
            </a:r>
          </a:p>
          <a:p>
            <a:pPr>
              <a:spcBef>
                <a:spcPct val="50000"/>
              </a:spcBef>
              <a:buFontTx/>
              <a:buChar char="•"/>
            </a:pPr>
            <a:r>
              <a:rPr lang="en-US" sz="1200" b="1"/>
              <a:t> Gears and bearings </a:t>
            </a:r>
          </a:p>
          <a:p>
            <a:pPr>
              <a:spcBef>
                <a:spcPct val="50000"/>
              </a:spcBef>
              <a:buFontTx/>
              <a:buChar char="•"/>
            </a:pPr>
            <a:r>
              <a:rPr lang="en-US" sz="1200" b="1"/>
              <a:t>Cooling and heat transfer</a:t>
            </a:r>
          </a:p>
          <a:p>
            <a:pPr>
              <a:spcBef>
                <a:spcPct val="50000"/>
              </a:spcBef>
              <a:buFontTx/>
              <a:buChar char="•"/>
            </a:pPr>
            <a:r>
              <a:rPr lang="en-US" sz="1200" b="1"/>
              <a:t>Material handling systems</a:t>
            </a:r>
          </a:p>
          <a:p>
            <a:pPr>
              <a:spcBef>
                <a:spcPct val="50000"/>
              </a:spcBef>
              <a:buFontTx/>
              <a:buChar char="•"/>
            </a:pPr>
            <a:r>
              <a:rPr lang="en-US" sz="1200" b="1"/>
              <a:t>Cyclone and filters </a:t>
            </a:r>
          </a:p>
          <a:p>
            <a:pPr>
              <a:spcBef>
                <a:spcPct val="50000"/>
              </a:spcBef>
              <a:buFontTx/>
              <a:buChar char="•"/>
            </a:pPr>
            <a:endParaRPr lang="en-US" sz="1200" b="1"/>
          </a:p>
        </p:txBody>
      </p:sp>
      <p:sp>
        <p:nvSpPr>
          <p:cNvPr id="28" name="Line 40"/>
          <p:cNvSpPr>
            <a:spLocks noChangeShapeType="1"/>
          </p:cNvSpPr>
          <p:nvPr/>
        </p:nvSpPr>
        <p:spPr bwMode="auto">
          <a:xfrm>
            <a:off x="7596188" y="2133600"/>
            <a:ext cx="863600" cy="0"/>
          </a:xfrm>
          <a:prstGeom prst="line">
            <a:avLst/>
          </a:prstGeom>
          <a:noFill/>
          <a:ln w="9525">
            <a:solidFill>
              <a:schemeClr val="tx1"/>
            </a:solidFill>
            <a:round/>
            <a:headEnd/>
            <a:tailEnd/>
          </a:ln>
        </p:spPr>
        <p:txBody>
          <a:bodyPr/>
          <a:lstStyle/>
          <a:p>
            <a:endParaRPr lang="en-US"/>
          </a:p>
        </p:txBody>
      </p:sp>
      <p:pic>
        <p:nvPicPr>
          <p:cNvPr id="29" name="Picture 41"/>
          <p:cNvPicPr>
            <a:picLocks noChangeAspect="1" noChangeArrowheads="1"/>
          </p:cNvPicPr>
          <p:nvPr/>
        </p:nvPicPr>
        <p:blipFill>
          <a:blip r:embed="rId9" cstate="print"/>
          <a:srcRect/>
          <a:stretch>
            <a:fillRect/>
          </a:stretch>
        </p:blipFill>
        <p:spPr bwMode="auto">
          <a:xfrm>
            <a:off x="6877050" y="5300663"/>
            <a:ext cx="331788" cy="1358900"/>
          </a:xfrm>
          <a:prstGeom prst="rect">
            <a:avLst/>
          </a:prstGeom>
          <a:noFill/>
          <a:ln w="9525">
            <a:noFill/>
            <a:miter lim="800000"/>
            <a:headEnd/>
            <a:tailEnd/>
          </a:ln>
        </p:spPr>
      </p:pic>
      <p:grpSp>
        <p:nvGrpSpPr>
          <p:cNvPr id="31" name="Group 15"/>
          <p:cNvGrpSpPr>
            <a:grpSpLocks/>
          </p:cNvGrpSpPr>
          <p:nvPr/>
        </p:nvGrpSpPr>
        <p:grpSpPr bwMode="auto">
          <a:xfrm>
            <a:off x="152400" y="152400"/>
            <a:ext cx="838200" cy="914400"/>
            <a:chOff x="3276600" y="1905000"/>
            <a:chExt cx="2876550" cy="3324225"/>
          </a:xfrm>
        </p:grpSpPr>
        <p:pic>
          <p:nvPicPr>
            <p:cNvPr id="32" name="Picture 2"/>
            <p:cNvPicPr>
              <a:picLocks noChangeAspect="1" noChangeArrowheads="1"/>
            </p:cNvPicPr>
            <p:nvPr/>
          </p:nvPicPr>
          <p:blipFill>
            <a:blip r:embed="rId10"/>
            <a:srcRect/>
            <a:stretch>
              <a:fillRect/>
            </a:stretch>
          </p:blipFill>
          <p:spPr bwMode="auto">
            <a:xfrm>
              <a:off x="3276600" y="1905000"/>
              <a:ext cx="2876550" cy="3324225"/>
            </a:xfrm>
            <a:prstGeom prst="rect">
              <a:avLst/>
            </a:prstGeom>
            <a:noFill/>
            <a:ln w="9525">
              <a:noFill/>
              <a:miter lim="800000"/>
              <a:headEnd/>
              <a:tailEnd/>
            </a:ln>
          </p:spPr>
        </p:pic>
        <p:pic>
          <p:nvPicPr>
            <p:cNvPr id="33" name="Picture 14" descr="0[1].JPG"/>
            <p:cNvPicPr>
              <a:picLocks noChangeAspect="1" noChangeArrowheads="1"/>
            </p:cNvPicPr>
            <p:nvPr/>
          </p:nvPicPr>
          <p:blipFill>
            <a:blip r:embed="rId11"/>
            <a:srcRect/>
            <a:stretch>
              <a:fillRect/>
            </a:stretch>
          </p:blipFill>
          <p:spPr bwMode="auto">
            <a:xfrm>
              <a:off x="3800330" y="3191774"/>
              <a:ext cx="1851572" cy="1699752"/>
            </a:xfrm>
            <a:prstGeom prst="rect">
              <a:avLst/>
            </a:prstGeom>
            <a:noFill/>
            <a:ln w="9525">
              <a:noFill/>
              <a:miter lim="800000"/>
              <a:headEnd/>
              <a:tailEnd/>
            </a:ln>
          </p:spPr>
        </p:pic>
      </p:grpSp>
      <p:pic>
        <p:nvPicPr>
          <p:cNvPr id="30" name="Picture 42"/>
          <p:cNvPicPr>
            <a:picLocks noChangeAspect="1" noChangeArrowheads="1"/>
          </p:cNvPicPr>
          <p:nvPr/>
        </p:nvPicPr>
        <p:blipFill>
          <a:blip r:embed="rId12"/>
          <a:srcRect/>
          <a:stretch>
            <a:fillRect/>
          </a:stretch>
        </p:blipFill>
        <p:spPr bwMode="auto">
          <a:xfrm>
            <a:off x="4427538" y="4292600"/>
            <a:ext cx="1800225" cy="1114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par>
                                <p:cTn id="39" presetID="3" presetClass="entr" presetSubtype="1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par>
                                <p:cTn id="53" presetID="3" presetClass="entr" presetSubtype="1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linds(horizontal)">
                                      <p:cBhvr>
                                        <p:cTn id="63" dur="500"/>
                                        <p:tgtEl>
                                          <p:spTgt spid="1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linds(horizontal)">
                                      <p:cBhvr>
                                        <p:cTn id="66" dur="500"/>
                                        <p:tgtEl>
                                          <p:spTgt spid="16"/>
                                        </p:tgtEl>
                                      </p:cBhvr>
                                    </p:animEffect>
                                  </p:childTnLst>
                                </p:cTn>
                              </p:par>
                              <p:par>
                                <p:cTn id="67" presetID="3" presetClass="entr" presetSubtype="1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linds(horizontal)">
                                      <p:cBhvr>
                                        <p:cTn id="69" dur="500"/>
                                        <p:tgtEl>
                                          <p:spTgt spid="20"/>
                                        </p:tgtEl>
                                      </p:cBhvr>
                                    </p:animEffect>
                                  </p:childTnLst>
                                </p:cTn>
                              </p:par>
                              <p:par>
                                <p:cTn id="70" presetID="3" presetClass="entr" presetSubtype="1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linds(horizontal)">
                                      <p:cBhvr>
                                        <p:cTn id="80" dur="500"/>
                                        <p:tgtEl>
                                          <p:spTgt spid="28"/>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linds(horizontal)">
                                      <p:cBhvr>
                                        <p:cTn id="83" dur="500"/>
                                        <p:tgtEl>
                                          <p:spTgt spid="2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blinds(horizontal)">
                                      <p:cBhvr>
                                        <p:cTn id="86" dur="500"/>
                                        <p:tgtEl>
                                          <p:spTgt spid="2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8" grpId="0"/>
      <p:bldP spid="9" grpId="0" animBg="1"/>
      <p:bldP spid="11" grpId="0"/>
      <p:bldP spid="12" grpId="0"/>
      <p:bldP spid="13" grpId="0" animBg="1"/>
      <p:bldP spid="16" grpId="0"/>
      <p:bldP spid="17" grpId="0"/>
      <p:bldP spid="18" grpId="0" animBg="1"/>
      <p:bldP spid="22" grpId="0" animBg="1"/>
      <p:bldP spid="23" grpId="0"/>
      <p:bldP spid="24" grpId="0" animBg="1"/>
      <p:bldP spid="25" grpId="0" animBg="1"/>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1447800"/>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These elements are calculated in following manner :</a:t>
            </a:r>
          </a:p>
        </p:txBody>
      </p:sp>
      <p:sp>
        <p:nvSpPr>
          <p:cNvPr id="3" name="Text Box 3"/>
          <p:cNvSpPr txBox="1">
            <a:spLocks noChangeArrowheads="1"/>
          </p:cNvSpPr>
          <p:nvPr/>
        </p:nvSpPr>
        <p:spPr bwMode="auto">
          <a:xfrm>
            <a:off x="76200" y="1921032"/>
            <a:ext cx="3171825" cy="457200"/>
          </a:xfrm>
          <a:prstGeom prst="rect">
            <a:avLst/>
          </a:prstGeom>
          <a:noFill/>
          <a:ln w="12700">
            <a:noFill/>
            <a:miter lim="800000"/>
            <a:headEnd type="none" w="sm" len="sm"/>
            <a:tailEnd type="none" w="sm" len="sm"/>
          </a:ln>
          <a:effectLst/>
        </p:spPr>
        <p:txBody>
          <a:bodyPr wrap="none">
            <a:spAutoFit/>
          </a:bodyPr>
          <a:lstStyle/>
          <a:p>
            <a:r>
              <a:rPr lang="en-US" b="1" dirty="0">
                <a:solidFill>
                  <a:srgbClr val="FF3300"/>
                </a:solidFill>
              </a:rPr>
              <a:t>a.    If set point is LSF</a:t>
            </a:r>
          </a:p>
        </p:txBody>
      </p:sp>
      <p:sp>
        <p:nvSpPr>
          <p:cNvPr id="4" name="Text Box 4"/>
          <p:cNvSpPr txBox="1">
            <a:spLocks noChangeArrowheads="1"/>
          </p:cNvSpPr>
          <p:nvPr/>
        </p:nvSpPr>
        <p:spPr bwMode="auto">
          <a:xfrm>
            <a:off x="228600" y="2335370"/>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a:solidFill>
                  <a:srgbClr val="3333FF"/>
                </a:solidFill>
              </a:rPr>
              <a:t>Calculation for raw component proportioning 1</a:t>
            </a:r>
          </a:p>
        </p:txBody>
      </p:sp>
      <p:sp>
        <p:nvSpPr>
          <p:cNvPr id="5" name="Text Box 5"/>
          <p:cNvSpPr txBox="1">
            <a:spLocks noChangeArrowheads="1"/>
          </p:cNvSpPr>
          <p:nvPr/>
        </p:nvSpPr>
        <p:spPr bwMode="auto">
          <a:xfrm>
            <a:off x="381001" y="2829082"/>
            <a:ext cx="8534400" cy="369332"/>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square">
            <a:spAutoFit/>
          </a:bodyPr>
          <a:lstStyle/>
          <a:p>
            <a:r>
              <a:rPr lang="en-US" b="1">
                <a:solidFill>
                  <a:srgbClr val="058730"/>
                </a:solidFill>
              </a:rPr>
              <a:t>Element = CaO - (Set point x (2.8 SiO</a:t>
            </a:r>
            <a:r>
              <a:rPr lang="en-US" b="1" baseline="-25000">
                <a:solidFill>
                  <a:srgbClr val="058730"/>
                </a:solidFill>
              </a:rPr>
              <a:t>2</a:t>
            </a:r>
            <a:r>
              <a:rPr lang="en-US" b="1">
                <a:solidFill>
                  <a:srgbClr val="058730"/>
                </a:solidFill>
              </a:rPr>
              <a:t> + 1.2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+ 0.65 Fe</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a:t>
            </a:r>
          </a:p>
        </p:txBody>
      </p:sp>
      <p:sp>
        <p:nvSpPr>
          <p:cNvPr id="6" name="Text Box 6"/>
          <p:cNvSpPr txBox="1">
            <a:spLocks noChangeArrowheads="1"/>
          </p:cNvSpPr>
          <p:nvPr/>
        </p:nvSpPr>
        <p:spPr bwMode="auto">
          <a:xfrm>
            <a:off x="228600" y="3160870"/>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with unknown proportion</a:t>
            </a:r>
          </a:p>
        </p:txBody>
      </p:sp>
      <p:sp>
        <p:nvSpPr>
          <p:cNvPr id="7" name="Text Box 7"/>
          <p:cNvSpPr txBox="1">
            <a:spLocks noChangeArrowheads="1"/>
          </p:cNvSpPr>
          <p:nvPr/>
        </p:nvSpPr>
        <p:spPr bwMode="auto">
          <a:xfrm>
            <a:off x="381001" y="3641882"/>
            <a:ext cx="8534400" cy="369332"/>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square">
            <a:spAutoFit/>
          </a:bodyPr>
          <a:lstStyle/>
          <a:p>
            <a:r>
              <a:rPr lang="en-US" b="1">
                <a:solidFill>
                  <a:srgbClr val="058730"/>
                </a:solidFill>
              </a:rPr>
              <a:t>Element = (Set point x (2.8 SiO</a:t>
            </a:r>
            <a:r>
              <a:rPr lang="en-US" b="1" baseline="-25000">
                <a:solidFill>
                  <a:srgbClr val="058730"/>
                </a:solidFill>
              </a:rPr>
              <a:t>2</a:t>
            </a:r>
            <a:r>
              <a:rPr lang="en-US" b="1">
                <a:solidFill>
                  <a:srgbClr val="058730"/>
                </a:solidFill>
              </a:rPr>
              <a:t> + 1.2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+ 0.65 Fe</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CaO</a:t>
            </a:r>
          </a:p>
        </p:txBody>
      </p:sp>
      <p:sp>
        <p:nvSpPr>
          <p:cNvPr id="8" name="Text Box 8"/>
          <p:cNvSpPr txBox="1">
            <a:spLocks noChangeArrowheads="1"/>
          </p:cNvSpPr>
          <p:nvPr/>
        </p:nvSpPr>
        <p:spPr bwMode="auto">
          <a:xfrm>
            <a:off x="76200" y="4283232"/>
            <a:ext cx="3154363" cy="457200"/>
          </a:xfrm>
          <a:prstGeom prst="rect">
            <a:avLst/>
          </a:prstGeom>
          <a:noFill/>
          <a:ln w="12700">
            <a:noFill/>
            <a:miter lim="800000"/>
            <a:headEnd type="none" w="sm" len="sm"/>
            <a:tailEnd type="none" w="sm" len="sm"/>
          </a:ln>
          <a:effectLst/>
        </p:spPr>
        <p:txBody>
          <a:bodyPr wrap="none">
            <a:spAutoFit/>
          </a:bodyPr>
          <a:lstStyle/>
          <a:p>
            <a:r>
              <a:rPr lang="en-US" b="1" dirty="0">
                <a:solidFill>
                  <a:srgbClr val="FF3300"/>
                </a:solidFill>
              </a:rPr>
              <a:t>b.    If set point is SM</a:t>
            </a:r>
          </a:p>
        </p:txBody>
      </p:sp>
      <p:sp>
        <p:nvSpPr>
          <p:cNvPr id="9" name="Text Box 9"/>
          <p:cNvSpPr txBox="1">
            <a:spLocks noChangeArrowheads="1"/>
          </p:cNvSpPr>
          <p:nvPr/>
        </p:nvSpPr>
        <p:spPr bwMode="auto">
          <a:xfrm>
            <a:off x="228600" y="4780120"/>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proportioning 1</a:t>
            </a:r>
          </a:p>
        </p:txBody>
      </p:sp>
      <p:sp>
        <p:nvSpPr>
          <p:cNvPr id="10" name="Text Box 10"/>
          <p:cNvSpPr txBox="1">
            <a:spLocks noChangeArrowheads="1"/>
          </p:cNvSpPr>
          <p:nvPr/>
        </p:nvSpPr>
        <p:spPr bwMode="auto">
          <a:xfrm>
            <a:off x="1917700" y="5261132"/>
            <a:ext cx="6464300"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dirty="0">
                <a:solidFill>
                  <a:srgbClr val="058730"/>
                </a:solidFill>
              </a:rPr>
              <a:t>Element = SiO</a:t>
            </a:r>
            <a:r>
              <a:rPr lang="en-US" b="1" baseline="-25000" dirty="0">
                <a:solidFill>
                  <a:srgbClr val="058730"/>
                </a:solidFill>
              </a:rPr>
              <a:t>2</a:t>
            </a:r>
            <a:r>
              <a:rPr lang="en-US" b="1" dirty="0">
                <a:solidFill>
                  <a:srgbClr val="058730"/>
                </a:solidFill>
              </a:rPr>
              <a:t> - (Set point x (Al</a:t>
            </a:r>
            <a:r>
              <a:rPr lang="en-US" b="1" baseline="-25000" dirty="0">
                <a:solidFill>
                  <a:srgbClr val="058730"/>
                </a:solidFill>
              </a:rPr>
              <a:t>2</a:t>
            </a:r>
            <a:r>
              <a:rPr lang="en-US" b="1" dirty="0">
                <a:solidFill>
                  <a:srgbClr val="058730"/>
                </a:solidFill>
              </a:rPr>
              <a:t>O</a:t>
            </a:r>
            <a:r>
              <a:rPr lang="en-US" b="1" baseline="-25000" dirty="0">
                <a:solidFill>
                  <a:srgbClr val="058730"/>
                </a:solidFill>
              </a:rPr>
              <a:t>3</a:t>
            </a:r>
            <a:r>
              <a:rPr lang="en-US" b="1" dirty="0">
                <a:solidFill>
                  <a:srgbClr val="058730"/>
                </a:solidFill>
              </a:rPr>
              <a:t> + Fe</a:t>
            </a:r>
            <a:r>
              <a:rPr lang="en-US" b="1" baseline="-25000" dirty="0">
                <a:solidFill>
                  <a:srgbClr val="058730"/>
                </a:solidFill>
              </a:rPr>
              <a:t>2</a:t>
            </a:r>
            <a:r>
              <a:rPr lang="en-US" b="1" dirty="0">
                <a:solidFill>
                  <a:srgbClr val="058730"/>
                </a:solidFill>
              </a:rPr>
              <a:t>O</a:t>
            </a:r>
            <a:r>
              <a:rPr lang="en-US" b="1" baseline="-25000" dirty="0">
                <a:solidFill>
                  <a:srgbClr val="058730"/>
                </a:solidFill>
              </a:rPr>
              <a:t>3</a:t>
            </a:r>
            <a:r>
              <a:rPr lang="en-US" b="1" dirty="0">
                <a:solidFill>
                  <a:srgbClr val="058730"/>
                </a:solidFill>
              </a:rPr>
              <a:t>))</a:t>
            </a:r>
          </a:p>
        </p:txBody>
      </p:sp>
      <p:sp>
        <p:nvSpPr>
          <p:cNvPr id="11" name="Text Box 11"/>
          <p:cNvSpPr txBox="1">
            <a:spLocks noChangeArrowheads="1"/>
          </p:cNvSpPr>
          <p:nvPr/>
        </p:nvSpPr>
        <p:spPr bwMode="auto">
          <a:xfrm>
            <a:off x="228600" y="5731032"/>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with unknown proportion</a:t>
            </a:r>
          </a:p>
        </p:txBody>
      </p:sp>
      <p:sp>
        <p:nvSpPr>
          <p:cNvPr id="12" name="Text Box 13"/>
          <p:cNvSpPr txBox="1">
            <a:spLocks noChangeArrowheads="1"/>
          </p:cNvSpPr>
          <p:nvPr/>
        </p:nvSpPr>
        <p:spPr bwMode="auto">
          <a:xfrm>
            <a:off x="1905000" y="6235700"/>
            <a:ext cx="6464300"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(Set point x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Fe</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SiO</a:t>
            </a:r>
            <a:r>
              <a:rPr lang="en-US" b="1" baseline="-25000">
                <a:solidFill>
                  <a:srgbClr val="058730"/>
                </a:solidFill>
              </a:rPr>
              <a:t>2</a:t>
            </a:r>
          </a:p>
        </p:txBody>
      </p:sp>
      <p:grpSp>
        <p:nvGrpSpPr>
          <p:cNvPr id="13" name="Group 15"/>
          <p:cNvGrpSpPr>
            <a:grpSpLocks/>
          </p:cNvGrpSpPr>
          <p:nvPr/>
        </p:nvGrpSpPr>
        <p:grpSpPr bwMode="auto">
          <a:xfrm>
            <a:off x="152400" y="152400"/>
            <a:ext cx="838200" cy="914400"/>
            <a:chOff x="3276600" y="1905000"/>
            <a:chExt cx="2876550" cy="3324225"/>
          </a:xfrm>
        </p:grpSpPr>
        <p:pic>
          <p:nvPicPr>
            <p:cNvPr id="1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1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dissolve">
                                      <p:cBhvr>
                                        <p:cTn id="7" dur="300"/>
                                        <p:tgtEl>
                                          <p:spTgt spid="2"/>
                                        </p:tgtEl>
                                      </p:cBhvr>
                                    </p:animEffect>
                                  </p:childTnLst>
                                </p:cTn>
                              </p:par>
                            </p:childTnLst>
                          </p:cTn>
                        </p:par>
                        <p:par>
                          <p:cTn id="8" fill="hold">
                            <p:stCondLst>
                              <p:cond delay="24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900"/>
                            </p:stCondLst>
                            <p:childTnLst>
                              <p:par>
                                <p:cTn id="14" presetID="9" presetClass="entr" presetSubtype="0" fill="hold" grpId="0" nodeType="afterEffect">
                                  <p:stCondLst>
                                    <p:cond delay="0"/>
                                  </p:stCondLst>
                                  <p:iterate type="wd">
                                    <p:tmPct val="100000"/>
                                  </p:iterate>
                                  <p:childTnLst>
                                    <p:set>
                                      <p:cBhvr>
                                        <p:cTn id="15" dur="1" fill="hold">
                                          <p:stCondLst>
                                            <p:cond delay="0"/>
                                          </p:stCondLst>
                                        </p:cTn>
                                        <p:tgtEl>
                                          <p:spTgt spid="4"/>
                                        </p:tgtEl>
                                        <p:attrNameLst>
                                          <p:attrName>style.visibility</p:attrName>
                                        </p:attrNameLst>
                                      </p:cBhvr>
                                      <p:to>
                                        <p:strVal val="visible"/>
                                      </p:to>
                                    </p:set>
                                    <p:animEffect transition="in" filter="dissolve">
                                      <p:cBhvr>
                                        <p:cTn id="16" dur="300"/>
                                        <p:tgtEl>
                                          <p:spTgt spid="4"/>
                                        </p:tgtEl>
                                      </p:cBhvr>
                                    </p:animEffect>
                                  </p:childTnLst>
                                </p:cTn>
                              </p:par>
                            </p:childTnLst>
                          </p:cTn>
                        </p:par>
                        <p:par>
                          <p:cTn id="17" fill="hold">
                            <p:stCondLst>
                              <p:cond delay="4700"/>
                            </p:stCondLst>
                            <p:childTnLst>
                              <p:par>
                                <p:cTn id="18" presetID="4"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par>
                          <p:cTn id="21" fill="hold">
                            <p:stCondLst>
                              <p:cond delay="5200"/>
                            </p:stCondLst>
                            <p:childTnLst>
                              <p:par>
                                <p:cTn id="22" presetID="9" presetClass="entr" presetSubtype="0" fill="hold" grpId="0" nodeType="afterEffect">
                                  <p:stCondLst>
                                    <p:cond delay="0"/>
                                  </p:stCondLst>
                                  <p:iterate type="wd">
                                    <p:tmPct val="100000"/>
                                  </p:iterate>
                                  <p:childTnLst>
                                    <p:set>
                                      <p:cBhvr>
                                        <p:cTn id="23" dur="1" fill="hold">
                                          <p:stCondLst>
                                            <p:cond delay="0"/>
                                          </p:stCondLst>
                                        </p:cTn>
                                        <p:tgtEl>
                                          <p:spTgt spid="6"/>
                                        </p:tgtEl>
                                        <p:attrNameLst>
                                          <p:attrName>style.visibility</p:attrName>
                                        </p:attrNameLst>
                                      </p:cBhvr>
                                      <p:to>
                                        <p:strVal val="visible"/>
                                      </p:to>
                                    </p:set>
                                    <p:animEffect transition="in" filter="dissolve">
                                      <p:cBhvr>
                                        <p:cTn id="24" dur="300"/>
                                        <p:tgtEl>
                                          <p:spTgt spid="6"/>
                                        </p:tgtEl>
                                      </p:cBhvr>
                                    </p:animEffect>
                                  </p:childTnLst>
                                </p:cTn>
                              </p:par>
                            </p:childTnLst>
                          </p:cTn>
                        </p:par>
                        <p:par>
                          <p:cTn id="25" fill="hold">
                            <p:stCondLst>
                              <p:cond delay="7300"/>
                            </p:stCondLst>
                            <p:childTnLst>
                              <p:par>
                                <p:cTn id="26" presetID="4"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9" presetClass="entr" presetSubtype="0" fill="hold" grpId="0" nodeType="afterEffect">
                                  <p:stCondLst>
                                    <p:cond delay="0"/>
                                  </p:stCondLst>
                                  <p:iterate type="wd">
                                    <p:tmPct val="100000"/>
                                  </p:iterate>
                                  <p:childTnLst>
                                    <p:set>
                                      <p:cBhvr>
                                        <p:cTn id="37" dur="1" fill="hold">
                                          <p:stCondLst>
                                            <p:cond delay="0"/>
                                          </p:stCondLst>
                                        </p:cTn>
                                        <p:tgtEl>
                                          <p:spTgt spid="9"/>
                                        </p:tgtEl>
                                        <p:attrNameLst>
                                          <p:attrName>style.visibility</p:attrName>
                                        </p:attrNameLst>
                                      </p:cBhvr>
                                      <p:to>
                                        <p:strVal val="visible"/>
                                      </p:to>
                                    </p:set>
                                    <p:animEffect transition="in" filter="dissolve">
                                      <p:cBhvr>
                                        <p:cTn id="38" dur="300"/>
                                        <p:tgtEl>
                                          <p:spTgt spid="9"/>
                                        </p:tgtEl>
                                      </p:cBhvr>
                                    </p:animEffect>
                                  </p:childTnLst>
                                </p:cTn>
                              </p:par>
                            </p:childTnLst>
                          </p:cTn>
                        </p:par>
                        <p:par>
                          <p:cTn id="39" fill="hold">
                            <p:stCondLst>
                              <p:cond delay="2300"/>
                            </p:stCondLst>
                            <p:childTnLst>
                              <p:par>
                                <p:cTn id="40" presetID="4"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par>
                          <p:cTn id="43" fill="hold">
                            <p:stCondLst>
                              <p:cond delay="2800"/>
                            </p:stCondLst>
                            <p:childTnLst>
                              <p:par>
                                <p:cTn id="44" presetID="9" presetClass="entr" presetSubtype="0" fill="hold" grpId="0" nodeType="afterEffect">
                                  <p:stCondLst>
                                    <p:cond delay="0"/>
                                  </p:stCondLst>
                                  <p:iterate type="wd">
                                    <p:tmPct val="100000"/>
                                  </p:iterate>
                                  <p:childTnLst>
                                    <p:set>
                                      <p:cBhvr>
                                        <p:cTn id="45" dur="1" fill="hold">
                                          <p:stCondLst>
                                            <p:cond delay="0"/>
                                          </p:stCondLst>
                                        </p:cTn>
                                        <p:tgtEl>
                                          <p:spTgt spid="11"/>
                                        </p:tgtEl>
                                        <p:attrNameLst>
                                          <p:attrName>style.visibility</p:attrName>
                                        </p:attrNameLst>
                                      </p:cBhvr>
                                      <p:to>
                                        <p:strVal val="visible"/>
                                      </p:to>
                                    </p:set>
                                    <p:animEffect transition="in" filter="dissolve">
                                      <p:cBhvr>
                                        <p:cTn id="46" dur="300"/>
                                        <p:tgtEl>
                                          <p:spTgt spid="11"/>
                                        </p:tgtEl>
                                      </p:cBhvr>
                                    </p:animEffect>
                                  </p:childTnLst>
                                </p:cTn>
                              </p:par>
                            </p:childTnLst>
                          </p:cTn>
                        </p:par>
                        <p:par>
                          <p:cTn id="47" fill="hold">
                            <p:stCondLst>
                              <p:cond delay="4900"/>
                            </p:stCondLst>
                            <p:childTnLst>
                              <p:par>
                                <p:cTn id="48" presetID="4"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ox(in)">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nimBg="1" autoUpdateAnimBg="0"/>
      <p:bldP spid="6" grpId="0" autoUpdateAnimBg="0"/>
      <p:bldP spid="7" grpId="0" animBg="1" autoUpdateAnimBg="0"/>
      <p:bldP spid="8" grpId="0" autoUpdateAnimBg="0"/>
      <p:bldP spid="9" grpId="0" autoUpdateAnimBg="0"/>
      <p:bldP spid="10" grpId="0" animBg="1" autoUpdateAnimBg="0"/>
      <p:bldP spid="11" grpId="0" autoUpdateAnimBg="0"/>
      <p:bldP spid="1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76200" y="1905000"/>
            <a:ext cx="3154363" cy="457200"/>
          </a:xfrm>
          <a:prstGeom prst="rect">
            <a:avLst/>
          </a:prstGeom>
          <a:noFill/>
          <a:ln w="12700">
            <a:noFill/>
            <a:miter lim="800000"/>
            <a:headEnd type="none" w="sm" len="sm"/>
            <a:tailEnd type="none" w="sm" len="sm"/>
          </a:ln>
          <a:effectLst/>
        </p:spPr>
        <p:txBody>
          <a:bodyPr wrap="none">
            <a:spAutoFit/>
          </a:bodyPr>
          <a:lstStyle/>
          <a:p>
            <a:r>
              <a:rPr lang="en-US" b="1" dirty="0">
                <a:solidFill>
                  <a:srgbClr val="FF3300"/>
                </a:solidFill>
              </a:rPr>
              <a:t>c.    If set point is AM</a:t>
            </a:r>
          </a:p>
        </p:txBody>
      </p:sp>
      <p:sp>
        <p:nvSpPr>
          <p:cNvPr id="14" name="Text Box 3"/>
          <p:cNvSpPr txBox="1">
            <a:spLocks noChangeArrowheads="1"/>
          </p:cNvSpPr>
          <p:nvPr/>
        </p:nvSpPr>
        <p:spPr bwMode="auto">
          <a:xfrm>
            <a:off x="76200" y="2325688"/>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proportioning 1</a:t>
            </a:r>
          </a:p>
        </p:txBody>
      </p:sp>
      <p:sp>
        <p:nvSpPr>
          <p:cNvPr id="15" name="Text Box 4"/>
          <p:cNvSpPr txBox="1">
            <a:spLocks noChangeArrowheads="1"/>
          </p:cNvSpPr>
          <p:nvPr/>
        </p:nvSpPr>
        <p:spPr bwMode="auto">
          <a:xfrm>
            <a:off x="1612900" y="2806700"/>
            <a:ext cx="5281613"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(Set point x Fe</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a:t>
            </a:r>
          </a:p>
        </p:txBody>
      </p:sp>
      <p:sp>
        <p:nvSpPr>
          <p:cNvPr id="16" name="Text Box 5"/>
          <p:cNvSpPr txBox="1">
            <a:spLocks noChangeArrowheads="1"/>
          </p:cNvSpPr>
          <p:nvPr/>
        </p:nvSpPr>
        <p:spPr bwMode="auto">
          <a:xfrm>
            <a:off x="76200" y="3276600"/>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with unknown proportion</a:t>
            </a:r>
          </a:p>
        </p:txBody>
      </p:sp>
      <p:sp>
        <p:nvSpPr>
          <p:cNvPr id="17" name="Text Box 7"/>
          <p:cNvSpPr txBox="1">
            <a:spLocks noChangeArrowheads="1"/>
          </p:cNvSpPr>
          <p:nvPr/>
        </p:nvSpPr>
        <p:spPr bwMode="auto">
          <a:xfrm>
            <a:off x="1600200" y="3737132"/>
            <a:ext cx="5357813"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(Set point x Fe</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a:t>
            </a:r>
          </a:p>
        </p:txBody>
      </p:sp>
      <p:sp>
        <p:nvSpPr>
          <p:cNvPr id="18" name="Text Box 8"/>
          <p:cNvSpPr txBox="1">
            <a:spLocks noChangeArrowheads="1"/>
          </p:cNvSpPr>
          <p:nvPr/>
        </p:nvSpPr>
        <p:spPr bwMode="auto">
          <a:xfrm>
            <a:off x="76200" y="4343400"/>
            <a:ext cx="3222625" cy="457200"/>
          </a:xfrm>
          <a:prstGeom prst="rect">
            <a:avLst/>
          </a:prstGeom>
          <a:noFill/>
          <a:ln w="12700">
            <a:noFill/>
            <a:miter lim="800000"/>
            <a:headEnd type="none" w="sm" len="sm"/>
            <a:tailEnd type="none" w="sm" len="sm"/>
          </a:ln>
          <a:effectLst/>
        </p:spPr>
        <p:txBody>
          <a:bodyPr wrap="none">
            <a:spAutoFit/>
          </a:bodyPr>
          <a:lstStyle/>
          <a:p>
            <a:r>
              <a:rPr lang="en-US" b="1">
                <a:solidFill>
                  <a:srgbClr val="FF3300"/>
                </a:solidFill>
              </a:rPr>
              <a:t>d.    If set point is HM</a:t>
            </a:r>
          </a:p>
        </p:txBody>
      </p:sp>
      <p:sp>
        <p:nvSpPr>
          <p:cNvPr id="19" name="Text Box 9"/>
          <p:cNvSpPr txBox="1">
            <a:spLocks noChangeArrowheads="1"/>
          </p:cNvSpPr>
          <p:nvPr/>
        </p:nvSpPr>
        <p:spPr bwMode="auto">
          <a:xfrm>
            <a:off x="76200" y="4764088"/>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proportioning 1</a:t>
            </a:r>
          </a:p>
        </p:txBody>
      </p:sp>
      <p:sp>
        <p:nvSpPr>
          <p:cNvPr id="20" name="Text Box 10"/>
          <p:cNvSpPr txBox="1">
            <a:spLocks noChangeArrowheads="1"/>
          </p:cNvSpPr>
          <p:nvPr/>
        </p:nvSpPr>
        <p:spPr bwMode="auto">
          <a:xfrm>
            <a:off x="914400" y="5245100"/>
            <a:ext cx="7478713"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CaO - (Set point x (Fe</a:t>
            </a:r>
            <a:r>
              <a:rPr lang="en-US" b="1" baseline="-25000">
                <a:solidFill>
                  <a:srgbClr val="058730"/>
                </a:solidFill>
              </a:rPr>
              <a:t>2</a:t>
            </a:r>
            <a:r>
              <a:rPr lang="en-US" b="1">
                <a:solidFill>
                  <a:srgbClr val="058730"/>
                </a:solidFill>
              </a:rPr>
              <a:t>O</a:t>
            </a:r>
            <a:r>
              <a:rPr lang="en-US" b="1" baseline="-25000">
                <a:solidFill>
                  <a:srgbClr val="058730"/>
                </a:solidFill>
              </a:rPr>
              <a:t>3 </a:t>
            </a:r>
            <a:r>
              <a:rPr lang="en-US" b="1">
                <a:solidFill>
                  <a:srgbClr val="058730"/>
                </a:solidFill>
              </a:rPr>
              <a:t> +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SiO</a:t>
            </a:r>
            <a:r>
              <a:rPr lang="en-US" b="1" baseline="-25000">
                <a:solidFill>
                  <a:srgbClr val="058730"/>
                </a:solidFill>
              </a:rPr>
              <a:t>2</a:t>
            </a:r>
            <a:r>
              <a:rPr lang="en-US" b="1">
                <a:solidFill>
                  <a:srgbClr val="058730"/>
                </a:solidFill>
              </a:rPr>
              <a:t>))</a:t>
            </a:r>
          </a:p>
        </p:txBody>
      </p:sp>
      <p:sp>
        <p:nvSpPr>
          <p:cNvPr id="21" name="Text Box 11"/>
          <p:cNvSpPr txBox="1">
            <a:spLocks noChangeArrowheads="1"/>
          </p:cNvSpPr>
          <p:nvPr/>
        </p:nvSpPr>
        <p:spPr bwMode="auto">
          <a:xfrm>
            <a:off x="76200" y="5754688"/>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with unknown proportion</a:t>
            </a:r>
          </a:p>
        </p:txBody>
      </p:sp>
      <p:sp>
        <p:nvSpPr>
          <p:cNvPr id="22" name="Text Box 13"/>
          <p:cNvSpPr txBox="1">
            <a:spLocks noChangeArrowheads="1"/>
          </p:cNvSpPr>
          <p:nvPr/>
        </p:nvSpPr>
        <p:spPr bwMode="auto">
          <a:xfrm>
            <a:off x="914400" y="6235700"/>
            <a:ext cx="7478713"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(Set point x (Fe</a:t>
            </a:r>
            <a:r>
              <a:rPr lang="en-US" b="1" baseline="-25000">
                <a:solidFill>
                  <a:srgbClr val="058730"/>
                </a:solidFill>
              </a:rPr>
              <a:t>2</a:t>
            </a:r>
            <a:r>
              <a:rPr lang="en-US" b="1">
                <a:solidFill>
                  <a:srgbClr val="058730"/>
                </a:solidFill>
              </a:rPr>
              <a:t>O</a:t>
            </a:r>
            <a:r>
              <a:rPr lang="en-US" b="1" baseline="-25000">
                <a:solidFill>
                  <a:srgbClr val="058730"/>
                </a:solidFill>
              </a:rPr>
              <a:t>3 </a:t>
            </a:r>
            <a:r>
              <a:rPr lang="en-US" b="1">
                <a:solidFill>
                  <a:srgbClr val="058730"/>
                </a:solidFill>
              </a:rPr>
              <a:t> +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SiO</a:t>
            </a:r>
            <a:r>
              <a:rPr lang="en-US" b="1" baseline="-25000">
                <a:solidFill>
                  <a:srgbClr val="058730"/>
                </a:solidFill>
              </a:rPr>
              <a:t>2</a:t>
            </a:r>
            <a:r>
              <a:rPr lang="en-US" b="1">
                <a:solidFill>
                  <a:srgbClr val="058730"/>
                </a:solidFill>
              </a:rPr>
              <a:t>)) - CaO</a:t>
            </a:r>
          </a:p>
        </p:txBody>
      </p:sp>
      <p:grpSp>
        <p:nvGrpSpPr>
          <p:cNvPr id="12" name="Group 15"/>
          <p:cNvGrpSpPr>
            <a:grpSpLocks/>
          </p:cNvGrpSpPr>
          <p:nvPr/>
        </p:nvGrpSpPr>
        <p:grpSpPr bwMode="auto">
          <a:xfrm>
            <a:off x="152400" y="152400"/>
            <a:ext cx="838200" cy="914400"/>
            <a:chOff x="3276600" y="1905000"/>
            <a:chExt cx="2876550" cy="3324225"/>
          </a:xfrm>
        </p:grpSpPr>
        <p:pic>
          <p:nvPicPr>
            <p:cNvPr id="23"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24"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iterate type="wd">
                                    <p:tmPct val="100000"/>
                                  </p:iterate>
                                  <p:childTnLst>
                                    <p:set>
                                      <p:cBhvr>
                                        <p:cTn id="11" dur="1" fill="hold">
                                          <p:stCondLst>
                                            <p:cond delay="0"/>
                                          </p:stCondLst>
                                        </p:cTn>
                                        <p:tgtEl>
                                          <p:spTgt spid="14"/>
                                        </p:tgtEl>
                                        <p:attrNameLst>
                                          <p:attrName>style.visibility</p:attrName>
                                        </p:attrNameLst>
                                      </p:cBhvr>
                                      <p:to>
                                        <p:strVal val="visible"/>
                                      </p:to>
                                    </p:set>
                                    <p:animEffect transition="in" filter="dissolve">
                                      <p:cBhvr>
                                        <p:cTn id="12" dur="300"/>
                                        <p:tgtEl>
                                          <p:spTgt spid="14"/>
                                        </p:tgtEl>
                                      </p:cBhvr>
                                    </p:animEffect>
                                  </p:childTnLst>
                                </p:cTn>
                              </p:par>
                            </p:childTnLst>
                          </p:cTn>
                        </p:par>
                        <p:par>
                          <p:cTn id="13" fill="hold">
                            <p:stCondLst>
                              <p:cond delay="2300"/>
                            </p:stCondLst>
                            <p:childTnLst>
                              <p:par>
                                <p:cTn id="14" presetID="4"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2800"/>
                            </p:stCondLst>
                            <p:childTnLst>
                              <p:par>
                                <p:cTn id="18" presetID="9" presetClass="entr" presetSubtype="0" fill="hold" grpId="0" nodeType="afterEffect">
                                  <p:stCondLst>
                                    <p:cond delay="0"/>
                                  </p:stCondLst>
                                  <p:iterate type="wd">
                                    <p:tmPct val="100000"/>
                                  </p:iterate>
                                  <p:childTnLst>
                                    <p:set>
                                      <p:cBhvr>
                                        <p:cTn id="19" dur="1" fill="hold">
                                          <p:stCondLst>
                                            <p:cond delay="0"/>
                                          </p:stCondLst>
                                        </p:cTn>
                                        <p:tgtEl>
                                          <p:spTgt spid="16"/>
                                        </p:tgtEl>
                                        <p:attrNameLst>
                                          <p:attrName>style.visibility</p:attrName>
                                        </p:attrNameLst>
                                      </p:cBhvr>
                                      <p:to>
                                        <p:strVal val="visible"/>
                                      </p:to>
                                    </p:set>
                                    <p:animEffect transition="in" filter="dissolve">
                                      <p:cBhvr>
                                        <p:cTn id="20" dur="300"/>
                                        <p:tgtEl>
                                          <p:spTgt spid="16"/>
                                        </p:tgtEl>
                                      </p:cBhvr>
                                    </p:animEffect>
                                  </p:childTnLst>
                                </p:cTn>
                              </p:par>
                            </p:childTnLst>
                          </p:cTn>
                        </p:par>
                        <p:par>
                          <p:cTn id="21" fill="hold">
                            <p:stCondLst>
                              <p:cond delay="4900"/>
                            </p:stCondLst>
                            <p:childTnLst>
                              <p:par>
                                <p:cTn id="22" presetID="4"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9" presetClass="entr" presetSubtype="0" fill="hold" grpId="0" nodeType="afterEffect">
                                  <p:stCondLst>
                                    <p:cond delay="0"/>
                                  </p:stCondLst>
                                  <p:iterate type="wd">
                                    <p:tmPct val="100000"/>
                                  </p:iterate>
                                  <p:childTnLst>
                                    <p:set>
                                      <p:cBhvr>
                                        <p:cTn id="33" dur="1" fill="hold">
                                          <p:stCondLst>
                                            <p:cond delay="0"/>
                                          </p:stCondLst>
                                        </p:cTn>
                                        <p:tgtEl>
                                          <p:spTgt spid="19"/>
                                        </p:tgtEl>
                                        <p:attrNameLst>
                                          <p:attrName>style.visibility</p:attrName>
                                        </p:attrNameLst>
                                      </p:cBhvr>
                                      <p:to>
                                        <p:strVal val="visible"/>
                                      </p:to>
                                    </p:set>
                                    <p:animEffect transition="in" filter="dissolve">
                                      <p:cBhvr>
                                        <p:cTn id="34" dur="300"/>
                                        <p:tgtEl>
                                          <p:spTgt spid="19"/>
                                        </p:tgtEl>
                                      </p:cBhvr>
                                    </p:animEffect>
                                  </p:childTnLst>
                                </p:cTn>
                              </p:par>
                            </p:childTnLst>
                          </p:cTn>
                        </p:par>
                        <p:par>
                          <p:cTn id="35" fill="hold">
                            <p:stCondLst>
                              <p:cond delay="2300"/>
                            </p:stCondLst>
                            <p:childTnLst>
                              <p:par>
                                <p:cTn id="36" presetID="4"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childTnLst>
                          </p:cTn>
                        </p:par>
                        <p:par>
                          <p:cTn id="39" fill="hold">
                            <p:stCondLst>
                              <p:cond delay="2800"/>
                            </p:stCondLst>
                            <p:childTnLst>
                              <p:par>
                                <p:cTn id="40" presetID="9" presetClass="entr" presetSubtype="0" fill="hold" grpId="0" nodeType="afterEffect">
                                  <p:stCondLst>
                                    <p:cond delay="0"/>
                                  </p:stCondLst>
                                  <p:iterate type="wd">
                                    <p:tmPct val="100000"/>
                                  </p:iterate>
                                  <p:childTnLst>
                                    <p:set>
                                      <p:cBhvr>
                                        <p:cTn id="41" dur="1" fill="hold">
                                          <p:stCondLst>
                                            <p:cond delay="0"/>
                                          </p:stCondLst>
                                        </p:cTn>
                                        <p:tgtEl>
                                          <p:spTgt spid="21"/>
                                        </p:tgtEl>
                                        <p:attrNameLst>
                                          <p:attrName>style.visibility</p:attrName>
                                        </p:attrNameLst>
                                      </p:cBhvr>
                                      <p:to>
                                        <p:strVal val="visible"/>
                                      </p:to>
                                    </p:set>
                                    <p:animEffect transition="in" filter="dissolve">
                                      <p:cBhvr>
                                        <p:cTn id="42" dur="300"/>
                                        <p:tgtEl>
                                          <p:spTgt spid="21"/>
                                        </p:tgtEl>
                                      </p:cBhvr>
                                    </p:animEffect>
                                  </p:childTnLst>
                                </p:cTn>
                              </p:par>
                            </p:childTnLst>
                          </p:cTn>
                        </p:par>
                        <p:par>
                          <p:cTn id="43" fill="hold">
                            <p:stCondLst>
                              <p:cond delay="4900"/>
                            </p:stCondLst>
                            <p:childTnLst>
                              <p:par>
                                <p:cTn id="44" presetID="4"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nimBg="1" autoUpdateAnimBg="0"/>
      <p:bldP spid="16" grpId="0" autoUpdateAnimBg="0"/>
      <p:bldP spid="17" grpId="0" animBg="1" autoUpdateAnimBg="0"/>
      <p:bldP spid="18" grpId="0" autoUpdateAnimBg="0"/>
      <p:bldP spid="19" grpId="0" autoUpdateAnimBg="0"/>
      <p:bldP spid="20" grpId="0" animBg="1" autoUpdateAnimBg="0"/>
      <p:bldP spid="21" grpId="0" autoUpdateAnimBg="0"/>
      <p:bldP spid="2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76200" y="2133600"/>
            <a:ext cx="3257550" cy="457200"/>
          </a:xfrm>
          <a:prstGeom prst="rect">
            <a:avLst/>
          </a:prstGeom>
          <a:noFill/>
          <a:ln w="12700">
            <a:noFill/>
            <a:miter lim="800000"/>
            <a:headEnd type="none" w="sm" len="sm"/>
            <a:tailEnd type="none" w="sm" len="sm"/>
          </a:ln>
          <a:effectLst/>
        </p:spPr>
        <p:txBody>
          <a:bodyPr wrap="none">
            <a:spAutoFit/>
          </a:bodyPr>
          <a:lstStyle/>
          <a:p>
            <a:r>
              <a:rPr lang="en-US" b="1" dirty="0">
                <a:solidFill>
                  <a:srgbClr val="FF3300"/>
                </a:solidFill>
              </a:rPr>
              <a:t>e.    If set point is </a:t>
            </a:r>
            <a:r>
              <a:rPr lang="en-US" b="1" dirty="0" err="1">
                <a:solidFill>
                  <a:srgbClr val="FF3300"/>
                </a:solidFill>
              </a:rPr>
              <a:t>CaO</a:t>
            </a:r>
            <a:endParaRPr lang="en-US" b="1" dirty="0">
              <a:solidFill>
                <a:srgbClr val="FF3300"/>
              </a:solidFill>
            </a:endParaRPr>
          </a:p>
        </p:txBody>
      </p:sp>
      <p:sp>
        <p:nvSpPr>
          <p:cNvPr id="13" name="Text Box 3"/>
          <p:cNvSpPr txBox="1">
            <a:spLocks noChangeArrowheads="1"/>
          </p:cNvSpPr>
          <p:nvPr/>
        </p:nvSpPr>
        <p:spPr bwMode="auto">
          <a:xfrm>
            <a:off x="76200" y="2630488"/>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proportioning 1</a:t>
            </a:r>
          </a:p>
        </p:txBody>
      </p:sp>
      <p:sp>
        <p:nvSpPr>
          <p:cNvPr id="14" name="Text Box 4"/>
          <p:cNvSpPr txBox="1">
            <a:spLocks noChangeArrowheads="1"/>
          </p:cNvSpPr>
          <p:nvPr/>
        </p:nvSpPr>
        <p:spPr bwMode="auto">
          <a:xfrm>
            <a:off x="2346325" y="3035300"/>
            <a:ext cx="3902075"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CaO - Set point </a:t>
            </a:r>
          </a:p>
        </p:txBody>
      </p:sp>
      <p:sp>
        <p:nvSpPr>
          <p:cNvPr id="15" name="Text Box 5"/>
          <p:cNvSpPr txBox="1">
            <a:spLocks noChangeArrowheads="1"/>
          </p:cNvSpPr>
          <p:nvPr/>
        </p:nvSpPr>
        <p:spPr bwMode="auto">
          <a:xfrm>
            <a:off x="76200" y="3505200"/>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with unknown proportion</a:t>
            </a:r>
          </a:p>
        </p:txBody>
      </p:sp>
      <p:sp>
        <p:nvSpPr>
          <p:cNvPr id="16" name="Text Box 6"/>
          <p:cNvSpPr txBox="1">
            <a:spLocks noChangeArrowheads="1"/>
          </p:cNvSpPr>
          <p:nvPr/>
        </p:nvSpPr>
        <p:spPr bwMode="auto">
          <a:xfrm>
            <a:off x="2346325" y="3970181"/>
            <a:ext cx="3825875"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Set point - CaO</a:t>
            </a:r>
          </a:p>
        </p:txBody>
      </p:sp>
      <p:sp>
        <p:nvSpPr>
          <p:cNvPr id="17" name="Text Box 7"/>
          <p:cNvSpPr txBox="1">
            <a:spLocks noChangeArrowheads="1"/>
          </p:cNvSpPr>
          <p:nvPr/>
        </p:nvSpPr>
        <p:spPr bwMode="auto">
          <a:xfrm>
            <a:off x="76200" y="4440081"/>
            <a:ext cx="3240088" cy="457200"/>
          </a:xfrm>
          <a:prstGeom prst="rect">
            <a:avLst/>
          </a:prstGeom>
          <a:noFill/>
          <a:ln w="12700">
            <a:noFill/>
            <a:miter lim="800000"/>
            <a:headEnd type="none" w="sm" len="sm"/>
            <a:tailEnd type="none" w="sm" len="sm"/>
          </a:ln>
          <a:effectLst/>
        </p:spPr>
        <p:txBody>
          <a:bodyPr wrap="none">
            <a:spAutoFit/>
          </a:bodyPr>
          <a:lstStyle/>
          <a:p>
            <a:r>
              <a:rPr lang="en-US" b="1">
                <a:solidFill>
                  <a:srgbClr val="FF3300"/>
                </a:solidFill>
              </a:rPr>
              <a:t>f.    If set point is SiO</a:t>
            </a:r>
            <a:r>
              <a:rPr lang="en-US" b="1" baseline="-25000">
                <a:solidFill>
                  <a:srgbClr val="FF3300"/>
                </a:solidFill>
              </a:rPr>
              <a:t>2</a:t>
            </a:r>
            <a:endParaRPr lang="en-US" b="1">
              <a:solidFill>
                <a:srgbClr val="FF3300"/>
              </a:solidFill>
            </a:endParaRPr>
          </a:p>
        </p:txBody>
      </p:sp>
      <p:sp>
        <p:nvSpPr>
          <p:cNvPr id="18" name="Text Box 8"/>
          <p:cNvSpPr txBox="1">
            <a:spLocks noChangeArrowheads="1"/>
          </p:cNvSpPr>
          <p:nvPr/>
        </p:nvSpPr>
        <p:spPr bwMode="auto">
          <a:xfrm>
            <a:off x="76200" y="4840288"/>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proportioning 1</a:t>
            </a:r>
          </a:p>
        </p:txBody>
      </p:sp>
      <p:sp>
        <p:nvSpPr>
          <p:cNvPr id="19" name="Text Box 9"/>
          <p:cNvSpPr txBox="1">
            <a:spLocks noChangeArrowheads="1"/>
          </p:cNvSpPr>
          <p:nvPr/>
        </p:nvSpPr>
        <p:spPr bwMode="auto">
          <a:xfrm>
            <a:off x="2346325" y="5305268"/>
            <a:ext cx="3917950"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SiO</a:t>
            </a:r>
            <a:r>
              <a:rPr lang="en-US" b="1" baseline="-25000">
                <a:solidFill>
                  <a:srgbClr val="058730"/>
                </a:solidFill>
              </a:rPr>
              <a:t>2</a:t>
            </a:r>
            <a:r>
              <a:rPr lang="en-US" b="1">
                <a:solidFill>
                  <a:srgbClr val="058730"/>
                </a:solidFill>
              </a:rPr>
              <a:t> - Set point </a:t>
            </a:r>
          </a:p>
        </p:txBody>
      </p:sp>
      <p:sp>
        <p:nvSpPr>
          <p:cNvPr id="20" name="Text Box 10"/>
          <p:cNvSpPr txBox="1">
            <a:spLocks noChangeArrowheads="1"/>
          </p:cNvSpPr>
          <p:nvPr/>
        </p:nvSpPr>
        <p:spPr bwMode="auto">
          <a:xfrm>
            <a:off x="76200" y="5775168"/>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with unknown proportion</a:t>
            </a:r>
          </a:p>
        </p:txBody>
      </p:sp>
      <p:sp>
        <p:nvSpPr>
          <p:cNvPr id="21" name="Text Box 11"/>
          <p:cNvSpPr txBox="1">
            <a:spLocks noChangeArrowheads="1"/>
          </p:cNvSpPr>
          <p:nvPr/>
        </p:nvSpPr>
        <p:spPr bwMode="auto">
          <a:xfrm>
            <a:off x="2346325" y="6235700"/>
            <a:ext cx="3841750"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Set point - SiO</a:t>
            </a:r>
            <a:r>
              <a:rPr lang="en-US" b="1" baseline="-25000">
                <a:solidFill>
                  <a:srgbClr val="058730"/>
                </a:solidFill>
              </a:rPr>
              <a:t>2</a:t>
            </a:r>
            <a:endParaRPr lang="en-US" b="1">
              <a:solidFill>
                <a:srgbClr val="058730"/>
              </a:solidFill>
            </a:endParaRPr>
          </a:p>
        </p:txBody>
      </p:sp>
      <p:grpSp>
        <p:nvGrpSpPr>
          <p:cNvPr id="22" name="Group 15"/>
          <p:cNvGrpSpPr>
            <a:grpSpLocks/>
          </p:cNvGrpSpPr>
          <p:nvPr/>
        </p:nvGrpSpPr>
        <p:grpSpPr bwMode="auto">
          <a:xfrm>
            <a:off x="152400" y="152400"/>
            <a:ext cx="838200" cy="914400"/>
            <a:chOff x="3276600" y="1905000"/>
            <a:chExt cx="2876550" cy="3324225"/>
          </a:xfrm>
        </p:grpSpPr>
        <p:pic>
          <p:nvPicPr>
            <p:cNvPr id="23"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24"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iterate type="wd">
                                    <p:tmPct val="100000"/>
                                  </p:iterate>
                                  <p:childTnLst>
                                    <p:set>
                                      <p:cBhvr>
                                        <p:cTn id="11" dur="1" fill="hold">
                                          <p:stCondLst>
                                            <p:cond delay="0"/>
                                          </p:stCondLst>
                                        </p:cTn>
                                        <p:tgtEl>
                                          <p:spTgt spid="13"/>
                                        </p:tgtEl>
                                        <p:attrNameLst>
                                          <p:attrName>style.visibility</p:attrName>
                                        </p:attrNameLst>
                                      </p:cBhvr>
                                      <p:to>
                                        <p:strVal val="visible"/>
                                      </p:to>
                                    </p:set>
                                    <p:animEffect transition="in" filter="dissolve">
                                      <p:cBhvr>
                                        <p:cTn id="12" dur="300"/>
                                        <p:tgtEl>
                                          <p:spTgt spid="13"/>
                                        </p:tgtEl>
                                      </p:cBhvr>
                                    </p:animEffect>
                                  </p:childTnLst>
                                </p:cTn>
                              </p:par>
                            </p:childTnLst>
                          </p:cTn>
                        </p:par>
                        <p:par>
                          <p:cTn id="13" fill="hold">
                            <p:stCondLst>
                              <p:cond delay="2300"/>
                            </p:stCondLst>
                            <p:childTnLst>
                              <p:par>
                                <p:cTn id="14" presetID="4"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par>
                          <p:cTn id="17" fill="hold">
                            <p:stCondLst>
                              <p:cond delay="2800"/>
                            </p:stCondLst>
                            <p:childTnLst>
                              <p:par>
                                <p:cTn id="18" presetID="9" presetClass="entr" presetSubtype="0" fill="hold" grpId="0" nodeType="afterEffect">
                                  <p:stCondLst>
                                    <p:cond delay="0"/>
                                  </p:stCondLst>
                                  <p:iterate type="wd">
                                    <p:tmPct val="100000"/>
                                  </p:iterate>
                                  <p:childTnLst>
                                    <p:set>
                                      <p:cBhvr>
                                        <p:cTn id="19" dur="1" fill="hold">
                                          <p:stCondLst>
                                            <p:cond delay="0"/>
                                          </p:stCondLst>
                                        </p:cTn>
                                        <p:tgtEl>
                                          <p:spTgt spid="15"/>
                                        </p:tgtEl>
                                        <p:attrNameLst>
                                          <p:attrName>style.visibility</p:attrName>
                                        </p:attrNameLst>
                                      </p:cBhvr>
                                      <p:to>
                                        <p:strVal val="visible"/>
                                      </p:to>
                                    </p:set>
                                    <p:animEffect transition="in" filter="dissolve">
                                      <p:cBhvr>
                                        <p:cTn id="20" dur="300"/>
                                        <p:tgtEl>
                                          <p:spTgt spid="15"/>
                                        </p:tgtEl>
                                      </p:cBhvr>
                                    </p:animEffect>
                                  </p:childTnLst>
                                </p:cTn>
                              </p:par>
                            </p:childTnLst>
                          </p:cTn>
                        </p:par>
                        <p:par>
                          <p:cTn id="21" fill="hold">
                            <p:stCondLst>
                              <p:cond delay="4900"/>
                            </p:stCondLst>
                            <p:childTnLst>
                              <p:par>
                                <p:cTn id="22" presetID="4"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i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9" presetClass="entr" presetSubtype="0" fill="hold" grpId="0" nodeType="afterEffect">
                                  <p:stCondLst>
                                    <p:cond delay="0"/>
                                  </p:stCondLst>
                                  <p:iterate type="wd">
                                    <p:tmPct val="100000"/>
                                  </p:iterate>
                                  <p:childTnLst>
                                    <p:set>
                                      <p:cBhvr>
                                        <p:cTn id="33" dur="1" fill="hold">
                                          <p:stCondLst>
                                            <p:cond delay="0"/>
                                          </p:stCondLst>
                                        </p:cTn>
                                        <p:tgtEl>
                                          <p:spTgt spid="18"/>
                                        </p:tgtEl>
                                        <p:attrNameLst>
                                          <p:attrName>style.visibility</p:attrName>
                                        </p:attrNameLst>
                                      </p:cBhvr>
                                      <p:to>
                                        <p:strVal val="visible"/>
                                      </p:to>
                                    </p:set>
                                    <p:animEffect transition="in" filter="dissolve">
                                      <p:cBhvr>
                                        <p:cTn id="34" dur="300"/>
                                        <p:tgtEl>
                                          <p:spTgt spid="18"/>
                                        </p:tgtEl>
                                      </p:cBhvr>
                                    </p:animEffect>
                                  </p:childTnLst>
                                </p:cTn>
                              </p:par>
                            </p:childTnLst>
                          </p:cTn>
                        </p:par>
                        <p:par>
                          <p:cTn id="35" fill="hold">
                            <p:stCondLst>
                              <p:cond delay="2300"/>
                            </p:stCondLst>
                            <p:childTnLst>
                              <p:par>
                                <p:cTn id="36" presetID="4"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in)">
                                      <p:cBhvr>
                                        <p:cTn id="38" dur="500"/>
                                        <p:tgtEl>
                                          <p:spTgt spid="19"/>
                                        </p:tgtEl>
                                      </p:cBhvr>
                                    </p:animEffect>
                                  </p:childTnLst>
                                </p:cTn>
                              </p:par>
                            </p:childTnLst>
                          </p:cTn>
                        </p:par>
                        <p:par>
                          <p:cTn id="39" fill="hold">
                            <p:stCondLst>
                              <p:cond delay="2800"/>
                            </p:stCondLst>
                            <p:childTnLst>
                              <p:par>
                                <p:cTn id="40" presetID="9" presetClass="entr" presetSubtype="0" fill="hold" grpId="0" nodeType="afterEffect">
                                  <p:stCondLst>
                                    <p:cond delay="0"/>
                                  </p:stCondLst>
                                  <p:iterate type="wd">
                                    <p:tmPct val="100000"/>
                                  </p:iterate>
                                  <p:childTnLst>
                                    <p:set>
                                      <p:cBhvr>
                                        <p:cTn id="41" dur="1" fill="hold">
                                          <p:stCondLst>
                                            <p:cond delay="0"/>
                                          </p:stCondLst>
                                        </p:cTn>
                                        <p:tgtEl>
                                          <p:spTgt spid="20"/>
                                        </p:tgtEl>
                                        <p:attrNameLst>
                                          <p:attrName>style.visibility</p:attrName>
                                        </p:attrNameLst>
                                      </p:cBhvr>
                                      <p:to>
                                        <p:strVal val="visible"/>
                                      </p:to>
                                    </p:set>
                                    <p:animEffect transition="in" filter="dissolve">
                                      <p:cBhvr>
                                        <p:cTn id="42" dur="300"/>
                                        <p:tgtEl>
                                          <p:spTgt spid="20"/>
                                        </p:tgtEl>
                                      </p:cBhvr>
                                    </p:animEffect>
                                  </p:childTnLst>
                                </p:cTn>
                              </p:par>
                            </p:childTnLst>
                          </p:cTn>
                        </p:par>
                        <p:par>
                          <p:cTn id="43" fill="hold">
                            <p:stCondLst>
                              <p:cond delay="4900"/>
                            </p:stCondLst>
                            <p:childTnLst>
                              <p:par>
                                <p:cTn id="44" presetID="4" presetClass="entr" presetSubtype="16"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ox(in)">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nimBg="1" autoUpdateAnimBg="0"/>
      <p:bldP spid="15" grpId="0" autoUpdateAnimBg="0"/>
      <p:bldP spid="16" grpId="0" animBg="1" autoUpdateAnimBg="0"/>
      <p:bldP spid="17" grpId="0" autoUpdateAnimBg="0"/>
      <p:bldP spid="18" grpId="0" autoUpdateAnimBg="0"/>
      <p:bldP spid="19" grpId="0" animBg="1" autoUpdateAnimBg="0"/>
      <p:bldP spid="20" grpId="0" autoUpdateAnimBg="0"/>
      <p:bldP spid="2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6200" y="1752600"/>
            <a:ext cx="3443288" cy="457200"/>
          </a:xfrm>
          <a:prstGeom prst="rect">
            <a:avLst/>
          </a:prstGeom>
          <a:noFill/>
          <a:ln w="12700">
            <a:noFill/>
            <a:miter lim="800000"/>
            <a:headEnd type="none" w="sm" len="sm"/>
            <a:tailEnd type="none" w="sm" len="sm"/>
          </a:ln>
          <a:effectLst/>
        </p:spPr>
        <p:txBody>
          <a:bodyPr wrap="none">
            <a:spAutoFit/>
          </a:bodyPr>
          <a:lstStyle/>
          <a:p>
            <a:r>
              <a:rPr lang="en-US" b="1" dirty="0">
                <a:solidFill>
                  <a:srgbClr val="FF3300"/>
                </a:solidFill>
              </a:rPr>
              <a:t>g.    If set point is Al</a:t>
            </a:r>
            <a:r>
              <a:rPr lang="en-US" b="1" baseline="-25000" dirty="0">
                <a:solidFill>
                  <a:srgbClr val="FF3300"/>
                </a:solidFill>
              </a:rPr>
              <a:t>2</a:t>
            </a:r>
            <a:r>
              <a:rPr lang="en-US" b="1" dirty="0">
                <a:solidFill>
                  <a:srgbClr val="FF3300"/>
                </a:solidFill>
              </a:rPr>
              <a:t>O</a:t>
            </a:r>
            <a:r>
              <a:rPr lang="en-US" b="1" baseline="-25000" dirty="0">
                <a:solidFill>
                  <a:srgbClr val="FF3300"/>
                </a:solidFill>
              </a:rPr>
              <a:t>3</a:t>
            </a:r>
            <a:endParaRPr lang="en-US" b="1" dirty="0">
              <a:solidFill>
                <a:srgbClr val="FF3300"/>
              </a:solidFill>
            </a:endParaRPr>
          </a:p>
        </p:txBody>
      </p:sp>
      <p:sp>
        <p:nvSpPr>
          <p:cNvPr id="3" name="Text Box 3"/>
          <p:cNvSpPr txBox="1">
            <a:spLocks noChangeArrowheads="1"/>
          </p:cNvSpPr>
          <p:nvPr/>
        </p:nvSpPr>
        <p:spPr bwMode="auto">
          <a:xfrm>
            <a:off x="228600" y="2249487"/>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proportioning 1</a:t>
            </a:r>
          </a:p>
        </p:txBody>
      </p:sp>
      <p:sp>
        <p:nvSpPr>
          <p:cNvPr id="4" name="Text Box 4"/>
          <p:cNvSpPr txBox="1">
            <a:spLocks noChangeArrowheads="1"/>
          </p:cNvSpPr>
          <p:nvPr/>
        </p:nvSpPr>
        <p:spPr bwMode="auto">
          <a:xfrm>
            <a:off x="2346325" y="2690812"/>
            <a:ext cx="4070350"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Set point </a:t>
            </a:r>
          </a:p>
        </p:txBody>
      </p:sp>
      <p:sp>
        <p:nvSpPr>
          <p:cNvPr id="5" name="Text Box 5"/>
          <p:cNvSpPr txBox="1">
            <a:spLocks noChangeArrowheads="1"/>
          </p:cNvSpPr>
          <p:nvPr/>
        </p:nvSpPr>
        <p:spPr bwMode="auto">
          <a:xfrm>
            <a:off x="228600" y="3260568"/>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with unknown proportion</a:t>
            </a:r>
          </a:p>
        </p:txBody>
      </p:sp>
      <p:sp>
        <p:nvSpPr>
          <p:cNvPr id="6" name="Text Box 6"/>
          <p:cNvSpPr txBox="1">
            <a:spLocks noChangeArrowheads="1"/>
          </p:cNvSpPr>
          <p:nvPr/>
        </p:nvSpPr>
        <p:spPr bwMode="auto">
          <a:xfrm>
            <a:off x="2346325" y="3721100"/>
            <a:ext cx="4070350"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Set point - Al</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a:t>
            </a:r>
          </a:p>
        </p:txBody>
      </p:sp>
      <p:sp>
        <p:nvSpPr>
          <p:cNvPr id="7" name="Text Box 7"/>
          <p:cNvSpPr txBox="1">
            <a:spLocks noChangeArrowheads="1"/>
          </p:cNvSpPr>
          <p:nvPr/>
        </p:nvSpPr>
        <p:spPr bwMode="auto">
          <a:xfrm>
            <a:off x="76200" y="4267200"/>
            <a:ext cx="3443288" cy="457200"/>
          </a:xfrm>
          <a:prstGeom prst="rect">
            <a:avLst/>
          </a:prstGeom>
          <a:noFill/>
          <a:ln w="12700">
            <a:noFill/>
            <a:miter lim="800000"/>
            <a:headEnd type="none" w="sm" len="sm"/>
            <a:tailEnd type="none" w="sm" len="sm"/>
          </a:ln>
          <a:effectLst/>
        </p:spPr>
        <p:txBody>
          <a:bodyPr wrap="none">
            <a:spAutoFit/>
          </a:bodyPr>
          <a:lstStyle/>
          <a:p>
            <a:r>
              <a:rPr lang="en-US" b="1">
                <a:solidFill>
                  <a:srgbClr val="FF3300"/>
                </a:solidFill>
              </a:rPr>
              <a:t>h.    If set point is Fe</a:t>
            </a:r>
            <a:r>
              <a:rPr lang="en-US" b="1" baseline="-25000">
                <a:solidFill>
                  <a:srgbClr val="FF3300"/>
                </a:solidFill>
              </a:rPr>
              <a:t>2</a:t>
            </a:r>
            <a:r>
              <a:rPr lang="en-US" b="1">
                <a:solidFill>
                  <a:srgbClr val="FF3300"/>
                </a:solidFill>
              </a:rPr>
              <a:t>O</a:t>
            </a:r>
            <a:r>
              <a:rPr lang="en-US" b="1" baseline="-25000">
                <a:solidFill>
                  <a:srgbClr val="FF3300"/>
                </a:solidFill>
              </a:rPr>
              <a:t>3</a:t>
            </a:r>
            <a:endParaRPr lang="en-US" b="1">
              <a:solidFill>
                <a:srgbClr val="FF3300"/>
              </a:solidFill>
            </a:endParaRPr>
          </a:p>
        </p:txBody>
      </p:sp>
      <p:sp>
        <p:nvSpPr>
          <p:cNvPr id="8" name="Text Box 8"/>
          <p:cNvSpPr txBox="1">
            <a:spLocks noChangeArrowheads="1"/>
          </p:cNvSpPr>
          <p:nvPr/>
        </p:nvSpPr>
        <p:spPr bwMode="auto">
          <a:xfrm>
            <a:off x="228600" y="4724400"/>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proportioning 1</a:t>
            </a:r>
          </a:p>
        </p:txBody>
      </p:sp>
      <p:sp>
        <p:nvSpPr>
          <p:cNvPr id="9" name="Text Box 9"/>
          <p:cNvSpPr txBox="1">
            <a:spLocks noChangeArrowheads="1"/>
          </p:cNvSpPr>
          <p:nvPr/>
        </p:nvSpPr>
        <p:spPr bwMode="auto">
          <a:xfrm>
            <a:off x="2346325" y="5245100"/>
            <a:ext cx="4054475"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Fe</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 Set point </a:t>
            </a:r>
          </a:p>
        </p:txBody>
      </p:sp>
      <p:sp>
        <p:nvSpPr>
          <p:cNvPr id="10" name="Text Box 10"/>
          <p:cNvSpPr txBox="1">
            <a:spLocks noChangeArrowheads="1"/>
          </p:cNvSpPr>
          <p:nvPr/>
        </p:nvSpPr>
        <p:spPr bwMode="auto">
          <a:xfrm>
            <a:off x="228600" y="5754687"/>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Calculation for raw component with unknown proportion</a:t>
            </a:r>
          </a:p>
        </p:txBody>
      </p:sp>
      <p:sp>
        <p:nvSpPr>
          <p:cNvPr id="11" name="Text Box 11"/>
          <p:cNvSpPr txBox="1">
            <a:spLocks noChangeArrowheads="1"/>
          </p:cNvSpPr>
          <p:nvPr/>
        </p:nvSpPr>
        <p:spPr bwMode="auto">
          <a:xfrm>
            <a:off x="2346325" y="6235700"/>
            <a:ext cx="4054475" cy="4699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none">
            <a:spAutoFit/>
          </a:bodyPr>
          <a:lstStyle/>
          <a:p>
            <a:r>
              <a:rPr lang="en-US" b="1">
                <a:solidFill>
                  <a:srgbClr val="058730"/>
                </a:solidFill>
              </a:rPr>
              <a:t>Element = Set point - Fe</a:t>
            </a:r>
            <a:r>
              <a:rPr lang="en-US" b="1" baseline="-25000">
                <a:solidFill>
                  <a:srgbClr val="058730"/>
                </a:solidFill>
              </a:rPr>
              <a:t>2</a:t>
            </a:r>
            <a:r>
              <a:rPr lang="en-US" b="1">
                <a:solidFill>
                  <a:srgbClr val="058730"/>
                </a:solidFill>
              </a:rPr>
              <a:t>O</a:t>
            </a:r>
            <a:r>
              <a:rPr lang="en-US" b="1" baseline="-25000">
                <a:solidFill>
                  <a:srgbClr val="058730"/>
                </a:solidFill>
              </a:rPr>
              <a:t>3</a:t>
            </a:r>
            <a:r>
              <a:rPr lang="en-US" b="1">
                <a:solidFill>
                  <a:srgbClr val="058730"/>
                </a:solidFill>
              </a:rPr>
              <a:t> </a:t>
            </a:r>
            <a:endParaRPr lang="en-US" b="1" baseline="-25000">
              <a:solidFill>
                <a:srgbClr val="058730"/>
              </a:solidFill>
            </a:endParaRPr>
          </a:p>
        </p:txBody>
      </p:sp>
      <p:grpSp>
        <p:nvGrpSpPr>
          <p:cNvPr id="12" name="Group 15"/>
          <p:cNvGrpSpPr>
            <a:grpSpLocks/>
          </p:cNvGrpSpPr>
          <p:nvPr/>
        </p:nvGrpSpPr>
        <p:grpSpPr bwMode="auto">
          <a:xfrm>
            <a:off x="152400" y="152400"/>
            <a:ext cx="838200" cy="914400"/>
            <a:chOff x="3276600" y="1905000"/>
            <a:chExt cx="2876550" cy="3324225"/>
          </a:xfrm>
        </p:grpSpPr>
        <p:pic>
          <p:nvPicPr>
            <p:cNvPr id="13"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14"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iterate type="wd">
                                    <p:tmPct val="100000"/>
                                  </p:iterate>
                                  <p:childTnLst>
                                    <p:set>
                                      <p:cBhvr>
                                        <p:cTn id="11" dur="1" fill="hold">
                                          <p:stCondLst>
                                            <p:cond delay="0"/>
                                          </p:stCondLst>
                                        </p:cTn>
                                        <p:tgtEl>
                                          <p:spTgt spid="3"/>
                                        </p:tgtEl>
                                        <p:attrNameLst>
                                          <p:attrName>style.visibility</p:attrName>
                                        </p:attrNameLst>
                                      </p:cBhvr>
                                      <p:to>
                                        <p:strVal val="visible"/>
                                      </p:to>
                                    </p:set>
                                    <p:animEffect transition="in" filter="dissolve">
                                      <p:cBhvr>
                                        <p:cTn id="12" dur="3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par>
                          <p:cTn id="18" fill="hold">
                            <p:stCondLst>
                              <p:cond delay="500"/>
                            </p:stCondLst>
                            <p:childTnLst>
                              <p:par>
                                <p:cTn id="19" presetID="9" presetClass="entr" presetSubtype="0" fill="hold" grpId="0" nodeType="afterEffect">
                                  <p:stCondLst>
                                    <p:cond delay="0"/>
                                  </p:stCondLst>
                                  <p:iterate type="wd">
                                    <p:tmPct val="100000"/>
                                  </p:iterate>
                                  <p:childTnLst>
                                    <p:set>
                                      <p:cBhvr>
                                        <p:cTn id="20" dur="1" fill="hold">
                                          <p:stCondLst>
                                            <p:cond delay="0"/>
                                          </p:stCondLst>
                                        </p:cTn>
                                        <p:tgtEl>
                                          <p:spTgt spid="5"/>
                                        </p:tgtEl>
                                        <p:attrNameLst>
                                          <p:attrName>style.visibility</p:attrName>
                                        </p:attrNameLst>
                                      </p:cBhvr>
                                      <p:to>
                                        <p:strVal val="visible"/>
                                      </p:to>
                                    </p:set>
                                    <p:animEffect transition="in" filter="dissolve">
                                      <p:cBhvr>
                                        <p:cTn id="21" dur="300"/>
                                        <p:tgtEl>
                                          <p:spTgt spid="5"/>
                                        </p:tgtEl>
                                      </p:cBhvr>
                                    </p:animEffect>
                                  </p:childTnLst>
                                </p:cTn>
                              </p:par>
                            </p:childTnLst>
                          </p:cTn>
                        </p:par>
                        <p:par>
                          <p:cTn id="22" fill="hold">
                            <p:stCondLst>
                              <p:cond delay="2600"/>
                            </p:stCondLst>
                            <p:childTnLst>
                              <p:par>
                                <p:cTn id="23" presetID="4"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9" presetClass="entr" presetSubtype="0" fill="hold" grpId="0" nodeType="afterEffect">
                                  <p:stCondLst>
                                    <p:cond delay="0"/>
                                  </p:stCondLst>
                                  <p:iterate type="wd">
                                    <p:tmPct val="100000"/>
                                  </p:iterate>
                                  <p:childTnLst>
                                    <p:set>
                                      <p:cBhvr>
                                        <p:cTn id="34" dur="1" fill="hold">
                                          <p:stCondLst>
                                            <p:cond delay="0"/>
                                          </p:stCondLst>
                                        </p:cTn>
                                        <p:tgtEl>
                                          <p:spTgt spid="8"/>
                                        </p:tgtEl>
                                        <p:attrNameLst>
                                          <p:attrName>style.visibility</p:attrName>
                                        </p:attrNameLst>
                                      </p:cBhvr>
                                      <p:to>
                                        <p:strVal val="visible"/>
                                      </p:to>
                                    </p:set>
                                    <p:animEffect transition="in" filter="dissolve">
                                      <p:cBhvr>
                                        <p:cTn id="35" dur="300"/>
                                        <p:tgtEl>
                                          <p:spTgt spid="8"/>
                                        </p:tgtEl>
                                      </p:cBhvr>
                                    </p:animEffect>
                                  </p:childTnLst>
                                </p:cTn>
                              </p:par>
                            </p:childTnLst>
                          </p:cTn>
                        </p:par>
                        <p:par>
                          <p:cTn id="36" fill="hold">
                            <p:stCondLst>
                              <p:cond delay="2300"/>
                            </p:stCondLst>
                            <p:childTnLst>
                              <p:par>
                                <p:cTn id="37" presetID="4"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childTnLst>
                          </p:cTn>
                        </p:par>
                        <p:par>
                          <p:cTn id="40" fill="hold">
                            <p:stCondLst>
                              <p:cond delay="2800"/>
                            </p:stCondLst>
                            <p:childTnLst>
                              <p:par>
                                <p:cTn id="41" presetID="9" presetClass="entr" presetSubtype="0" fill="hold" grpId="0" nodeType="afterEffect">
                                  <p:stCondLst>
                                    <p:cond delay="0"/>
                                  </p:stCondLst>
                                  <p:iterate type="wd">
                                    <p:tmPct val="100000"/>
                                  </p:iterate>
                                  <p:childTnLst>
                                    <p:set>
                                      <p:cBhvr>
                                        <p:cTn id="42" dur="1" fill="hold">
                                          <p:stCondLst>
                                            <p:cond delay="0"/>
                                          </p:stCondLst>
                                        </p:cTn>
                                        <p:tgtEl>
                                          <p:spTgt spid="10"/>
                                        </p:tgtEl>
                                        <p:attrNameLst>
                                          <p:attrName>style.visibility</p:attrName>
                                        </p:attrNameLst>
                                      </p:cBhvr>
                                      <p:to>
                                        <p:strVal val="visible"/>
                                      </p:to>
                                    </p:set>
                                    <p:animEffect transition="in" filter="dissolve">
                                      <p:cBhvr>
                                        <p:cTn id="43" dur="300"/>
                                        <p:tgtEl>
                                          <p:spTgt spid="10"/>
                                        </p:tgtEl>
                                      </p:cBhvr>
                                    </p:animEffect>
                                  </p:childTnLst>
                                </p:cTn>
                              </p:par>
                            </p:childTnLst>
                          </p:cTn>
                        </p:par>
                        <p:par>
                          <p:cTn id="44" fill="hold">
                            <p:stCondLst>
                              <p:cond delay="4900"/>
                            </p:stCondLst>
                            <p:childTnLst>
                              <p:par>
                                <p:cTn id="45" presetID="4"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nimBg="1" autoUpdateAnimBg="0"/>
      <p:bldP spid="5" grpId="0" autoUpdateAnimBg="0"/>
      <p:bldP spid="6" grpId="0" animBg="1" autoUpdateAnimBg="0"/>
      <p:bldP spid="7" grpId="0" autoUpdateAnimBg="0"/>
      <p:bldP spid="8" grpId="0" autoUpdateAnimBg="0"/>
      <p:bldP spid="9" grpId="0" animBg="1" autoUpdateAnimBg="0"/>
      <p:bldP spid="10" grpId="0" autoUpdateAnimBg="0"/>
      <p:bldP spid="1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1" y="1696880"/>
            <a:ext cx="8534400" cy="533400"/>
          </a:xfrm>
          <a:prstGeom prst="rect">
            <a:avLst/>
          </a:prstGeom>
          <a:noFill/>
          <a:ln w="12700">
            <a:noFill/>
            <a:miter lim="800000"/>
            <a:headEnd type="none" w="sm" len="sm"/>
            <a:tailEnd type="none" w="sm" len="sm"/>
          </a:ln>
          <a:effectLst/>
        </p:spPr>
        <p:txBody>
          <a:bodyPr wrap="square">
            <a:spAutoFit/>
          </a:bodyPr>
          <a:lstStyle/>
          <a:p>
            <a:pPr algn="ctr"/>
            <a:r>
              <a:rPr lang="en-US" sz="2800" b="1" dirty="0">
                <a:solidFill>
                  <a:srgbClr val="FF3300"/>
                </a:solidFill>
              </a:rPr>
              <a:t>CALCULATIONS FOR TWO COMPONENT SYSTEM</a:t>
            </a:r>
          </a:p>
        </p:txBody>
      </p:sp>
      <p:sp>
        <p:nvSpPr>
          <p:cNvPr id="3" name="Text Box 3"/>
          <p:cNvSpPr txBox="1">
            <a:spLocks noChangeArrowheads="1"/>
          </p:cNvSpPr>
          <p:nvPr/>
        </p:nvSpPr>
        <p:spPr bwMode="auto">
          <a:xfrm>
            <a:off x="228600" y="2269968"/>
            <a:ext cx="8610600" cy="1920526"/>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The two component system allows only one set point. Therefore, we have only two matrix elements which are  A1 and B1. The calculation of A1 and B1 is described previously. </a:t>
            </a:r>
          </a:p>
          <a:p>
            <a:pPr algn="just">
              <a:lnSpc>
                <a:spcPct val="110000"/>
              </a:lnSpc>
            </a:pPr>
            <a:endParaRPr lang="en-US" b="1" dirty="0">
              <a:solidFill>
                <a:srgbClr val="3333FF"/>
              </a:solidFill>
            </a:endParaRPr>
          </a:p>
          <a:p>
            <a:pPr algn="just">
              <a:lnSpc>
                <a:spcPct val="110000"/>
              </a:lnSpc>
            </a:pPr>
            <a:r>
              <a:rPr lang="en-US" b="1" dirty="0">
                <a:solidFill>
                  <a:srgbClr val="3333FF"/>
                </a:solidFill>
              </a:rPr>
              <a:t>In this method, it is assumed that X parts of the first component are proportioned to 1 part of second component, hence</a:t>
            </a:r>
          </a:p>
        </p:txBody>
      </p:sp>
      <p:sp>
        <p:nvSpPr>
          <p:cNvPr id="4" name="Text Box 4"/>
          <p:cNvSpPr txBox="1">
            <a:spLocks noChangeArrowheads="1"/>
          </p:cNvSpPr>
          <p:nvPr/>
        </p:nvSpPr>
        <p:spPr bwMode="auto">
          <a:xfrm>
            <a:off x="3886200" y="4342894"/>
            <a:ext cx="1376362" cy="3810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square">
            <a:spAutoFit/>
          </a:bodyPr>
          <a:lstStyle/>
          <a:p>
            <a:r>
              <a:rPr lang="en-US" b="1">
                <a:solidFill>
                  <a:srgbClr val="058730"/>
                </a:solidFill>
              </a:rPr>
              <a:t>X = A1 / B1 </a:t>
            </a:r>
          </a:p>
        </p:txBody>
      </p:sp>
      <p:sp>
        <p:nvSpPr>
          <p:cNvPr id="5" name="Text Box 5"/>
          <p:cNvSpPr txBox="1">
            <a:spLocks noChangeArrowheads="1"/>
          </p:cNvSpPr>
          <p:nvPr/>
        </p:nvSpPr>
        <p:spPr bwMode="auto">
          <a:xfrm>
            <a:off x="228600" y="4784568"/>
            <a:ext cx="85344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The percent proportion of both components are calculated as follows :</a:t>
            </a:r>
          </a:p>
        </p:txBody>
      </p:sp>
      <p:sp>
        <p:nvSpPr>
          <p:cNvPr id="6" name="Text Box 6"/>
          <p:cNvSpPr txBox="1">
            <a:spLocks noChangeArrowheads="1"/>
          </p:cNvSpPr>
          <p:nvPr/>
        </p:nvSpPr>
        <p:spPr bwMode="auto">
          <a:xfrm>
            <a:off x="304800" y="5638800"/>
            <a:ext cx="4191000" cy="867930"/>
          </a:xfrm>
          <a:prstGeom prst="rect">
            <a:avLst/>
          </a:prstGeom>
          <a:solidFill>
            <a:schemeClr val="bg1"/>
          </a:solidFill>
          <a:ln w="12700">
            <a:solidFill>
              <a:srgbClr val="000066"/>
            </a:solidFill>
            <a:miter lim="800000"/>
            <a:headEnd type="none" w="sm" len="sm"/>
            <a:tailEnd type="none" w="sm" len="sm"/>
          </a:ln>
          <a:effectLst/>
        </p:spPr>
        <p:txBody>
          <a:bodyPr wrap="square">
            <a:spAutoFit/>
          </a:bodyPr>
          <a:lstStyle/>
          <a:p>
            <a:pPr>
              <a:lnSpc>
                <a:spcPct val="80000"/>
              </a:lnSpc>
            </a:pPr>
            <a:r>
              <a:rPr lang="en-US" sz="2100" dirty="0">
                <a:solidFill>
                  <a:srgbClr val="000066"/>
                </a:solidFill>
              </a:rPr>
              <a:t>                                            X</a:t>
            </a:r>
          </a:p>
          <a:p>
            <a:pPr>
              <a:lnSpc>
                <a:spcPct val="80000"/>
              </a:lnSpc>
            </a:pPr>
            <a:r>
              <a:rPr lang="en-US" sz="2100" dirty="0">
                <a:solidFill>
                  <a:srgbClr val="000066"/>
                </a:solidFill>
              </a:rPr>
              <a:t>% Component 1   =  (                  ) x 100                     </a:t>
            </a:r>
          </a:p>
          <a:p>
            <a:pPr>
              <a:lnSpc>
                <a:spcPct val="80000"/>
              </a:lnSpc>
            </a:pPr>
            <a:r>
              <a:rPr lang="en-US" sz="2100" dirty="0">
                <a:solidFill>
                  <a:srgbClr val="000066"/>
                </a:solidFill>
              </a:rPr>
              <a:t>                                         X + 1</a:t>
            </a:r>
          </a:p>
        </p:txBody>
      </p:sp>
      <p:sp>
        <p:nvSpPr>
          <p:cNvPr id="8" name="Text Box 12"/>
          <p:cNvSpPr txBox="1">
            <a:spLocks noChangeArrowheads="1"/>
          </p:cNvSpPr>
          <p:nvPr/>
        </p:nvSpPr>
        <p:spPr bwMode="auto">
          <a:xfrm>
            <a:off x="4648200" y="5638800"/>
            <a:ext cx="4191000" cy="867930"/>
          </a:xfrm>
          <a:prstGeom prst="rect">
            <a:avLst/>
          </a:prstGeom>
          <a:solidFill>
            <a:schemeClr val="bg1"/>
          </a:solidFill>
          <a:ln w="12700">
            <a:solidFill>
              <a:srgbClr val="000066"/>
            </a:solidFill>
            <a:miter lim="800000"/>
            <a:headEnd type="none" w="sm" len="sm"/>
            <a:tailEnd type="none" w="sm" len="sm"/>
          </a:ln>
          <a:effectLst/>
        </p:spPr>
        <p:txBody>
          <a:bodyPr wrap="square">
            <a:spAutoFit/>
          </a:bodyPr>
          <a:lstStyle/>
          <a:p>
            <a:pPr>
              <a:lnSpc>
                <a:spcPct val="80000"/>
              </a:lnSpc>
            </a:pPr>
            <a:r>
              <a:rPr lang="en-US" sz="2100" dirty="0">
                <a:solidFill>
                  <a:srgbClr val="000066"/>
                </a:solidFill>
              </a:rPr>
              <a:t>                                            1</a:t>
            </a:r>
          </a:p>
          <a:p>
            <a:pPr>
              <a:lnSpc>
                <a:spcPct val="80000"/>
              </a:lnSpc>
            </a:pPr>
            <a:r>
              <a:rPr lang="en-US" sz="2100" dirty="0">
                <a:solidFill>
                  <a:srgbClr val="000066"/>
                </a:solidFill>
              </a:rPr>
              <a:t>% Component 2   =  (                  ) x 100                     </a:t>
            </a:r>
          </a:p>
          <a:p>
            <a:pPr>
              <a:lnSpc>
                <a:spcPct val="80000"/>
              </a:lnSpc>
            </a:pPr>
            <a:r>
              <a:rPr lang="en-US" sz="2100" dirty="0">
                <a:solidFill>
                  <a:srgbClr val="000066"/>
                </a:solidFill>
              </a:rPr>
              <a:t>                                         X + 1</a:t>
            </a:r>
          </a:p>
        </p:txBody>
      </p:sp>
      <p:cxnSp>
        <p:nvCxnSpPr>
          <p:cNvPr id="11" name="Straight Connector 10"/>
          <p:cNvCxnSpPr/>
          <p:nvPr/>
        </p:nvCxnSpPr>
        <p:spPr>
          <a:xfrm>
            <a:off x="2819400" y="6094412"/>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39000" y="60960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15"/>
          <p:cNvGrpSpPr>
            <a:grpSpLocks/>
          </p:cNvGrpSpPr>
          <p:nvPr/>
        </p:nvGrpSpPr>
        <p:grpSpPr bwMode="auto">
          <a:xfrm>
            <a:off x="152400" y="152400"/>
            <a:ext cx="838200" cy="914400"/>
            <a:chOff x="3276600" y="1905000"/>
            <a:chExt cx="2876550" cy="3324225"/>
          </a:xfrm>
        </p:grpSpPr>
        <p:pic>
          <p:nvPicPr>
            <p:cNvPr id="13"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14"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iterate type="wd">
                                    <p:tmPct val="100000"/>
                                  </p:iterate>
                                  <p:childTnLst>
                                    <p:set>
                                      <p:cBhvr>
                                        <p:cTn id="11" dur="1" fill="hold">
                                          <p:stCondLst>
                                            <p:cond delay="0"/>
                                          </p:stCondLst>
                                        </p:cTn>
                                        <p:tgtEl>
                                          <p:spTgt spid="3"/>
                                        </p:tgtEl>
                                        <p:attrNameLst>
                                          <p:attrName>style.visibility</p:attrName>
                                        </p:attrNameLst>
                                      </p:cBhvr>
                                      <p:to>
                                        <p:strVal val="visible"/>
                                      </p:to>
                                    </p:set>
                                    <p:animEffect transition="in" filter="dissolve">
                                      <p:cBhvr>
                                        <p:cTn id="12" dur="300"/>
                                        <p:tgtEl>
                                          <p:spTgt spid="3"/>
                                        </p:tgtEl>
                                      </p:cBhvr>
                                    </p:animEffect>
                                  </p:childTnLst>
                                </p:cTn>
                              </p:par>
                            </p:childTnLst>
                          </p:cTn>
                        </p:par>
                        <p:par>
                          <p:cTn id="13" fill="hold">
                            <p:stCondLst>
                              <p:cond delay="179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par>
                          <p:cTn id="17" fill="hold">
                            <p:stCondLst>
                              <p:cond delay="18400"/>
                            </p:stCondLst>
                            <p:childTnLst>
                              <p:par>
                                <p:cTn id="18" presetID="9" presetClass="entr" presetSubtype="0" fill="hold" grpId="0" nodeType="afterEffect">
                                  <p:stCondLst>
                                    <p:cond delay="0"/>
                                  </p:stCondLst>
                                  <p:iterate type="wd">
                                    <p:tmPct val="100000"/>
                                  </p:iterate>
                                  <p:childTnLst>
                                    <p:set>
                                      <p:cBhvr>
                                        <p:cTn id="19" dur="1" fill="hold">
                                          <p:stCondLst>
                                            <p:cond delay="0"/>
                                          </p:stCondLst>
                                        </p:cTn>
                                        <p:tgtEl>
                                          <p:spTgt spid="5"/>
                                        </p:tgtEl>
                                        <p:attrNameLst>
                                          <p:attrName>style.visibility</p:attrName>
                                        </p:attrNameLst>
                                      </p:cBhvr>
                                      <p:to>
                                        <p:strVal val="visible"/>
                                      </p:to>
                                    </p:set>
                                    <p:animEffect transition="in" filter="dissolve">
                                      <p:cBhvr>
                                        <p:cTn id="20" dur="3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nimBg="1" autoUpdateAnimBg="0"/>
      <p:bldP spid="5" grpId="0" autoUpdateAnimBg="0"/>
      <p:bldP spid="6" grpId="0" animBg="1" autoUpdateAnimBg="0"/>
      <p:bldP spid="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6"/>
          <p:cNvSpPr>
            <a:spLocks noChangeArrowheads="1"/>
          </p:cNvSpPr>
          <p:nvPr/>
        </p:nvSpPr>
        <p:spPr bwMode="auto">
          <a:xfrm>
            <a:off x="6248400" y="5181600"/>
            <a:ext cx="2514600" cy="1371600"/>
          </a:xfrm>
          <a:prstGeom prst="roundRect">
            <a:avLst>
              <a:gd name="adj" fmla="val 18056"/>
            </a:avLst>
          </a:prstGeom>
          <a:gradFill rotWithShape="0">
            <a:gsLst>
              <a:gs pos="0">
                <a:srgbClr val="FFCDFA"/>
              </a:gs>
              <a:gs pos="100000">
                <a:srgbClr val="FFCDFA">
                  <a:gamma/>
                  <a:tint val="0"/>
                  <a:invGamma/>
                </a:srgbClr>
              </a:gs>
            </a:gsLst>
            <a:lin ang="2700000" scaled="1"/>
          </a:gradFill>
          <a:ln w="12700">
            <a:solidFill>
              <a:schemeClr val="tx1"/>
            </a:solidFill>
            <a:round/>
            <a:headEnd type="none" w="sm" len="sm"/>
            <a:tailEnd type="none" w="sm" len="sm"/>
          </a:ln>
          <a:effectLst/>
        </p:spPr>
        <p:txBody>
          <a:bodyPr wrap="none" anchor="ctr"/>
          <a:lstStyle/>
          <a:p>
            <a:endParaRPr lang="en-US"/>
          </a:p>
        </p:txBody>
      </p:sp>
      <p:sp>
        <p:nvSpPr>
          <p:cNvPr id="3" name="AutoShape 35"/>
          <p:cNvSpPr>
            <a:spLocks noChangeArrowheads="1"/>
          </p:cNvSpPr>
          <p:nvPr/>
        </p:nvSpPr>
        <p:spPr bwMode="auto">
          <a:xfrm>
            <a:off x="3276600" y="5181600"/>
            <a:ext cx="2514600" cy="1371600"/>
          </a:xfrm>
          <a:prstGeom prst="roundRect">
            <a:avLst>
              <a:gd name="adj" fmla="val 18056"/>
            </a:avLst>
          </a:prstGeom>
          <a:gradFill rotWithShape="0">
            <a:gsLst>
              <a:gs pos="0">
                <a:srgbClr val="FFCDFA"/>
              </a:gs>
              <a:gs pos="100000">
                <a:srgbClr val="FFCDFA">
                  <a:gamma/>
                  <a:tint val="0"/>
                  <a:invGamma/>
                </a:srgbClr>
              </a:gs>
            </a:gsLst>
            <a:lin ang="2700000" scaled="1"/>
          </a:gradFill>
          <a:ln w="12700">
            <a:solidFill>
              <a:schemeClr val="tx1"/>
            </a:solidFill>
            <a:round/>
            <a:headEnd type="none" w="sm" len="sm"/>
            <a:tailEnd type="none" w="sm" len="sm"/>
          </a:ln>
          <a:effectLst/>
        </p:spPr>
        <p:txBody>
          <a:bodyPr wrap="none" anchor="ctr"/>
          <a:lstStyle/>
          <a:p>
            <a:endParaRPr lang="en-US"/>
          </a:p>
        </p:txBody>
      </p:sp>
      <p:sp>
        <p:nvSpPr>
          <p:cNvPr id="4" name="AutoShape 34"/>
          <p:cNvSpPr>
            <a:spLocks noChangeArrowheads="1"/>
          </p:cNvSpPr>
          <p:nvPr/>
        </p:nvSpPr>
        <p:spPr bwMode="auto">
          <a:xfrm>
            <a:off x="228600" y="5181600"/>
            <a:ext cx="2514600" cy="1371600"/>
          </a:xfrm>
          <a:prstGeom prst="roundRect">
            <a:avLst>
              <a:gd name="adj" fmla="val 18056"/>
            </a:avLst>
          </a:prstGeom>
          <a:gradFill rotWithShape="0">
            <a:gsLst>
              <a:gs pos="0">
                <a:srgbClr val="FFCDFA"/>
              </a:gs>
              <a:gs pos="100000">
                <a:srgbClr val="FFCDFA">
                  <a:gamma/>
                  <a:tint val="0"/>
                  <a:invGamma/>
                </a:srgbClr>
              </a:gs>
            </a:gsLst>
            <a:lin ang="2700000" scaled="1"/>
          </a:gradFill>
          <a:ln w="12700">
            <a:solidFill>
              <a:schemeClr val="tx1"/>
            </a:solidFill>
            <a:round/>
            <a:headEnd type="none" w="sm" len="sm"/>
            <a:tailEnd type="none" w="sm" len="sm"/>
          </a:ln>
          <a:effectLst/>
        </p:spPr>
        <p:txBody>
          <a:bodyPr wrap="none" anchor="ctr"/>
          <a:lstStyle/>
          <a:p>
            <a:endParaRPr lang="en-US"/>
          </a:p>
        </p:txBody>
      </p:sp>
      <p:sp>
        <p:nvSpPr>
          <p:cNvPr id="5" name="Text Box 2"/>
          <p:cNvSpPr txBox="1">
            <a:spLocks noChangeArrowheads="1"/>
          </p:cNvSpPr>
          <p:nvPr/>
        </p:nvSpPr>
        <p:spPr bwMode="auto">
          <a:xfrm>
            <a:off x="242888" y="1447800"/>
            <a:ext cx="8672512" cy="519112"/>
          </a:xfrm>
          <a:prstGeom prst="rect">
            <a:avLst/>
          </a:prstGeom>
          <a:noFill/>
          <a:ln w="12700">
            <a:noFill/>
            <a:miter lim="800000"/>
            <a:headEnd type="none" w="sm" len="sm"/>
            <a:tailEnd type="none" w="sm" len="sm"/>
          </a:ln>
          <a:effectLst/>
        </p:spPr>
        <p:txBody>
          <a:bodyPr wrap="square">
            <a:spAutoFit/>
          </a:bodyPr>
          <a:lstStyle/>
          <a:p>
            <a:pPr algn="ctr"/>
            <a:r>
              <a:rPr lang="en-US" sz="2800" b="1" dirty="0">
                <a:solidFill>
                  <a:srgbClr val="FF3300"/>
                </a:solidFill>
              </a:rPr>
              <a:t>CALCULATIONS FOR THREE COMPONENT SYSTEM</a:t>
            </a:r>
          </a:p>
        </p:txBody>
      </p:sp>
      <p:sp>
        <p:nvSpPr>
          <p:cNvPr id="6" name="Text Box 3"/>
          <p:cNvSpPr txBox="1">
            <a:spLocks noChangeArrowheads="1"/>
          </p:cNvSpPr>
          <p:nvPr/>
        </p:nvSpPr>
        <p:spPr bwMode="auto">
          <a:xfrm>
            <a:off x="228600" y="2067544"/>
            <a:ext cx="8686800" cy="2733056"/>
          </a:xfrm>
          <a:prstGeom prst="rect">
            <a:avLst/>
          </a:prstGeom>
          <a:noFill/>
          <a:ln w="12700">
            <a:noFill/>
            <a:miter lim="800000"/>
            <a:headEnd type="none" w="sm" len="sm"/>
            <a:tailEnd type="none" w="sm" len="sm"/>
          </a:ln>
          <a:effectLst/>
        </p:spPr>
        <p:txBody>
          <a:bodyPr wrap="square">
            <a:spAutoFit/>
          </a:bodyPr>
          <a:lstStyle/>
          <a:p>
            <a:pPr algn="just">
              <a:lnSpc>
                <a:spcPct val="120000"/>
              </a:lnSpc>
            </a:pPr>
            <a:r>
              <a:rPr lang="en-US" sz="2400" dirty="0">
                <a:solidFill>
                  <a:srgbClr val="3333FF"/>
                </a:solidFill>
              </a:rPr>
              <a:t>The three component system allows two set points. Therefore, we have six matrix elements which are  A1, B1, &amp; C1 for first set point and A2, B2 &amp; C2 for second set point. The calculation of these elements is described </a:t>
            </a:r>
            <a:r>
              <a:rPr lang="en-US" sz="2400" dirty="0" smtClean="0">
                <a:solidFill>
                  <a:srgbClr val="3333FF"/>
                </a:solidFill>
              </a:rPr>
              <a:t>previously. Here </a:t>
            </a:r>
            <a:r>
              <a:rPr lang="en-US" sz="2400" dirty="0">
                <a:solidFill>
                  <a:srgbClr val="3333FF"/>
                </a:solidFill>
              </a:rPr>
              <a:t>also the materials are apportioned as the ratio of X : Y : 1 for first, second and the third component respectively. Therefore, the following three matrices  are obtained : </a:t>
            </a:r>
          </a:p>
        </p:txBody>
      </p:sp>
      <p:sp>
        <p:nvSpPr>
          <p:cNvPr id="7" name="Text Box 10"/>
          <p:cNvSpPr txBox="1">
            <a:spLocks noChangeArrowheads="1"/>
          </p:cNvSpPr>
          <p:nvPr/>
        </p:nvSpPr>
        <p:spPr bwMode="auto">
          <a:xfrm>
            <a:off x="228600" y="5616575"/>
            <a:ext cx="1163638" cy="4572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Md  =  </a:t>
            </a:r>
          </a:p>
        </p:txBody>
      </p:sp>
      <p:sp>
        <p:nvSpPr>
          <p:cNvPr id="8" name="Text Box 11"/>
          <p:cNvSpPr txBox="1">
            <a:spLocks noChangeArrowheads="1"/>
          </p:cNvSpPr>
          <p:nvPr/>
        </p:nvSpPr>
        <p:spPr bwMode="auto">
          <a:xfrm>
            <a:off x="1219200" y="5287963"/>
            <a:ext cx="1259063" cy="923330"/>
          </a:xfrm>
          <a:prstGeom prst="rect">
            <a:avLst/>
          </a:prstGeom>
          <a:noFill/>
          <a:ln w="12700">
            <a:noFill/>
            <a:miter lim="800000"/>
            <a:headEnd type="none" w="sm" len="sm"/>
            <a:tailEnd type="none" w="sm" len="sm"/>
          </a:ln>
          <a:effectLst/>
        </p:spPr>
        <p:txBody>
          <a:bodyPr wrap="none">
            <a:spAutoFit/>
          </a:bodyPr>
          <a:lstStyle/>
          <a:p>
            <a:r>
              <a:rPr lang="en-US" b="1" dirty="0">
                <a:solidFill>
                  <a:srgbClr val="800080"/>
                </a:solidFill>
              </a:rPr>
              <a:t>A1      </a:t>
            </a:r>
            <a:r>
              <a:rPr lang="en-US" b="1" dirty="0" smtClean="0">
                <a:solidFill>
                  <a:srgbClr val="800080"/>
                </a:solidFill>
              </a:rPr>
              <a:t>     A2</a:t>
            </a:r>
            <a:endParaRPr lang="en-US" b="1" dirty="0">
              <a:solidFill>
                <a:srgbClr val="800080"/>
              </a:solidFill>
            </a:endParaRPr>
          </a:p>
          <a:p>
            <a:r>
              <a:rPr lang="en-US" b="1" dirty="0">
                <a:solidFill>
                  <a:srgbClr val="800080"/>
                </a:solidFill>
              </a:rPr>
              <a:t> </a:t>
            </a:r>
          </a:p>
          <a:p>
            <a:r>
              <a:rPr lang="en-US" b="1" dirty="0">
                <a:solidFill>
                  <a:srgbClr val="800080"/>
                </a:solidFill>
              </a:rPr>
              <a:t>B1      </a:t>
            </a:r>
            <a:r>
              <a:rPr lang="en-US" b="1" dirty="0" smtClean="0">
                <a:solidFill>
                  <a:srgbClr val="800080"/>
                </a:solidFill>
              </a:rPr>
              <a:t>     </a:t>
            </a:r>
            <a:r>
              <a:rPr lang="en-US" b="1" dirty="0">
                <a:solidFill>
                  <a:srgbClr val="800080"/>
                </a:solidFill>
              </a:rPr>
              <a:t>B2</a:t>
            </a:r>
          </a:p>
        </p:txBody>
      </p:sp>
      <p:sp>
        <p:nvSpPr>
          <p:cNvPr id="9" name="Line 22"/>
          <p:cNvSpPr>
            <a:spLocks noChangeShapeType="1"/>
          </p:cNvSpPr>
          <p:nvPr/>
        </p:nvSpPr>
        <p:spPr bwMode="auto">
          <a:xfrm flipV="1">
            <a:off x="1600200" y="5615060"/>
            <a:ext cx="457200" cy="328540"/>
          </a:xfrm>
          <a:prstGeom prst="line">
            <a:avLst/>
          </a:prstGeom>
          <a:noFill/>
          <a:ln w="12700">
            <a:solidFill>
              <a:schemeClr val="tx1"/>
            </a:solidFill>
            <a:prstDash val="sysDot"/>
            <a:round/>
            <a:headEnd type="none" w="sm" len="sm"/>
            <a:tailEnd type="triangle" w="med" len="med"/>
          </a:ln>
          <a:effectLst/>
        </p:spPr>
        <p:txBody>
          <a:bodyPr wrap="none" anchor="ctr"/>
          <a:lstStyle/>
          <a:p>
            <a:endParaRPr lang="en-US"/>
          </a:p>
        </p:txBody>
      </p:sp>
      <p:sp>
        <p:nvSpPr>
          <p:cNvPr id="10" name="Line 24"/>
          <p:cNvSpPr>
            <a:spLocks noChangeShapeType="1"/>
          </p:cNvSpPr>
          <p:nvPr/>
        </p:nvSpPr>
        <p:spPr bwMode="auto">
          <a:xfrm rot="217796">
            <a:off x="1591029" y="5654216"/>
            <a:ext cx="495649" cy="273968"/>
          </a:xfrm>
          <a:prstGeom prst="line">
            <a:avLst/>
          </a:prstGeom>
          <a:noFill/>
          <a:ln w="12700">
            <a:solidFill>
              <a:schemeClr val="tx1"/>
            </a:solidFill>
            <a:round/>
            <a:headEnd type="none" w="sm" len="sm"/>
            <a:tailEnd type="triangle" w="med" len="med"/>
          </a:ln>
          <a:effectLst/>
        </p:spPr>
        <p:txBody>
          <a:bodyPr wrap="none" anchor="ctr"/>
          <a:lstStyle/>
          <a:p>
            <a:endParaRPr lang="en-US" dirty="0"/>
          </a:p>
        </p:txBody>
      </p:sp>
      <p:sp>
        <p:nvSpPr>
          <p:cNvPr id="11" name="Text Box 25"/>
          <p:cNvSpPr txBox="1">
            <a:spLocks noChangeArrowheads="1"/>
          </p:cNvSpPr>
          <p:nvPr/>
        </p:nvSpPr>
        <p:spPr bwMode="auto">
          <a:xfrm>
            <a:off x="3305175" y="5640388"/>
            <a:ext cx="1130300" cy="4572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Mx  =  </a:t>
            </a:r>
          </a:p>
        </p:txBody>
      </p:sp>
      <p:sp>
        <p:nvSpPr>
          <p:cNvPr id="12" name="Text Box 26"/>
          <p:cNvSpPr txBox="1">
            <a:spLocks noChangeArrowheads="1"/>
          </p:cNvSpPr>
          <p:nvPr/>
        </p:nvSpPr>
        <p:spPr bwMode="auto">
          <a:xfrm>
            <a:off x="4295775" y="5311775"/>
            <a:ext cx="1245854" cy="923330"/>
          </a:xfrm>
          <a:prstGeom prst="rect">
            <a:avLst/>
          </a:prstGeom>
          <a:noFill/>
          <a:ln w="12700">
            <a:noFill/>
            <a:miter lim="800000"/>
            <a:headEnd type="none" w="sm" len="sm"/>
            <a:tailEnd type="none" w="sm" len="sm"/>
          </a:ln>
          <a:effectLst/>
        </p:spPr>
        <p:txBody>
          <a:bodyPr wrap="none">
            <a:spAutoFit/>
          </a:bodyPr>
          <a:lstStyle/>
          <a:p>
            <a:r>
              <a:rPr lang="en-US" b="1" dirty="0">
                <a:solidFill>
                  <a:srgbClr val="800080"/>
                </a:solidFill>
              </a:rPr>
              <a:t>C1   </a:t>
            </a:r>
            <a:r>
              <a:rPr lang="en-US" b="1" dirty="0" smtClean="0">
                <a:solidFill>
                  <a:srgbClr val="800080"/>
                </a:solidFill>
              </a:rPr>
              <a:t>        </a:t>
            </a:r>
            <a:r>
              <a:rPr lang="en-US" b="1" dirty="0">
                <a:solidFill>
                  <a:srgbClr val="800080"/>
                </a:solidFill>
              </a:rPr>
              <a:t>C2</a:t>
            </a:r>
          </a:p>
          <a:p>
            <a:r>
              <a:rPr lang="en-US" b="1" dirty="0">
                <a:solidFill>
                  <a:srgbClr val="800080"/>
                </a:solidFill>
              </a:rPr>
              <a:t> </a:t>
            </a:r>
          </a:p>
          <a:p>
            <a:r>
              <a:rPr lang="en-US" b="1" dirty="0">
                <a:solidFill>
                  <a:srgbClr val="800080"/>
                </a:solidFill>
              </a:rPr>
              <a:t>B1      </a:t>
            </a:r>
            <a:r>
              <a:rPr lang="en-US" b="1" dirty="0" smtClean="0">
                <a:solidFill>
                  <a:srgbClr val="800080"/>
                </a:solidFill>
              </a:rPr>
              <a:t>     </a:t>
            </a:r>
            <a:r>
              <a:rPr lang="en-US" b="1" dirty="0">
                <a:solidFill>
                  <a:srgbClr val="800080"/>
                </a:solidFill>
              </a:rPr>
              <a:t>B2</a:t>
            </a:r>
          </a:p>
        </p:txBody>
      </p:sp>
      <p:sp>
        <p:nvSpPr>
          <p:cNvPr id="15" name="Text Box 29"/>
          <p:cNvSpPr txBox="1">
            <a:spLocks noChangeArrowheads="1"/>
          </p:cNvSpPr>
          <p:nvPr/>
        </p:nvSpPr>
        <p:spPr bwMode="auto">
          <a:xfrm>
            <a:off x="6248400" y="5616575"/>
            <a:ext cx="1147763" cy="4572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My  =  </a:t>
            </a:r>
          </a:p>
        </p:txBody>
      </p:sp>
      <p:sp>
        <p:nvSpPr>
          <p:cNvPr id="16" name="Text Box 30"/>
          <p:cNvSpPr txBox="1">
            <a:spLocks noChangeArrowheads="1"/>
          </p:cNvSpPr>
          <p:nvPr/>
        </p:nvSpPr>
        <p:spPr bwMode="auto">
          <a:xfrm>
            <a:off x="7239000" y="5287963"/>
            <a:ext cx="1259063" cy="923330"/>
          </a:xfrm>
          <a:prstGeom prst="rect">
            <a:avLst/>
          </a:prstGeom>
          <a:noFill/>
          <a:ln w="12700">
            <a:noFill/>
            <a:miter lim="800000"/>
            <a:headEnd type="none" w="sm" len="sm"/>
            <a:tailEnd type="none" w="sm" len="sm"/>
          </a:ln>
          <a:effectLst/>
        </p:spPr>
        <p:txBody>
          <a:bodyPr wrap="none">
            <a:spAutoFit/>
          </a:bodyPr>
          <a:lstStyle/>
          <a:p>
            <a:r>
              <a:rPr lang="en-US" b="1" dirty="0">
                <a:solidFill>
                  <a:srgbClr val="800080"/>
                </a:solidFill>
              </a:rPr>
              <a:t>A1     </a:t>
            </a:r>
            <a:r>
              <a:rPr lang="en-US" b="1" dirty="0" smtClean="0">
                <a:solidFill>
                  <a:srgbClr val="800080"/>
                </a:solidFill>
              </a:rPr>
              <a:t>      </a:t>
            </a:r>
            <a:r>
              <a:rPr lang="en-US" b="1" dirty="0">
                <a:solidFill>
                  <a:srgbClr val="800080"/>
                </a:solidFill>
              </a:rPr>
              <a:t>A2</a:t>
            </a:r>
          </a:p>
          <a:p>
            <a:r>
              <a:rPr lang="en-US" b="1" dirty="0">
                <a:solidFill>
                  <a:srgbClr val="800080"/>
                </a:solidFill>
              </a:rPr>
              <a:t> </a:t>
            </a:r>
          </a:p>
          <a:p>
            <a:r>
              <a:rPr lang="en-US" b="1" dirty="0">
                <a:solidFill>
                  <a:srgbClr val="800080"/>
                </a:solidFill>
              </a:rPr>
              <a:t>C1     </a:t>
            </a:r>
            <a:r>
              <a:rPr lang="en-US" b="1" dirty="0" smtClean="0">
                <a:solidFill>
                  <a:srgbClr val="800080"/>
                </a:solidFill>
              </a:rPr>
              <a:t>      </a:t>
            </a:r>
            <a:r>
              <a:rPr lang="en-US" b="1" dirty="0">
                <a:solidFill>
                  <a:srgbClr val="800080"/>
                </a:solidFill>
              </a:rPr>
              <a:t>C2</a:t>
            </a:r>
          </a:p>
        </p:txBody>
      </p:sp>
      <p:sp>
        <p:nvSpPr>
          <p:cNvPr id="19" name="Line 22"/>
          <p:cNvSpPr>
            <a:spLocks noChangeShapeType="1"/>
          </p:cNvSpPr>
          <p:nvPr/>
        </p:nvSpPr>
        <p:spPr bwMode="auto">
          <a:xfrm flipV="1">
            <a:off x="7582546" y="5615060"/>
            <a:ext cx="457200" cy="328540"/>
          </a:xfrm>
          <a:prstGeom prst="line">
            <a:avLst/>
          </a:prstGeom>
          <a:noFill/>
          <a:ln w="12700">
            <a:solidFill>
              <a:schemeClr val="tx1"/>
            </a:solidFill>
            <a:prstDash val="sysDot"/>
            <a:round/>
            <a:headEnd type="none" w="sm" len="sm"/>
            <a:tailEnd type="triangle" w="med" len="med"/>
          </a:ln>
          <a:effectLst/>
        </p:spPr>
        <p:txBody>
          <a:bodyPr wrap="none" anchor="ctr"/>
          <a:lstStyle/>
          <a:p>
            <a:endParaRPr lang="en-US"/>
          </a:p>
        </p:txBody>
      </p:sp>
      <p:sp>
        <p:nvSpPr>
          <p:cNvPr id="20" name="Line 24"/>
          <p:cNvSpPr>
            <a:spLocks noChangeShapeType="1"/>
          </p:cNvSpPr>
          <p:nvPr/>
        </p:nvSpPr>
        <p:spPr bwMode="auto">
          <a:xfrm rot="217796">
            <a:off x="7573375" y="5654216"/>
            <a:ext cx="495649" cy="273968"/>
          </a:xfrm>
          <a:prstGeom prst="line">
            <a:avLst/>
          </a:prstGeom>
          <a:noFill/>
          <a:ln w="12700">
            <a:solidFill>
              <a:schemeClr val="tx1"/>
            </a:solidFill>
            <a:round/>
            <a:headEnd type="none" w="sm" len="sm"/>
            <a:tailEnd type="triangle" w="med" len="med"/>
          </a:ln>
          <a:effectLst/>
        </p:spPr>
        <p:txBody>
          <a:bodyPr wrap="none" anchor="ctr"/>
          <a:lstStyle/>
          <a:p>
            <a:endParaRPr lang="en-US" dirty="0"/>
          </a:p>
        </p:txBody>
      </p:sp>
      <p:sp>
        <p:nvSpPr>
          <p:cNvPr id="21" name="Line 22"/>
          <p:cNvSpPr>
            <a:spLocks noChangeShapeType="1"/>
          </p:cNvSpPr>
          <p:nvPr/>
        </p:nvSpPr>
        <p:spPr bwMode="auto">
          <a:xfrm flipV="1">
            <a:off x="4686946" y="5615060"/>
            <a:ext cx="457200" cy="328540"/>
          </a:xfrm>
          <a:prstGeom prst="line">
            <a:avLst/>
          </a:prstGeom>
          <a:noFill/>
          <a:ln w="12700">
            <a:solidFill>
              <a:schemeClr val="tx1"/>
            </a:solidFill>
            <a:prstDash val="sysDot"/>
            <a:round/>
            <a:headEnd type="none" w="sm" len="sm"/>
            <a:tailEnd type="triangle" w="med" len="med"/>
          </a:ln>
          <a:effectLst/>
        </p:spPr>
        <p:txBody>
          <a:bodyPr wrap="none" anchor="ctr"/>
          <a:lstStyle/>
          <a:p>
            <a:endParaRPr lang="en-US"/>
          </a:p>
        </p:txBody>
      </p:sp>
      <p:sp>
        <p:nvSpPr>
          <p:cNvPr id="22" name="Line 24"/>
          <p:cNvSpPr>
            <a:spLocks noChangeShapeType="1"/>
          </p:cNvSpPr>
          <p:nvPr/>
        </p:nvSpPr>
        <p:spPr bwMode="auto">
          <a:xfrm rot="217796">
            <a:off x="4677775" y="5654216"/>
            <a:ext cx="495649" cy="273968"/>
          </a:xfrm>
          <a:prstGeom prst="line">
            <a:avLst/>
          </a:prstGeom>
          <a:noFill/>
          <a:ln w="12700">
            <a:solidFill>
              <a:schemeClr val="tx1"/>
            </a:solidFill>
            <a:round/>
            <a:headEnd type="none" w="sm" len="sm"/>
            <a:tailEnd type="triangle" w="med" len="med"/>
          </a:ln>
          <a:effectLst/>
        </p:spPr>
        <p:txBody>
          <a:bodyPr wrap="none" anchor="ctr"/>
          <a:lstStyle/>
          <a:p>
            <a:endParaRPr lang="en-US" dirty="0"/>
          </a:p>
        </p:txBody>
      </p:sp>
      <p:grpSp>
        <p:nvGrpSpPr>
          <p:cNvPr id="23" name="Group 15"/>
          <p:cNvGrpSpPr>
            <a:grpSpLocks/>
          </p:cNvGrpSpPr>
          <p:nvPr/>
        </p:nvGrpSpPr>
        <p:grpSpPr bwMode="auto">
          <a:xfrm>
            <a:off x="152400" y="152400"/>
            <a:ext cx="838200" cy="914400"/>
            <a:chOff x="3276600" y="1905000"/>
            <a:chExt cx="2876550" cy="3324225"/>
          </a:xfrm>
        </p:grpSpPr>
        <p:pic>
          <p:nvPicPr>
            <p:cNvPr id="2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2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Effect transition="in" filter="dissolve">
                                      <p:cBhvr>
                                        <p:cTn id="12" dur="300"/>
                                        <p:tgtEl>
                                          <p:spTgt spid="6"/>
                                        </p:tgtEl>
                                      </p:cBhvr>
                                    </p:animEffect>
                                  </p:childTnLst>
                                </p:cTn>
                              </p:par>
                            </p:childTnLst>
                          </p:cTn>
                        </p:par>
                        <p:par>
                          <p:cTn id="13" fill="hold">
                            <p:stCondLst>
                              <p:cond delay="25100"/>
                            </p:stCondLst>
                            <p:childTnLst>
                              <p:par>
                                <p:cTn id="14" presetID="4"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out)">
                                      <p:cBhvr>
                                        <p:cTn id="16" dur="500"/>
                                        <p:tgtEl>
                                          <p:spTgt spid="4"/>
                                        </p:tgtEl>
                                      </p:cBhvr>
                                    </p:animEffect>
                                  </p:childTnLst>
                                </p:cTn>
                              </p:par>
                            </p:childTnLst>
                          </p:cTn>
                        </p:par>
                        <p:par>
                          <p:cTn id="17" fill="hold">
                            <p:stCondLst>
                              <p:cond delay="25600"/>
                            </p:stCondLst>
                            <p:childTnLst>
                              <p:par>
                                <p:cTn id="18" presetID="1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6600"/>
                            </p:stCondLst>
                            <p:childTnLst>
                              <p:par>
                                <p:cTn id="25" presetID="15" presetClass="entr" presetSubtype="0" fill="hold" grpId="0" nodeType="afterEffect">
                                  <p:stCondLst>
                                    <p:cond delay="0"/>
                                  </p:stCondLst>
                                  <p:iterate type="wd">
                                    <p:tmPct val="100000"/>
                                  </p:iterate>
                                  <p:childTnLst>
                                    <p:set>
                                      <p:cBhvr>
                                        <p:cTn id="26" dur="1" fill="hold">
                                          <p:stCondLst>
                                            <p:cond delay="0"/>
                                          </p:stCondLst>
                                        </p:cTn>
                                        <p:tgtEl>
                                          <p:spTgt spid="8"/>
                                        </p:tgtEl>
                                        <p:attrNameLst>
                                          <p:attrName>style.visibility</p:attrName>
                                        </p:attrNameLst>
                                      </p:cBhvr>
                                      <p:to>
                                        <p:strVal val="visible"/>
                                      </p:to>
                                    </p:set>
                                    <p:anim calcmode="lin" valueType="num">
                                      <p:cBhvr>
                                        <p:cTn id="27" dur="750" fill="hold"/>
                                        <p:tgtEl>
                                          <p:spTgt spid="8"/>
                                        </p:tgtEl>
                                        <p:attrNameLst>
                                          <p:attrName>ppt_w</p:attrName>
                                        </p:attrNameLst>
                                      </p:cBhvr>
                                      <p:tavLst>
                                        <p:tav tm="0">
                                          <p:val>
                                            <p:fltVal val="0"/>
                                          </p:val>
                                        </p:tav>
                                        <p:tav tm="100000">
                                          <p:val>
                                            <p:strVal val="#ppt_w"/>
                                          </p:val>
                                        </p:tav>
                                      </p:tavLst>
                                    </p:anim>
                                    <p:anim calcmode="lin" valueType="num">
                                      <p:cBhvr>
                                        <p:cTn id="28" dur="750" fill="hold"/>
                                        <p:tgtEl>
                                          <p:spTgt spid="8"/>
                                        </p:tgtEl>
                                        <p:attrNameLst>
                                          <p:attrName>ppt_h</p:attrName>
                                        </p:attrNameLst>
                                      </p:cBhvr>
                                      <p:tavLst>
                                        <p:tav tm="0">
                                          <p:val>
                                            <p:fltVal val="0"/>
                                          </p:val>
                                        </p:tav>
                                        <p:tav tm="100000">
                                          <p:val>
                                            <p:strVal val="#ppt_h"/>
                                          </p:val>
                                        </p:tav>
                                      </p:tavLst>
                                    </p:anim>
                                    <p:anim calcmode="lin" valueType="num">
                                      <p:cBhvr>
                                        <p:cTn id="29" dur="75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75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0350"/>
                            </p:stCondLst>
                            <p:childTnLst>
                              <p:par>
                                <p:cTn id="32" presetID="5"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childTnLst>
                          </p:cTn>
                        </p:par>
                        <p:par>
                          <p:cTn id="35" fill="hold">
                            <p:stCondLst>
                              <p:cond delay="30850"/>
                            </p:stCondLst>
                            <p:childTnLst>
                              <p:par>
                                <p:cTn id="36" presetID="5"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par>
                          <p:cTn id="39" fill="hold">
                            <p:stCondLst>
                              <p:cond delay="31350"/>
                            </p:stCondLst>
                            <p:childTnLst>
                              <p:par>
                                <p:cTn id="40" presetID="4" presetClass="entr" presetSubtype="32"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ox(out)">
                                      <p:cBhvr>
                                        <p:cTn id="42" dur="500"/>
                                        <p:tgtEl>
                                          <p:spTgt spid="3"/>
                                        </p:tgtEl>
                                      </p:cBhvr>
                                    </p:animEffect>
                                  </p:childTnLst>
                                </p:cTn>
                              </p:par>
                            </p:childTnLst>
                          </p:cTn>
                        </p:par>
                        <p:par>
                          <p:cTn id="43" fill="hold">
                            <p:stCondLst>
                              <p:cond delay="31850"/>
                            </p:stCondLst>
                            <p:childTnLst>
                              <p:par>
                                <p:cTn id="44" presetID="15"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32850"/>
                            </p:stCondLst>
                            <p:childTnLst>
                              <p:par>
                                <p:cTn id="51" presetID="15" presetClass="entr" presetSubtype="0" fill="hold" grpId="0" nodeType="afterEffect">
                                  <p:stCondLst>
                                    <p:cond delay="0"/>
                                  </p:stCondLst>
                                  <p:iterate type="wd">
                                    <p:tmPct val="10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750" fill="hold"/>
                                        <p:tgtEl>
                                          <p:spTgt spid="12"/>
                                        </p:tgtEl>
                                        <p:attrNameLst>
                                          <p:attrName>ppt_w</p:attrName>
                                        </p:attrNameLst>
                                      </p:cBhvr>
                                      <p:tavLst>
                                        <p:tav tm="0">
                                          <p:val>
                                            <p:fltVal val="0"/>
                                          </p:val>
                                        </p:tav>
                                        <p:tav tm="100000">
                                          <p:val>
                                            <p:strVal val="#ppt_w"/>
                                          </p:val>
                                        </p:tav>
                                      </p:tavLst>
                                    </p:anim>
                                    <p:anim calcmode="lin" valueType="num">
                                      <p:cBhvr>
                                        <p:cTn id="54" dur="750" fill="hold"/>
                                        <p:tgtEl>
                                          <p:spTgt spid="12"/>
                                        </p:tgtEl>
                                        <p:attrNameLst>
                                          <p:attrName>ppt_h</p:attrName>
                                        </p:attrNameLst>
                                      </p:cBhvr>
                                      <p:tavLst>
                                        <p:tav tm="0">
                                          <p:val>
                                            <p:fltVal val="0"/>
                                          </p:val>
                                        </p:tav>
                                        <p:tav tm="100000">
                                          <p:val>
                                            <p:strVal val="#ppt_h"/>
                                          </p:val>
                                        </p:tav>
                                      </p:tavLst>
                                    </p:anim>
                                    <p:anim calcmode="lin" valueType="num">
                                      <p:cBhvr>
                                        <p:cTn id="55" dur="750" fill="hold"/>
                                        <p:tgtEl>
                                          <p:spTgt spid="12"/>
                                        </p:tgtEl>
                                        <p:attrNameLst>
                                          <p:attrName>ppt_x</p:attrName>
                                        </p:attrNameLst>
                                      </p:cBhvr>
                                      <p:tavLst>
                                        <p:tav tm="0" fmla="#ppt_x+(cos(-2*pi*(1-$))*-#ppt_x-sin(-2*pi*(1-$))*(1-#ppt_y))*(1-$)">
                                          <p:val>
                                            <p:fltVal val="0"/>
                                          </p:val>
                                        </p:tav>
                                        <p:tav tm="100000">
                                          <p:val>
                                            <p:fltVal val="1"/>
                                          </p:val>
                                        </p:tav>
                                      </p:tavLst>
                                    </p:anim>
                                    <p:anim calcmode="lin" valueType="num">
                                      <p:cBhvr>
                                        <p:cTn id="56" dur="75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36600"/>
                            </p:stCondLst>
                            <p:childTnLst>
                              <p:par>
                                <p:cTn id="58" presetID="4" presetClass="entr" presetSubtype="32" fill="hold" grpId="0"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ox(out)">
                                      <p:cBhvr>
                                        <p:cTn id="60" dur="500"/>
                                        <p:tgtEl>
                                          <p:spTgt spid="2"/>
                                        </p:tgtEl>
                                      </p:cBhvr>
                                    </p:animEffect>
                                  </p:childTnLst>
                                </p:cTn>
                              </p:par>
                            </p:childTnLst>
                          </p:cTn>
                        </p:par>
                        <p:par>
                          <p:cTn id="61" fill="hold">
                            <p:stCondLst>
                              <p:cond delay="37100"/>
                            </p:stCondLst>
                            <p:childTnLst>
                              <p:par>
                                <p:cTn id="62" presetID="15"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anim calcmode="lin" valueType="num">
                                      <p:cBhvr>
                                        <p:cTn id="66"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68" fill="hold">
                            <p:stCondLst>
                              <p:cond delay="38100"/>
                            </p:stCondLst>
                            <p:childTnLst>
                              <p:par>
                                <p:cTn id="69" presetID="15" presetClass="entr" presetSubtype="0" fill="hold" grpId="0" nodeType="afterEffect">
                                  <p:stCondLst>
                                    <p:cond delay="0"/>
                                  </p:stCondLst>
                                  <p:iterate type="wd">
                                    <p:tmPct val="100000"/>
                                  </p:iterate>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 calcmode="lin" valueType="num">
                                      <p:cBhvr>
                                        <p:cTn id="73" dur="750" fill="hold"/>
                                        <p:tgtEl>
                                          <p:spTgt spid="16"/>
                                        </p:tgtEl>
                                        <p:attrNameLst>
                                          <p:attrName>ppt_x</p:attrName>
                                        </p:attrNameLst>
                                      </p:cBhvr>
                                      <p:tavLst>
                                        <p:tav tm="0" fmla="#ppt_x+(cos(-2*pi*(1-$))*-#ppt_x-sin(-2*pi*(1-$))*(1-#ppt_y))*(1-$)">
                                          <p:val>
                                            <p:fltVal val="0"/>
                                          </p:val>
                                        </p:tav>
                                        <p:tav tm="100000">
                                          <p:val>
                                            <p:fltVal val="1"/>
                                          </p:val>
                                        </p:tav>
                                      </p:tavLst>
                                    </p:anim>
                                    <p:anim calcmode="lin" valueType="num">
                                      <p:cBhvr>
                                        <p:cTn id="74" dur="75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41850"/>
                            </p:stCondLst>
                            <p:childTnLst>
                              <p:par>
                                <p:cTn id="76" presetID="5" presetClass="entr" presetSubtype="1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heckerboard(across)">
                                      <p:cBhvr>
                                        <p:cTn id="78" dur="500"/>
                                        <p:tgtEl>
                                          <p:spTgt spid="20"/>
                                        </p:tgtEl>
                                      </p:cBhvr>
                                    </p:animEffect>
                                  </p:childTnLst>
                                </p:cTn>
                              </p:par>
                            </p:childTnLst>
                          </p:cTn>
                        </p:par>
                        <p:par>
                          <p:cTn id="79" fill="hold">
                            <p:stCondLst>
                              <p:cond delay="42350"/>
                            </p:stCondLst>
                            <p:childTnLst>
                              <p:par>
                                <p:cTn id="80" presetID="5" presetClass="entr" presetSubtype="1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checkerboard(across)">
                                      <p:cBhvr>
                                        <p:cTn id="82" dur="500"/>
                                        <p:tgtEl>
                                          <p:spTgt spid="19"/>
                                        </p:tgtEl>
                                      </p:cBhvr>
                                    </p:animEffect>
                                  </p:childTnLst>
                                </p:cTn>
                              </p:par>
                            </p:childTnLst>
                          </p:cTn>
                        </p:par>
                        <p:par>
                          <p:cTn id="83" fill="hold">
                            <p:stCondLst>
                              <p:cond delay="42850"/>
                            </p:stCondLst>
                            <p:childTnLst>
                              <p:par>
                                <p:cTn id="84" presetID="5" presetClass="entr" presetSubtype="1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checkerboard(across)">
                                      <p:cBhvr>
                                        <p:cTn id="86" dur="500"/>
                                        <p:tgtEl>
                                          <p:spTgt spid="22"/>
                                        </p:tgtEl>
                                      </p:cBhvr>
                                    </p:animEffect>
                                  </p:childTnLst>
                                </p:cTn>
                              </p:par>
                            </p:childTnLst>
                          </p:cTn>
                        </p:par>
                        <p:par>
                          <p:cTn id="87" fill="hold">
                            <p:stCondLst>
                              <p:cond delay="43350"/>
                            </p:stCondLst>
                            <p:childTnLst>
                              <p:par>
                                <p:cTn id="88" presetID="5" presetClass="entr" presetSubtype="10"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checkerboard(across)">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P spid="8" grpId="0" autoUpdateAnimBg="0"/>
      <p:bldP spid="9" grpId="0" animBg="1"/>
      <p:bldP spid="10" grpId="0" animBg="1"/>
      <p:bldP spid="11" grpId="0" autoUpdateAnimBg="0"/>
      <p:bldP spid="12" grpId="0" autoUpdateAnimBg="0"/>
      <p:bldP spid="15" grpId="0" autoUpdateAnimBg="0"/>
      <p:bldP spid="16" grpId="0" autoUpdateAnimBg="0"/>
      <p:bldP spid="19" grpId="0" animBg="1"/>
      <p:bldP spid="20"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 y="1371600"/>
            <a:ext cx="88392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These determinants are solved in the following manner :</a:t>
            </a:r>
          </a:p>
        </p:txBody>
      </p:sp>
      <p:sp>
        <p:nvSpPr>
          <p:cNvPr id="3" name="Text Box 18"/>
          <p:cNvSpPr txBox="1">
            <a:spLocks noChangeArrowheads="1"/>
          </p:cNvSpPr>
          <p:nvPr/>
        </p:nvSpPr>
        <p:spPr bwMode="auto">
          <a:xfrm>
            <a:off x="3403601" y="1905000"/>
            <a:ext cx="2082800" cy="12192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square">
            <a:spAutoFit/>
          </a:bodyPr>
          <a:lstStyle/>
          <a:p>
            <a:pPr>
              <a:lnSpc>
                <a:spcPct val="130000"/>
              </a:lnSpc>
            </a:pPr>
            <a:r>
              <a:rPr lang="en-US" b="1" dirty="0" err="1">
                <a:solidFill>
                  <a:srgbClr val="058730"/>
                </a:solidFill>
              </a:rPr>
              <a:t>Md</a:t>
            </a:r>
            <a:r>
              <a:rPr lang="en-US" b="1" dirty="0">
                <a:solidFill>
                  <a:srgbClr val="058730"/>
                </a:solidFill>
              </a:rPr>
              <a:t> = A1 B2 - B1 A2</a:t>
            </a:r>
          </a:p>
          <a:p>
            <a:pPr>
              <a:lnSpc>
                <a:spcPct val="130000"/>
              </a:lnSpc>
            </a:pPr>
            <a:r>
              <a:rPr lang="en-US" b="1" dirty="0" err="1">
                <a:solidFill>
                  <a:srgbClr val="058730"/>
                </a:solidFill>
              </a:rPr>
              <a:t>Mx</a:t>
            </a:r>
            <a:r>
              <a:rPr lang="en-US" b="1" dirty="0">
                <a:solidFill>
                  <a:srgbClr val="058730"/>
                </a:solidFill>
              </a:rPr>
              <a:t> = C1 B2 - B1 C2</a:t>
            </a:r>
          </a:p>
          <a:p>
            <a:pPr>
              <a:lnSpc>
                <a:spcPct val="130000"/>
              </a:lnSpc>
            </a:pPr>
            <a:r>
              <a:rPr lang="en-US" b="1" dirty="0">
                <a:solidFill>
                  <a:srgbClr val="058730"/>
                </a:solidFill>
              </a:rPr>
              <a:t>My = A1 C2 - C1 A2</a:t>
            </a:r>
          </a:p>
        </p:txBody>
      </p:sp>
      <p:sp>
        <p:nvSpPr>
          <p:cNvPr id="4" name="Text Box 21"/>
          <p:cNvSpPr txBox="1">
            <a:spLocks noChangeArrowheads="1"/>
          </p:cNvSpPr>
          <p:nvPr/>
        </p:nvSpPr>
        <p:spPr bwMode="auto">
          <a:xfrm>
            <a:off x="4038601" y="3862387"/>
            <a:ext cx="1524000" cy="86793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square">
            <a:spAutoFit/>
          </a:bodyPr>
          <a:lstStyle/>
          <a:p>
            <a:pPr>
              <a:lnSpc>
                <a:spcPct val="140000"/>
              </a:lnSpc>
            </a:pPr>
            <a:r>
              <a:rPr lang="en-US" b="1" dirty="0">
                <a:solidFill>
                  <a:srgbClr val="058730"/>
                </a:solidFill>
              </a:rPr>
              <a:t>X = </a:t>
            </a:r>
            <a:r>
              <a:rPr lang="en-US" b="1" dirty="0" err="1">
                <a:solidFill>
                  <a:srgbClr val="058730"/>
                </a:solidFill>
              </a:rPr>
              <a:t>Mx</a:t>
            </a:r>
            <a:r>
              <a:rPr lang="en-US" b="1" dirty="0">
                <a:solidFill>
                  <a:srgbClr val="058730"/>
                </a:solidFill>
              </a:rPr>
              <a:t>/</a:t>
            </a:r>
            <a:r>
              <a:rPr lang="en-US" b="1" dirty="0" err="1">
                <a:solidFill>
                  <a:srgbClr val="058730"/>
                </a:solidFill>
              </a:rPr>
              <a:t>Md</a:t>
            </a:r>
            <a:r>
              <a:rPr lang="en-US" b="1" dirty="0">
                <a:solidFill>
                  <a:srgbClr val="058730"/>
                </a:solidFill>
              </a:rPr>
              <a:t> </a:t>
            </a:r>
          </a:p>
          <a:p>
            <a:pPr>
              <a:lnSpc>
                <a:spcPct val="140000"/>
              </a:lnSpc>
            </a:pPr>
            <a:r>
              <a:rPr lang="en-US" b="1" dirty="0">
                <a:solidFill>
                  <a:srgbClr val="058730"/>
                </a:solidFill>
              </a:rPr>
              <a:t>Y = My/</a:t>
            </a:r>
            <a:r>
              <a:rPr lang="en-US" b="1" dirty="0" err="1">
                <a:solidFill>
                  <a:srgbClr val="058730"/>
                </a:solidFill>
              </a:rPr>
              <a:t>Md</a:t>
            </a:r>
            <a:endParaRPr lang="en-US" b="1" dirty="0">
              <a:solidFill>
                <a:srgbClr val="058730"/>
              </a:solidFill>
            </a:endParaRPr>
          </a:p>
        </p:txBody>
      </p:sp>
      <p:sp>
        <p:nvSpPr>
          <p:cNvPr id="5" name="Text Box 22"/>
          <p:cNvSpPr txBox="1">
            <a:spLocks noChangeArrowheads="1"/>
          </p:cNvSpPr>
          <p:nvPr/>
        </p:nvSpPr>
        <p:spPr bwMode="auto">
          <a:xfrm>
            <a:off x="76200" y="3276600"/>
            <a:ext cx="87630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a:solidFill>
                  <a:srgbClr val="3333FF"/>
                </a:solidFill>
              </a:rPr>
              <a:t>The proportions are calculated as :</a:t>
            </a:r>
          </a:p>
        </p:txBody>
      </p:sp>
      <p:sp>
        <p:nvSpPr>
          <p:cNvPr id="6" name="Text Box 23"/>
          <p:cNvSpPr txBox="1">
            <a:spLocks noChangeArrowheads="1"/>
          </p:cNvSpPr>
          <p:nvPr/>
        </p:nvSpPr>
        <p:spPr bwMode="auto">
          <a:xfrm>
            <a:off x="76200" y="4860768"/>
            <a:ext cx="86106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The percent proportion of all the three components are calculated as follows :</a:t>
            </a:r>
          </a:p>
        </p:txBody>
      </p:sp>
      <p:sp>
        <p:nvSpPr>
          <p:cNvPr id="7" name="Text Box 24"/>
          <p:cNvSpPr txBox="1">
            <a:spLocks noChangeArrowheads="1"/>
          </p:cNvSpPr>
          <p:nvPr/>
        </p:nvSpPr>
        <p:spPr bwMode="auto">
          <a:xfrm>
            <a:off x="1981200" y="5334000"/>
            <a:ext cx="4800600" cy="1338828"/>
          </a:xfrm>
          <a:prstGeom prst="rect">
            <a:avLst/>
          </a:prstGeom>
          <a:solidFill>
            <a:schemeClr val="bg1"/>
          </a:solidFill>
          <a:ln w="12700">
            <a:solidFill>
              <a:srgbClr val="000066"/>
            </a:solidFill>
            <a:miter lim="800000"/>
            <a:headEnd type="none" w="sm" len="sm"/>
            <a:tailEnd type="none" w="sm" len="sm"/>
          </a:ln>
          <a:effectLst/>
        </p:spPr>
        <p:txBody>
          <a:bodyPr wrap="square">
            <a:spAutoFit/>
          </a:bodyPr>
          <a:lstStyle/>
          <a:p>
            <a:pPr>
              <a:lnSpc>
                <a:spcPct val="150000"/>
              </a:lnSpc>
            </a:pPr>
            <a:r>
              <a:rPr lang="en-US" b="1" dirty="0">
                <a:solidFill>
                  <a:srgbClr val="000066"/>
                </a:solidFill>
              </a:rPr>
              <a:t>% of First component = (X/(X+Y+1)) x 100</a:t>
            </a:r>
          </a:p>
          <a:p>
            <a:pPr>
              <a:lnSpc>
                <a:spcPct val="150000"/>
              </a:lnSpc>
            </a:pPr>
            <a:r>
              <a:rPr lang="en-US" b="1" dirty="0">
                <a:solidFill>
                  <a:srgbClr val="000066"/>
                </a:solidFill>
              </a:rPr>
              <a:t>% of Second Component = (Y/(X+Y+1)) x 100</a:t>
            </a:r>
          </a:p>
          <a:p>
            <a:pPr>
              <a:lnSpc>
                <a:spcPct val="150000"/>
              </a:lnSpc>
            </a:pPr>
            <a:r>
              <a:rPr lang="en-US" b="1" dirty="0">
                <a:solidFill>
                  <a:srgbClr val="000066"/>
                </a:solidFill>
              </a:rPr>
              <a:t>% of Third Component = (1/(X+Y+1)) x 100</a:t>
            </a:r>
          </a:p>
        </p:txBody>
      </p:sp>
      <p:grpSp>
        <p:nvGrpSpPr>
          <p:cNvPr id="8" name="Group 15"/>
          <p:cNvGrpSpPr>
            <a:grpSpLocks/>
          </p:cNvGrpSpPr>
          <p:nvPr/>
        </p:nvGrpSpPr>
        <p:grpSpPr bwMode="auto">
          <a:xfrm>
            <a:off x="152400" y="152400"/>
            <a:ext cx="838200" cy="914400"/>
            <a:chOff x="3276600" y="1905000"/>
            <a:chExt cx="2876550" cy="3324225"/>
          </a:xfrm>
        </p:grpSpPr>
        <p:pic>
          <p:nvPicPr>
            <p:cNvPr id="9"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10"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dissolve">
                                      <p:cBhvr>
                                        <p:cTn id="7" dur="300"/>
                                        <p:tgtEl>
                                          <p:spTgt spid="2"/>
                                        </p:tgtEl>
                                      </p:cBhvr>
                                    </p:animEffect>
                                  </p:childTnLst>
                                </p:cTn>
                              </p:par>
                            </p:childTnLst>
                          </p:cTn>
                        </p:par>
                        <p:par>
                          <p:cTn id="8" fill="hold">
                            <p:stCondLst>
                              <p:cond delay="27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wd">
                                    <p:tmPct val="100000"/>
                                  </p:iterate>
                                  <p:childTnLst>
                                    <p:set>
                                      <p:cBhvr>
                                        <p:cTn id="15" dur="1" fill="hold">
                                          <p:stCondLst>
                                            <p:cond delay="0"/>
                                          </p:stCondLst>
                                        </p:cTn>
                                        <p:tgtEl>
                                          <p:spTgt spid="5"/>
                                        </p:tgtEl>
                                        <p:attrNameLst>
                                          <p:attrName>style.visibility</p:attrName>
                                        </p:attrNameLst>
                                      </p:cBhvr>
                                      <p:to>
                                        <p:strVal val="visible"/>
                                      </p:to>
                                    </p:set>
                                    <p:animEffect transition="in" filter="dissolve">
                                      <p:cBhvr>
                                        <p:cTn id="16" dur="300"/>
                                        <p:tgtEl>
                                          <p:spTgt spid="5"/>
                                        </p:tgtEl>
                                      </p:cBhvr>
                                    </p:animEffect>
                                  </p:childTnLst>
                                </p:cTn>
                              </p:par>
                            </p:childTnLst>
                          </p:cTn>
                        </p:par>
                        <p:par>
                          <p:cTn id="17" fill="hold">
                            <p:stCondLst>
                              <p:cond delay="1800"/>
                            </p:stCondLst>
                            <p:childTnLst>
                              <p:par>
                                <p:cTn id="18" presetID="4"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100000"/>
                                  </p:iterate>
                                  <p:childTnLst>
                                    <p:set>
                                      <p:cBhvr>
                                        <p:cTn id="24" dur="1" fill="hold">
                                          <p:stCondLst>
                                            <p:cond delay="0"/>
                                          </p:stCondLst>
                                        </p:cTn>
                                        <p:tgtEl>
                                          <p:spTgt spid="6"/>
                                        </p:tgtEl>
                                        <p:attrNameLst>
                                          <p:attrName>style.visibility</p:attrName>
                                        </p:attrNameLst>
                                      </p:cBhvr>
                                      <p:to>
                                        <p:strVal val="visible"/>
                                      </p:to>
                                    </p:set>
                                    <p:animEffect transition="in" filter="dissolve">
                                      <p:cBhvr>
                                        <p:cTn id="25" dur="300"/>
                                        <p:tgtEl>
                                          <p:spTgt spid="6"/>
                                        </p:tgtEl>
                                      </p:cBhvr>
                                    </p:animEffect>
                                  </p:childTnLst>
                                </p:cTn>
                              </p:par>
                            </p:childTnLst>
                          </p:cTn>
                        </p:par>
                        <p:par>
                          <p:cTn id="26" fill="hold">
                            <p:stCondLst>
                              <p:cond delay="3900"/>
                            </p:stCondLst>
                            <p:childTnLst>
                              <p:par>
                                <p:cTn id="27" presetID="4"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autoUpdateAnimBg="0"/>
      <p:bldP spid="4" grpId="0" animBg="1" autoUpdateAnimBg="0"/>
      <p:bldP spid="5" grpId="0" autoUpdateAnimBg="0"/>
      <p:bldP spid="6" grpId="0" autoUpdateAnimBg="0"/>
      <p:bldP spid="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9725" y="1081087"/>
            <a:ext cx="8499475" cy="519113"/>
          </a:xfrm>
          <a:prstGeom prst="rect">
            <a:avLst/>
          </a:prstGeom>
          <a:noFill/>
          <a:ln w="12700">
            <a:noFill/>
            <a:miter lim="800000"/>
            <a:headEnd type="none" w="sm" len="sm"/>
            <a:tailEnd type="none" w="sm" len="sm"/>
          </a:ln>
          <a:effectLst/>
        </p:spPr>
        <p:txBody>
          <a:bodyPr wrap="square">
            <a:spAutoFit/>
          </a:bodyPr>
          <a:lstStyle/>
          <a:p>
            <a:pPr algn="ctr"/>
            <a:r>
              <a:rPr lang="en-US" sz="2800" b="1" dirty="0">
                <a:solidFill>
                  <a:srgbClr val="FF3300"/>
                </a:solidFill>
              </a:rPr>
              <a:t>CALCULATIONS FOR FOUR COMPONENT SYSTEM</a:t>
            </a:r>
          </a:p>
        </p:txBody>
      </p:sp>
      <p:sp>
        <p:nvSpPr>
          <p:cNvPr id="3" name="Text Box 3"/>
          <p:cNvSpPr txBox="1">
            <a:spLocks noChangeArrowheads="1"/>
          </p:cNvSpPr>
          <p:nvPr/>
        </p:nvSpPr>
        <p:spPr bwMode="auto">
          <a:xfrm>
            <a:off x="228600" y="1585281"/>
            <a:ext cx="8610600" cy="3748719"/>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sz="2400" dirty="0">
                <a:solidFill>
                  <a:srgbClr val="3333FF"/>
                </a:solidFill>
              </a:rPr>
              <a:t>In a four component system, it is possible to calculate proportions with three set points. Therefore, we have twelve matrix elements which are  A1, B1, C1 &amp; D1 for first set point A2, B2 C2 &amp; D2 for second set point and A3, B3, C3 &amp; D3 for third set point. The calculation of these elements is described previously. </a:t>
            </a:r>
            <a:endParaRPr lang="en-US" sz="2400" dirty="0" smtClean="0">
              <a:solidFill>
                <a:srgbClr val="3333FF"/>
              </a:solidFill>
            </a:endParaRPr>
          </a:p>
          <a:p>
            <a:pPr algn="just">
              <a:lnSpc>
                <a:spcPct val="110000"/>
              </a:lnSpc>
            </a:pPr>
            <a:endParaRPr lang="en-US" sz="2400" dirty="0" smtClean="0">
              <a:solidFill>
                <a:srgbClr val="3333FF"/>
              </a:solidFill>
            </a:endParaRPr>
          </a:p>
          <a:p>
            <a:pPr algn="just">
              <a:lnSpc>
                <a:spcPct val="110000"/>
              </a:lnSpc>
            </a:pPr>
            <a:r>
              <a:rPr lang="en-US" sz="2400" dirty="0" smtClean="0">
                <a:solidFill>
                  <a:srgbClr val="3333FF"/>
                </a:solidFill>
              </a:rPr>
              <a:t>Assuming </a:t>
            </a:r>
            <a:r>
              <a:rPr lang="en-US" sz="2400" dirty="0">
                <a:solidFill>
                  <a:srgbClr val="3333FF"/>
                </a:solidFill>
              </a:rPr>
              <a:t>that X, Y, Z and 1 parts of the four components respectively are mixed together to arrive at the desired composition. The following three equations are obtained : </a:t>
            </a:r>
          </a:p>
        </p:txBody>
      </p:sp>
      <p:sp>
        <p:nvSpPr>
          <p:cNvPr id="4" name="Text Box 4"/>
          <p:cNvSpPr txBox="1">
            <a:spLocks noChangeArrowheads="1"/>
          </p:cNvSpPr>
          <p:nvPr/>
        </p:nvSpPr>
        <p:spPr bwMode="auto">
          <a:xfrm>
            <a:off x="3352800" y="5257800"/>
            <a:ext cx="2692400" cy="14478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square">
            <a:spAutoFit/>
          </a:bodyPr>
          <a:lstStyle/>
          <a:p>
            <a:pPr>
              <a:lnSpc>
                <a:spcPct val="160000"/>
              </a:lnSpc>
            </a:pPr>
            <a:r>
              <a:rPr lang="en-US" b="1" dirty="0">
                <a:solidFill>
                  <a:srgbClr val="058730"/>
                </a:solidFill>
              </a:rPr>
              <a:t>A1.X + B1.Y + C1.Z = D1</a:t>
            </a:r>
          </a:p>
          <a:p>
            <a:pPr>
              <a:lnSpc>
                <a:spcPct val="160000"/>
              </a:lnSpc>
            </a:pPr>
            <a:r>
              <a:rPr lang="en-US" b="1" dirty="0">
                <a:solidFill>
                  <a:srgbClr val="058730"/>
                </a:solidFill>
              </a:rPr>
              <a:t>A2.X + B2.Y + C2.Z = D2</a:t>
            </a:r>
          </a:p>
          <a:p>
            <a:pPr>
              <a:lnSpc>
                <a:spcPct val="160000"/>
              </a:lnSpc>
            </a:pPr>
            <a:r>
              <a:rPr lang="en-US" b="1" dirty="0">
                <a:solidFill>
                  <a:srgbClr val="058730"/>
                </a:solidFill>
              </a:rPr>
              <a:t>A3.X + B3.Y + C3.Z = D3</a:t>
            </a:r>
          </a:p>
        </p:txBody>
      </p:sp>
      <p:grpSp>
        <p:nvGrpSpPr>
          <p:cNvPr id="5" name="Group 15"/>
          <p:cNvGrpSpPr>
            <a:grpSpLocks/>
          </p:cNvGrpSpPr>
          <p:nvPr/>
        </p:nvGrpSpPr>
        <p:grpSpPr bwMode="auto">
          <a:xfrm>
            <a:off x="152400" y="152400"/>
            <a:ext cx="838200" cy="914400"/>
            <a:chOff x="3276600" y="1905000"/>
            <a:chExt cx="2876550" cy="3324225"/>
          </a:xfrm>
        </p:grpSpPr>
        <p:pic>
          <p:nvPicPr>
            <p:cNvPr id="6"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7"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iterate type="wd">
                                    <p:tmPct val="100000"/>
                                  </p:iterate>
                                  <p:childTnLst>
                                    <p:set>
                                      <p:cBhvr>
                                        <p:cTn id="11" dur="1" fill="hold">
                                          <p:stCondLst>
                                            <p:cond delay="0"/>
                                          </p:stCondLst>
                                        </p:cTn>
                                        <p:tgtEl>
                                          <p:spTgt spid="3"/>
                                        </p:tgtEl>
                                        <p:attrNameLst>
                                          <p:attrName>style.visibility</p:attrName>
                                        </p:attrNameLst>
                                      </p:cBhvr>
                                      <p:to>
                                        <p:strVal val="visible"/>
                                      </p:to>
                                    </p:set>
                                    <p:animEffect transition="in" filter="dissolve">
                                      <p:cBhvr>
                                        <p:cTn id="12" dur="300"/>
                                        <p:tgtEl>
                                          <p:spTgt spid="3"/>
                                        </p:tgtEl>
                                      </p:cBhvr>
                                    </p:animEffect>
                                  </p:childTnLst>
                                </p:cTn>
                              </p:par>
                            </p:childTnLst>
                          </p:cTn>
                        </p:par>
                        <p:par>
                          <p:cTn id="13" fill="hold">
                            <p:stCondLst>
                              <p:cond delay="308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3"/>
          <p:cNvSpPr>
            <a:spLocks noChangeArrowheads="1"/>
          </p:cNvSpPr>
          <p:nvPr/>
        </p:nvSpPr>
        <p:spPr bwMode="auto">
          <a:xfrm>
            <a:off x="533400" y="1828800"/>
            <a:ext cx="3657600" cy="2133600"/>
          </a:xfrm>
          <a:prstGeom prst="roundRect">
            <a:avLst>
              <a:gd name="adj" fmla="val 16667"/>
            </a:avLst>
          </a:prstGeom>
          <a:gradFill rotWithShape="0">
            <a:gsLst>
              <a:gs pos="0">
                <a:srgbClr val="FFCDFA"/>
              </a:gs>
              <a:gs pos="100000">
                <a:srgbClr val="FFCDFA">
                  <a:gamma/>
                  <a:tint val="0"/>
                  <a:invGamma/>
                </a:srgbClr>
              </a:gs>
            </a:gsLst>
            <a:lin ang="2700000" scaled="1"/>
          </a:gradFill>
          <a:ln w="12700">
            <a:solidFill>
              <a:srgbClr val="800080"/>
            </a:solidFill>
            <a:round/>
            <a:headEnd type="none" w="sm" len="sm"/>
            <a:tailEnd type="none" w="sm" len="sm"/>
          </a:ln>
          <a:effectLst/>
        </p:spPr>
        <p:txBody>
          <a:bodyPr wrap="none" anchor="ctr"/>
          <a:lstStyle/>
          <a:p>
            <a:endParaRPr lang="en-US"/>
          </a:p>
        </p:txBody>
      </p:sp>
      <p:sp>
        <p:nvSpPr>
          <p:cNvPr id="3" name="Text Box 2"/>
          <p:cNvSpPr txBox="1">
            <a:spLocks noChangeArrowheads="1"/>
          </p:cNvSpPr>
          <p:nvPr/>
        </p:nvSpPr>
        <p:spPr bwMode="auto">
          <a:xfrm>
            <a:off x="76200" y="1335087"/>
            <a:ext cx="88392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From the above equations we get following four matrices</a:t>
            </a:r>
          </a:p>
        </p:txBody>
      </p:sp>
      <p:sp>
        <p:nvSpPr>
          <p:cNvPr id="4" name="Text Box 4"/>
          <p:cNvSpPr txBox="1">
            <a:spLocks noChangeArrowheads="1"/>
          </p:cNvSpPr>
          <p:nvPr/>
        </p:nvSpPr>
        <p:spPr bwMode="auto">
          <a:xfrm>
            <a:off x="1620838" y="1968500"/>
            <a:ext cx="2265362" cy="1917700"/>
          </a:xfrm>
          <a:prstGeom prst="rect">
            <a:avLst/>
          </a:prstGeom>
          <a:noFill/>
          <a:ln w="12700">
            <a:noFill/>
            <a:miter lim="800000"/>
            <a:headEnd type="none" w="sm" len="sm"/>
            <a:tailEnd type="none" w="sm" len="sm"/>
          </a:ln>
          <a:effectLst/>
        </p:spPr>
        <p:txBody>
          <a:bodyPr wrap="none">
            <a:spAutoFit/>
          </a:bodyPr>
          <a:lstStyle/>
          <a:p>
            <a:r>
              <a:rPr lang="en-US" b="1" dirty="0">
                <a:solidFill>
                  <a:srgbClr val="800080"/>
                </a:solidFill>
              </a:rPr>
              <a:t>A1      A2      A3</a:t>
            </a:r>
          </a:p>
          <a:p>
            <a:r>
              <a:rPr lang="en-US" b="1" dirty="0">
                <a:solidFill>
                  <a:srgbClr val="800080"/>
                </a:solidFill>
              </a:rPr>
              <a:t> </a:t>
            </a:r>
          </a:p>
          <a:p>
            <a:r>
              <a:rPr lang="en-US" b="1" dirty="0">
                <a:solidFill>
                  <a:srgbClr val="800080"/>
                </a:solidFill>
              </a:rPr>
              <a:t>B1       B2      B3</a:t>
            </a:r>
          </a:p>
          <a:p>
            <a:endParaRPr lang="en-US" b="1" dirty="0">
              <a:solidFill>
                <a:srgbClr val="800080"/>
              </a:solidFill>
            </a:endParaRPr>
          </a:p>
          <a:p>
            <a:r>
              <a:rPr lang="en-US" b="1" dirty="0">
                <a:solidFill>
                  <a:srgbClr val="800080"/>
                </a:solidFill>
              </a:rPr>
              <a:t>C1      C2      C3</a:t>
            </a:r>
          </a:p>
        </p:txBody>
      </p:sp>
      <p:sp>
        <p:nvSpPr>
          <p:cNvPr id="5" name="Text Box 10"/>
          <p:cNvSpPr txBox="1">
            <a:spLocks noChangeArrowheads="1"/>
          </p:cNvSpPr>
          <p:nvPr/>
        </p:nvSpPr>
        <p:spPr bwMode="auto">
          <a:xfrm>
            <a:off x="512763" y="2743200"/>
            <a:ext cx="1163637" cy="4572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Md  =  </a:t>
            </a:r>
          </a:p>
        </p:txBody>
      </p:sp>
      <p:sp>
        <p:nvSpPr>
          <p:cNvPr id="6" name="Line 17"/>
          <p:cNvSpPr>
            <a:spLocks noChangeShapeType="1"/>
          </p:cNvSpPr>
          <p:nvPr/>
        </p:nvSpPr>
        <p:spPr bwMode="auto">
          <a:xfrm>
            <a:off x="1600200" y="2057400"/>
            <a:ext cx="0" cy="1752600"/>
          </a:xfrm>
          <a:prstGeom prst="line">
            <a:avLst/>
          </a:prstGeom>
          <a:noFill/>
          <a:ln w="12700">
            <a:solidFill>
              <a:srgbClr val="800080"/>
            </a:solidFill>
            <a:round/>
            <a:headEnd type="none" w="sm" len="sm"/>
            <a:tailEnd type="none" w="sm" len="sm"/>
          </a:ln>
          <a:effectLst/>
        </p:spPr>
        <p:txBody>
          <a:bodyPr wrap="none" anchor="ctr"/>
          <a:lstStyle/>
          <a:p>
            <a:endParaRPr lang="en-US"/>
          </a:p>
        </p:txBody>
      </p:sp>
      <p:sp>
        <p:nvSpPr>
          <p:cNvPr id="7" name="Line 18"/>
          <p:cNvSpPr>
            <a:spLocks noChangeShapeType="1"/>
          </p:cNvSpPr>
          <p:nvPr/>
        </p:nvSpPr>
        <p:spPr bwMode="auto">
          <a:xfrm>
            <a:off x="3962400" y="2057400"/>
            <a:ext cx="0" cy="1752600"/>
          </a:xfrm>
          <a:prstGeom prst="line">
            <a:avLst/>
          </a:prstGeom>
          <a:noFill/>
          <a:ln w="12700">
            <a:solidFill>
              <a:srgbClr val="800080"/>
            </a:solidFill>
            <a:round/>
            <a:headEnd type="none" w="sm" len="sm"/>
            <a:tailEnd type="none" w="sm" len="sm"/>
          </a:ln>
          <a:effectLst/>
        </p:spPr>
        <p:txBody>
          <a:bodyPr wrap="none" anchor="ctr"/>
          <a:lstStyle/>
          <a:p>
            <a:endParaRPr lang="en-US"/>
          </a:p>
        </p:txBody>
      </p:sp>
      <p:sp>
        <p:nvSpPr>
          <p:cNvPr id="8" name="AutoShape 19"/>
          <p:cNvSpPr>
            <a:spLocks noChangeArrowheads="1"/>
          </p:cNvSpPr>
          <p:nvPr/>
        </p:nvSpPr>
        <p:spPr bwMode="auto">
          <a:xfrm>
            <a:off x="554038" y="4495800"/>
            <a:ext cx="3657600" cy="2133600"/>
          </a:xfrm>
          <a:prstGeom prst="roundRect">
            <a:avLst>
              <a:gd name="adj" fmla="val 16667"/>
            </a:avLst>
          </a:prstGeom>
          <a:gradFill rotWithShape="0">
            <a:gsLst>
              <a:gs pos="0">
                <a:srgbClr val="FFCDFA"/>
              </a:gs>
              <a:gs pos="100000">
                <a:srgbClr val="FFCDFA">
                  <a:gamma/>
                  <a:tint val="0"/>
                  <a:invGamma/>
                </a:srgbClr>
              </a:gs>
            </a:gsLst>
            <a:lin ang="2700000" scaled="1"/>
          </a:gradFill>
          <a:ln w="12700">
            <a:solidFill>
              <a:srgbClr val="800080"/>
            </a:solidFill>
            <a:round/>
            <a:headEnd type="none" w="sm" len="sm"/>
            <a:tailEnd type="none" w="sm" len="sm"/>
          </a:ln>
          <a:effectLst/>
        </p:spPr>
        <p:txBody>
          <a:bodyPr wrap="none" anchor="ctr"/>
          <a:lstStyle/>
          <a:p>
            <a:endParaRPr lang="en-US"/>
          </a:p>
        </p:txBody>
      </p:sp>
      <p:sp>
        <p:nvSpPr>
          <p:cNvPr id="9" name="Text Box 20"/>
          <p:cNvSpPr txBox="1">
            <a:spLocks noChangeArrowheads="1"/>
          </p:cNvSpPr>
          <p:nvPr/>
        </p:nvSpPr>
        <p:spPr bwMode="auto">
          <a:xfrm>
            <a:off x="1641475" y="4635500"/>
            <a:ext cx="2393950" cy="19177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A1      A2      A3</a:t>
            </a:r>
          </a:p>
          <a:p>
            <a:r>
              <a:rPr lang="en-US" b="1">
                <a:solidFill>
                  <a:srgbClr val="800080"/>
                </a:solidFill>
              </a:rPr>
              <a:t> </a:t>
            </a:r>
          </a:p>
          <a:p>
            <a:r>
              <a:rPr lang="en-US" b="1">
                <a:solidFill>
                  <a:srgbClr val="800080"/>
                </a:solidFill>
              </a:rPr>
              <a:t>D1       D2      D3</a:t>
            </a:r>
          </a:p>
          <a:p>
            <a:endParaRPr lang="en-US" b="1">
              <a:solidFill>
                <a:srgbClr val="800080"/>
              </a:solidFill>
            </a:endParaRPr>
          </a:p>
          <a:p>
            <a:r>
              <a:rPr lang="en-US" b="1">
                <a:solidFill>
                  <a:srgbClr val="800080"/>
                </a:solidFill>
              </a:rPr>
              <a:t>C1      C2      C3</a:t>
            </a:r>
          </a:p>
        </p:txBody>
      </p:sp>
      <p:sp>
        <p:nvSpPr>
          <p:cNvPr id="10" name="Text Box 21"/>
          <p:cNvSpPr txBox="1">
            <a:spLocks noChangeArrowheads="1"/>
          </p:cNvSpPr>
          <p:nvPr/>
        </p:nvSpPr>
        <p:spPr bwMode="auto">
          <a:xfrm>
            <a:off x="533400" y="5410200"/>
            <a:ext cx="1147763" cy="4572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My  =  </a:t>
            </a:r>
          </a:p>
        </p:txBody>
      </p:sp>
      <p:sp>
        <p:nvSpPr>
          <p:cNvPr id="11" name="Line 22"/>
          <p:cNvSpPr>
            <a:spLocks noChangeShapeType="1"/>
          </p:cNvSpPr>
          <p:nvPr/>
        </p:nvSpPr>
        <p:spPr bwMode="auto">
          <a:xfrm>
            <a:off x="1620838" y="4724400"/>
            <a:ext cx="0" cy="1752600"/>
          </a:xfrm>
          <a:prstGeom prst="line">
            <a:avLst/>
          </a:prstGeom>
          <a:noFill/>
          <a:ln w="12700">
            <a:solidFill>
              <a:srgbClr val="800080"/>
            </a:solidFill>
            <a:round/>
            <a:headEnd type="none" w="sm" len="sm"/>
            <a:tailEnd type="none" w="sm" len="sm"/>
          </a:ln>
          <a:effectLst/>
        </p:spPr>
        <p:txBody>
          <a:bodyPr wrap="none" anchor="ctr"/>
          <a:lstStyle/>
          <a:p>
            <a:endParaRPr lang="en-US"/>
          </a:p>
        </p:txBody>
      </p:sp>
      <p:sp>
        <p:nvSpPr>
          <p:cNvPr id="12" name="Line 23"/>
          <p:cNvSpPr>
            <a:spLocks noChangeShapeType="1"/>
          </p:cNvSpPr>
          <p:nvPr/>
        </p:nvSpPr>
        <p:spPr bwMode="auto">
          <a:xfrm>
            <a:off x="3983038" y="4724400"/>
            <a:ext cx="0" cy="1752600"/>
          </a:xfrm>
          <a:prstGeom prst="line">
            <a:avLst/>
          </a:prstGeom>
          <a:noFill/>
          <a:ln w="12700">
            <a:solidFill>
              <a:srgbClr val="800080"/>
            </a:solidFill>
            <a:round/>
            <a:headEnd type="none" w="sm" len="sm"/>
            <a:tailEnd type="none" w="sm" len="sm"/>
          </a:ln>
          <a:effectLst/>
        </p:spPr>
        <p:txBody>
          <a:bodyPr wrap="none" anchor="ctr"/>
          <a:lstStyle/>
          <a:p>
            <a:endParaRPr lang="en-US"/>
          </a:p>
        </p:txBody>
      </p:sp>
      <p:sp>
        <p:nvSpPr>
          <p:cNvPr id="13" name="AutoShape 24"/>
          <p:cNvSpPr>
            <a:spLocks noChangeArrowheads="1"/>
          </p:cNvSpPr>
          <p:nvPr/>
        </p:nvSpPr>
        <p:spPr bwMode="auto">
          <a:xfrm>
            <a:off x="4897438" y="1828800"/>
            <a:ext cx="3657600" cy="2133600"/>
          </a:xfrm>
          <a:prstGeom prst="roundRect">
            <a:avLst>
              <a:gd name="adj" fmla="val 16667"/>
            </a:avLst>
          </a:prstGeom>
          <a:gradFill rotWithShape="0">
            <a:gsLst>
              <a:gs pos="0">
                <a:srgbClr val="FFCDFA"/>
              </a:gs>
              <a:gs pos="100000">
                <a:srgbClr val="FFCDFA">
                  <a:gamma/>
                  <a:tint val="0"/>
                  <a:invGamma/>
                </a:srgbClr>
              </a:gs>
            </a:gsLst>
            <a:lin ang="2700000" scaled="1"/>
          </a:gradFill>
          <a:ln w="12700">
            <a:solidFill>
              <a:srgbClr val="800080"/>
            </a:solidFill>
            <a:round/>
            <a:headEnd type="none" w="sm" len="sm"/>
            <a:tailEnd type="none" w="sm" len="sm"/>
          </a:ln>
          <a:effectLst/>
        </p:spPr>
        <p:txBody>
          <a:bodyPr wrap="none" anchor="ctr"/>
          <a:lstStyle/>
          <a:p>
            <a:endParaRPr lang="en-US"/>
          </a:p>
        </p:txBody>
      </p:sp>
      <p:sp>
        <p:nvSpPr>
          <p:cNvPr id="14" name="Text Box 25"/>
          <p:cNvSpPr txBox="1">
            <a:spLocks noChangeArrowheads="1"/>
          </p:cNvSpPr>
          <p:nvPr/>
        </p:nvSpPr>
        <p:spPr bwMode="auto">
          <a:xfrm>
            <a:off x="5984875" y="1968500"/>
            <a:ext cx="2317750" cy="19177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D1      D2      D3</a:t>
            </a:r>
          </a:p>
          <a:p>
            <a:r>
              <a:rPr lang="en-US" b="1">
                <a:solidFill>
                  <a:srgbClr val="800080"/>
                </a:solidFill>
              </a:rPr>
              <a:t> </a:t>
            </a:r>
          </a:p>
          <a:p>
            <a:r>
              <a:rPr lang="en-US" b="1">
                <a:solidFill>
                  <a:srgbClr val="800080"/>
                </a:solidFill>
              </a:rPr>
              <a:t>B1       B2      B3</a:t>
            </a:r>
          </a:p>
          <a:p>
            <a:endParaRPr lang="en-US" b="1">
              <a:solidFill>
                <a:srgbClr val="800080"/>
              </a:solidFill>
            </a:endParaRPr>
          </a:p>
          <a:p>
            <a:r>
              <a:rPr lang="en-US" b="1">
                <a:solidFill>
                  <a:srgbClr val="800080"/>
                </a:solidFill>
              </a:rPr>
              <a:t>C1      C2      C3</a:t>
            </a:r>
          </a:p>
        </p:txBody>
      </p:sp>
      <p:sp>
        <p:nvSpPr>
          <p:cNvPr id="15" name="Text Box 26"/>
          <p:cNvSpPr txBox="1">
            <a:spLocks noChangeArrowheads="1"/>
          </p:cNvSpPr>
          <p:nvPr/>
        </p:nvSpPr>
        <p:spPr bwMode="auto">
          <a:xfrm>
            <a:off x="4876800" y="2743200"/>
            <a:ext cx="1130300" cy="4572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Mx  =  </a:t>
            </a:r>
          </a:p>
        </p:txBody>
      </p:sp>
      <p:sp>
        <p:nvSpPr>
          <p:cNvPr id="16" name="Line 27"/>
          <p:cNvSpPr>
            <a:spLocks noChangeShapeType="1"/>
          </p:cNvSpPr>
          <p:nvPr/>
        </p:nvSpPr>
        <p:spPr bwMode="auto">
          <a:xfrm>
            <a:off x="5964238" y="2057400"/>
            <a:ext cx="0" cy="1752600"/>
          </a:xfrm>
          <a:prstGeom prst="line">
            <a:avLst/>
          </a:prstGeom>
          <a:noFill/>
          <a:ln w="12700">
            <a:solidFill>
              <a:srgbClr val="800080"/>
            </a:solidFill>
            <a:round/>
            <a:headEnd type="none" w="sm" len="sm"/>
            <a:tailEnd type="none" w="sm" len="sm"/>
          </a:ln>
          <a:effectLst/>
        </p:spPr>
        <p:txBody>
          <a:bodyPr wrap="none" anchor="ctr"/>
          <a:lstStyle/>
          <a:p>
            <a:endParaRPr lang="en-US"/>
          </a:p>
        </p:txBody>
      </p:sp>
      <p:sp>
        <p:nvSpPr>
          <p:cNvPr id="17" name="Line 28"/>
          <p:cNvSpPr>
            <a:spLocks noChangeShapeType="1"/>
          </p:cNvSpPr>
          <p:nvPr/>
        </p:nvSpPr>
        <p:spPr bwMode="auto">
          <a:xfrm>
            <a:off x="8326438" y="2057400"/>
            <a:ext cx="0" cy="1752600"/>
          </a:xfrm>
          <a:prstGeom prst="line">
            <a:avLst/>
          </a:prstGeom>
          <a:noFill/>
          <a:ln w="12700">
            <a:solidFill>
              <a:srgbClr val="800080"/>
            </a:solidFill>
            <a:round/>
            <a:headEnd type="none" w="sm" len="sm"/>
            <a:tailEnd type="none" w="sm" len="sm"/>
          </a:ln>
          <a:effectLst/>
        </p:spPr>
        <p:txBody>
          <a:bodyPr wrap="none" anchor="ctr"/>
          <a:lstStyle/>
          <a:p>
            <a:endParaRPr lang="en-US"/>
          </a:p>
        </p:txBody>
      </p:sp>
      <p:sp>
        <p:nvSpPr>
          <p:cNvPr id="18" name="AutoShape 29"/>
          <p:cNvSpPr>
            <a:spLocks noChangeArrowheads="1"/>
          </p:cNvSpPr>
          <p:nvPr/>
        </p:nvSpPr>
        <p:spPr bwMode="auto">
          <a:xfrm>
            <a:off x="4918075" y="4495800"/>
            <a:ext cx="3657600" cy="2133600"/>
          </a:xfrm>
          <a:prstGeom prst="roundRect">
            <a:avLst>
              <a:gd name="adj" fmla="val 16667"/>
            </a:avLst>
          </a:prstGeom>
          <a:gradFill rotWithShape="0">
            <a:gsLst>
              <a:gs pos="0">
                <a:srgbClr val="FFCDFA"/>
              </a:gs>
              <a:gs pos="100000">
                <a:srgbClr val="FFCDFA">
                  <a:gamma/>
                  <a:tint val="0"/>
                  <a:invGamma/>
                </a:srgbClr>
              </a:gs>
            </a:gsLst>
            <a:lin ang="2700000" scaled="1"/>
          </a:gradFill>
          <a:ln w="12700">
            <a:solidFill>
              <a:srgbClr val="800080"/>
            </a:solidFill>
            <a:round/>
            <a:headEnd type="none" w="sm" len="sm"/>
            <a:tailEnd type="none" w="sm" len="sm"/>
          </a:ln>
          <a:effectLst/>
        </p:spPr>
        <p:txBody>
          <a:bodyPr wrap="none" anchor="ctr"/>
          <a:lstStyle/>
          <a:p>
            <a:endParaRPr lang="en-US"/>
          </a:p>
        </p:txBody>
      </p:sp>
      <p:sp>
        <p:nvSpPr>
          <p:cNvPr id="19" name="Text Box 30"/>
          <p:cNvSpPr txBox="1">
            <a:spLocks noChangeArrowheads="1"/>
          </p:cNvSpPr>
          <p:nvPr/>
        </p:nvSpPr>
        <p:spPr bwMode="auto">
          <a:xfrm>
            <a:off x="6005513" y="4635500"/>
            <a:ext cx="2317750" cy="1917700"/>
          </a:xfrm>
          <a:prstGeom prst="rect">
            <a:avLst/>
          </a:prstGeom>
          <a:noFill/>
          <a:ln w="12700">
            <a:noFill/>
            <a:miter lim="800000"/>
            <a:headEnd type="none" w="sm" len="sm"/>
            <a:tailEnd type="none" w="sm" len="sm"/>
          </a:ln>
          <a:effectLst/>
        </p:spPr>
        <p:txBody>
          <a:bodyPr wrap="none">
            <a:spAutoFit/>
          </a:bodyPr>
          <a:lstStyle/>
          <a:p>
            <a:r>
              <a:rPr lang="en-US" b="1" dirty="0">
                <a:solidFill>
                  <a:srgbClr val="800080"/>
                </a:solidFill>
              </a:rPr>
              <a:t>A1      A2      A3</a:t>
            </a:r>
          </a:p>
          <a:p>
            <a:r>
              <a:rPr lang="en-US" b="1" dirty="0">
                <a:solidFill>
                  <a:srgbClr val="800080"/>
                </a:solidFill>
              </a:rPr>
              <a:t> </a:t>
            </a:r>
          </a:p>
          <a:p>
            <a:r>
              <a:rPr lang="en-US" b="1" dirty="0">
                <a:solidFill>
                  <a:srgbClr val="800080"/>
                </a:solidFill>
              </a:rPr>
              <a:t>B1       B2      B3</a:t>
            </a:r>
          </a:p>
          <a:p>
            <a:endParaRPr lang="en-US" b="1" dirty="0">
              <a:solidFill>
                <a:srgbClr val="800080"/>
              </a:solidFill>
            </a:endParaRPr>
          </a:p>
          <a:p>
            <a:r>
              <a:rPr lang="en-US" b="1" dirty="0">
                <a:solidFill>
                  <a:srgbClr val="800080"/>
                </a:solidFill>
              </a:rPr>
              <a:t>D1      D2      D3</a:t>
            </a:r>
          </a:p>
        </p:txBody>
      </p:sp>
      <p:sp>
        <p:nvSpPr>
          <p:cNvPr id="20" name="Text Box 31"/>
          <p:cNvSpPr txBox="1">
            <a:spLocks noChangeArrowheads="1"/>
          </p:cNvSpPr>
          <p:nvPr/>
        </p:nvSpPr>
        <p:spPr bwMode="auto">
          <a:xfrm>
            <a:off x="4897438" y="5410200"/>
            <a:ext cx="1130300" cy="457200"/>
          </a:xfrm>
          <a:prstGeom prst="rect">
            <a:avLst/>
          </a:prstGeom>
          <a:noFill/>
          <a:ln w="12700">
            <a:noFill/>
            <a:miter lim="800000"/>
            <a:headEnd type="none" w="sm" len="sm"/>
            <a:tailEnd type="none" w="sm" len="sm"/>
          </a:ln>
          <a:effectLst/>
        </p:spPr>
        <p:txBody>
          <a:bodyPr wrap="none">
            <a:spAutoFit/>
          </a:bodyPr>
          <a:lstStyle/>
          <a:p>
            <a:r>
              <a:rPr lang="en-US" b="1">
                <a:solidFill>
                  <a:srgbClr val="800080"/>
                </a:solidFill>
              </a:rPr>
              <a:t>Mz  =  </a:t>
            </a:r>
          </a:p>
        </p:txBody>
      </p:sp>
      <p:sp>
        <p:nvSpPr>
          <p:cNvPr id="21" name="Line 32"/>
          <p:cNvSpPr>
            <a:spLocks noChangeShapeType="1"/>
          </p:cNvSpPr>
          <p:nvPr/>
        </p:nvSpPr>
        <p:spPr bwMode="auto">
          <a:xfrm>
            <a:off x="5984875" y="4724400"/>
            <a:ext cx="0" cy="1752600"/>
          </a:xfrm>
          <a:prstGeom prst="line">
            <a:avLst/>
          </a:prstGeom>
          <a:noFill/>
          <a:ln w="12700">
            <a:solidFill>
              <a:srgbClr val="800080"/>
            </a:solidFill>
            <a:round/>
            <a:headEnd type="none" w="sm" len="sm"/>
            <a:tailEnd type="none" w="sm" len="sm"/>
          </a:ln>
          <a:effectLst/>
        </p:spPr>
        <p:txBody>
          <a:bodyPr wrap="none" anchor="ctr"/>
          <a:lstStyle/>
          <a:p>
            <a:endParaRPr lang="en-US"/>
          </a:p>
        </p:txBody>
      </p:sp>
      <p:sp>
        <p:nvSpPr>
          <p:cNvPr id="22" name="Line 33"/>
          <p:cNvSpPr>
            <a:spLocks noChangeShapeType="1"/>
          </p:cNvSpPr>
          <p:nvPr/>
        </p:nvSpPr>
        <p:spPr bwMode="auto">
          <a:xfrm>
            <a:off x="8347075" y="4724400"/>
            <a:ext cx="0" cy="1752600"/>
          </a:xfrm>
          <a:prstGeom prst="line">
            <a:avLst/>
          </a:prstGeom>
          <a:noFill/>
          <a:ln w="12700">
            <a:solidFill>
              <a:srgbClr val="800080"/>
            </a:solidFill>
            <a:round/>
            <a:headEnd type="none" w="sm" len="sm"/>
            <a:tailEnd type="none" w="sm" len="sm"/>
          </a:ln>
          <a:effectLst/>
        </p:spPr>
        <p:txBody>
          <a:bodyPr wrap="none" anchor="ctr"/>
          <a:lstStyle/>
          <a:p>
            <a:endParaRPr lang="en-US"/>
          </a:p>
        </p:txBody>
      </p:sp>
      <p:grpSp>
        <p:nvGrpSpPr>
          <p:cNvPr id="23" name="Group 15"/>
          <p:cNvGrpSpPr>
            <a:grpSpLocks/>
          </p:cNvGrpSpPr>
          <p:nvPr/>
        </p:nvGrpSpPr>
        <p:grpSpPr bwMode="auto">
          <a:xfrm>
            <a:off x="152400" y="152400"/>
            <a:ext cx="838200" cy="914400"/>
            <a:chOff x="3276600" y="1905000"/>
            <a:chExt cx="2876550" cy="3324225"/>
          </a:xfrm>
        </p:grpSpPr>
        <p:pic>
          <p:nvPicPr>
            <p:cNvPr id="2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2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dissolve">
                                      <p:cBhvr>
                                        <p:cTn id="7" dur="300"/>
                                        <p:tgtEl>
                                          <p:spTgt spid="3"/>
                                        </p:tgtEl>
                                      </p:cBhvr>
                                    </p:animEffect>
                                  </p:childTnLst>
                                </p:cTn>
                              </p:par>
                            </p:childTnLst>
                          </p:cTn>
                        </p:par>
                        <p:par>
                          <p:cTn id="8" fill="hold">
                            <p:stCondLst>
                              <p:cond delay="27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32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3700"/>
                            </p:stCondLst>
                            <p:childTnLst>
                              <p:par>
                                <p:cTn id="17" presetID="3"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par>
                          <p:cTn id="20" fill="hold">
                            <p:stCondLst>
                              <p:cond delay="4200"/>
                            </p:stCondLst>
                            <p:childTnLst>
                              <p:par>
                                <p:cTn id="21" presetID="3"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par>
                          <p:cTn id="24" fill="hold">
                            <p:stCondLst>
                              <p:cond delay="4700"/>
                            </p:stCondLst>
                            <p:childTnLst>
                              <p:par>
                                <p:cTn id="25" presetID="3"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par>
                          <p:cTn id="37" fill="hold">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par>
                          <p:cTn id="41" fill="hold">
                            <p:stCondLst>
                              <p:cond delay="1500"/>
                            </p:stCondLst>
                            <p:childTnLst>
                              <p:par>
                                <p:cTn id="42" presetID="3" presetClass="entr" presetSubtype="1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par>
                          <p:cTn id="45" fill="hold">
                            <p:stCondLst>
                              <p:cond delay="2000"/>
                            </p:stCondLst>
                            <p:childTnLst>
                              <p:par>
                                <p:cTn id="46" presetID="3" presetClass="entr" presetSubtype="1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linds(horizontal)">
                                      <p:cBhvr>
                                        <p:cTn id="53" dur="500"/>
                                        <p:tgtEl>
                                          <p:spTgt spid="8"/>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par>
                          <p:cTn id="58" fill="hold">
                            <p:stCondLst>
                              <p:cond delay="1000"/>
                            </p:stCondLst>
                            <p:childTnLst>
                              <p:par>
                                <p:cTn id="59" presetID="3" presetClass="entr" presetSubtype="1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linds(horizontal)">
                                      <p:cBhvr>
                                        <p:cTn id="61" dur="500"/>
                                        <p:tgtEl>
                                          <p:spTgt spid="9"/>
                                        </p:tgtEl>
                                      </p:cBhvr>
                                    </p:animEffect>
                                  </p:childTnLst>
                                </p:cTn>
                              </p:par>
                            </p:childTnLst>
                          </p:cTn>
                        </p:par>
                        <p:par>
                          <p:cTn id="62" fill="hold">
                            <p:stCondLst>
                              <p:cond delay="1500"/>
                            </p:stCondLst>
                            <p:childTnLst>
                              <p:par>
                                <p:cTn id="63" presetID="3" presetClass="entr" presetSubtype="1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childTnLst>
                          </p:cTn>
                        </p:par>
                        <p:par>
                          <p:cTn id="66" fill="hold">
                            <p:stCondLst>
                              <p:cond delay="2000"/>
                            </p:stCondLst>
                            <p:childTnLst>
                              <p:par>
                                <p:cTn id="67" presetID="3" presetClass="entr" presetSubtype="1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linds(horizontal)">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linds(horizontal)">
                                      <p:cBhvr>
                                        <p:cTn id="74" dur="500"/>
                                        <p:tgtEl>
                                          <p:spTgt spid="18"/>
                                        </p:tgtEl>
                                      </p:cBhvr>
                                    </p:animEffect>
                                  </p:childTnLst>
                                </p:cTn>
                              </p:par>
                            </p:childTnLst>
                          </p:cTn>
                        </p:par>
                        <p:par>
                          <p:cTn id="75" fill="hold">
                            <p:stCondLst>
                              <p:cond delay="500"/>
                            </p:stCondLst>
                            <p:childTnLst>
                              <p:par>
                                <p:cTn id="76" presetID="3" presetClass="entr" presetSubtype="1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linds(horizontal)">
                                      <p:cBhvr>
                                        <p:cTn id="78" dur="500"/>
                                        <p:tgtEl>
                                          <p:spTgt spid="20"/>
                                        </p:tgtEl>
                                      </p:cBhvr>
                                    </p:animEffect>
                                  </p:childTnLst>
                                </p:cTn>
                              </p:par>
                            </p:childTnLst>
                          </p:cTn>
                        </p:par>
                        <p:par>
                          <p:cTn id="79" fill="hold">
                            <p:stCondLst>
                              <p:cond delay="1000"/>
                            </p:stCondLst>
                            <p:childTnLst>
                              <p:par>
                                <p:cTn id="80" presetID="3" presetClass="entr" presetSubtype="1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par>
                          <p:cTn id="83" fill="hold">
                            <p:stCondLst>
                              <p:cond delay="1500"/>
                            </p:stCondLst>
                            <p:childTnLst>
                              <p:par>
                                <p:cTn id="84" presetID="3" presetClass="entr" presetSubtype="1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linds(horizontal)">
                                      <p:cBhvr>
                                        <p:cTn id="86" dur="500"/>
                                        <p:tgtEl>
                                          <p:spTgt spid="21"/>
                                        </p:tgtEl>
                                      </p:cBhvr>
                                    </p:animEffect>
                                  </p:childTnLst>
                                </p:cTn>
                              </p:par>
                            </p:childTnLst>
                          </p:cTn>
                        </p:par>
                        <p:par>
                          <p:cTn id="87" fill="hold">
                            <p:stCondLst>
                              <p:cond delay="2000"/>
                            </p:stCondLst>
                            <p:childTnLst>
                              <p:par>
                                <p:cTn id="88" presetID="3" presetClass="entr" presetSubtype="1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blinds(horizontal)">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P spid="5" grpId="0" autoUpdateAnimBg="0"/>
      <p:bldP spid="6" grpId="0" animBg="1"/>
      <p:bldP spid="7" grpId="0" animBg="1"/>
      <p:bldP spid="8" grpId="0" animBg="1"/>
      <p:bldP spid="9" grpId="0" autoUpdateAnimBg="0"/>
      <p:bldP spid="10" grpId="0" autoUpdateAnimBg="0"/>
      <p:bldP spid="11" grpId="0" animBg="1"/>
      <p:bldP spid="12" grpId="0" animBg="1"/>
      <p:bldP spid="13" grpId="0" animBg="1"/>
      <p:bldP spid="14" grpId="0" autoUpdateAnimBg="0"/>
      <p:bldP spid="15" grpId="0" autoUpdateAnimBg="0"/>
      <p:bldP spid="16" grpId="0" animBg="1"/>
      <p:bldP spid="17" grpId="0" animBg="1"/>
      <p:bldP spid="18" grpId="0" animBg="1"/>
      <p:bldP spid="19" grpId="0" autoUpdateAnimBg="0"/>
      <p:bldP spid="20" grpId="0" autoUpdateAnimBg="0"/>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57300" y="2593975"/>
            <a:ext cx="6591300" cy="1978025"/>
          </a:xfrm>
          <a:prstGeom prst="rect">
            <a:avLst/>
          </a:prstGeom>
          <a:gradFill rotWithShape="0">
            <a:gsLst>
              <a:gs pos="0">
                <a:srgbClr val="FFCDFA"/>
              </a:gs>
              <a:gs pos="100000">
                <a:srgbClr val="FFCDFA">
                  <a:gamma/>
                  <a:tint val="3922"/>
                  <a:invGamma/>
                </a:srgbClr>
              </a:gs>
            </a:gsLst>
            <a:lin ang="0" scaled="1"/>
          </a:gradFill>
          <a:ln w="12700">
            <a:solidFill>
              <a:srgbClr val="800080"/>
            </a:solidFill>
            <a:miter lim="800000"/>
            <a:headEnd type="none" w="sm" len="sm"/>
            <a:tailEnd type="none" w="sm" len="sm"/>
          </a:ln>
          <a:effectLst/>
        </p:spPr>
        <p:txBody>
          <a:bodyPr wrap="square">
            <a:spAutoFit/>
          </a:bodyPr>
          <a:lstStyle/>
          <a:p>
            <a:pPr>
              <a:lnSpc>
                <a:spcPct val="170000"/>
              </a:lnSpc>
            </a:pPr>
            <a:r>
              <a:rPr lang="en-US" b="1" dirty="0" err="1">
                <a:solidFill>
                  <a:srgbClr val="800080"/>
                </a:solidFill>
              </a:rPr>
              <a:t>Md</a:t>
            </a:r>
            <a:r>
              <a:rPr lang="en-US" b="1" dirty="0">
                <a:solidFill>
                  <a:srgbClr val="800080"/>
                </a:solidFill>
              </a:rPr>
              <a:t> = A1(B2.C3 - B3.C2) - A2(B1.C3 - B3.C1) + A3(B1.C2 - B2.C1)</a:t>
            </a:r>
          </a:p>
          <a:p>
            <a:pPr>
              <a:lnSpc>
                <a:spcPct val="170000"/>
              </a:lnSpc>
            </a:pPr>
            <a:r>
              <a:rPr lang="en-US" b="1" dirty="0" err="1">
                <a:solidFill>
                  <a:srgbClr val="800080"/>
                </a:solidFill>
              </a:rPr>
              <a:t>Mx</a:t>
            </a:r>
            <a:r>
              <a:rPr lang="en-US" b="1" dirty="0">
                <a:solidFill>
                  <a:srgbClr val="800080"/>
                </a:solidFill>
              </a:rPr>
              <a:t> = D1(B2.C3 - B3.C2) - D2(B1.C3 - B3.C1) + D3(B1.C2 - B2.C1)</a:t>
            </a:r>
          </a:p>
          <a:p>
            <a:pPr>
              <a:lnSpc>
                <a:spcPct val="170000"/>
              </a:lnSpc>
            </a:pPr>
            <a:r>
              <a:rPr lang="en-US" b="1" dirty="0">
                <a:solidFill>
                  <a:srgbClr val="800080"/>
                </a:solidFill>
              </a:rPr>
              <a:t>My = A1(D2.C3 - D3.C2) - A2(D1.C3 - D3.C1) + A3(D1.C2 - D2.C1)</a:t>
            </a:r>
          </a:p>
          <a:p>
            <a:pPr>
              <a:lnSpc>
                <a:spcPct val="170000"/>
              </a:lnSpc>
            </a:pPr>
            <a:r>
              <a:rPr lang="en-US" b="1" dirty="0" err="1">
                <a:solidFill>
                  <a:srgbClr val="800080"/>
                </a:solidFill>
              </a:rPr>
              <a:t>Mz</a:t>
            </a:r>
            <a:r>
              <a:rPr lang="en-US" b="1" dirty="0">
                <a:solidFill>
                  <a:srgbClr val="800080"/>
                </a:solidFill>
              </a:rPr>
              <a:t> = A1(B2.D3 - B3.D2) - A2(B1.D3 - B3.D1) + A3(B1.D2 - B2.D1)</a:t>
            </a:r>
          </a:p>
        </p:txBody>
      </p:sp>
      <p:sp>
        <p:nvSpPr>
          <p:cNvPr id="3" name="Text Box 8"/>
          <p:cNvSpPr txBox="1">
            <a:spLocks noChangeArrowheads="1"/>
          </p:cNvSpPr>
          <p:nvPr/>
        </p:nvSpPr>
        <p:spPr bwMode="auto">
          <a:xfrm>
            <a:off x="76200" y="2117568"/>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These determinants are solved in the following manner :</a:t>
            </a:r>
          </a:p>
        </p:txBody>
      </p:sp>
      <p:sp>
        <p:nvSpPr>
          <p:cNvPr id="4" name="Text Box 10"/>
          <p:cNvSpPr txBox="1">
            <a:spLocks noChangeArrowheads="1"/>
          </p:cNvSpPr>
          <p:nvPr/>
        </p:nvSpPr>
        <p:spPr bwMode="auto">
          <a:xfrm>
            <a:off x="3886200" y="5181600"/>
            <a:ext cx="1447800" cy="1524000"/>
          </a:xfrm>
          <a:prstGeom prst="rect">
            <a:avLst/>
          </a:prstGeom>
          <a:gradFill rotWithShape="0">
            <a:gsLst>
              <a:gs pos="0">
                <a:srgbClr val="FFE1FC"/>
              </a:gs>
              <a:gs pos="50000">
                <a:srgbClr val="FFE1FC">
                  <a:gamma/>
                  <a:tint val="0"/>
                  <a:invGamma/>
                </a:srgbClr>
              </a:gs>
              <a:gs pos="100000">
                <a:srgbClr val="FFE1FC"/>
              </a:gs>
            </a:gsLst>
            <a:lin ang="2700000" scaled="1"/>
          </a:gradFill>
          <a:ln w="12700">
            <a:solidFill>
              <a:srgbClr val="07BF44"/>
            </a:solidFill>
            <a:miter lim="800000"/>
            <a:headEnd type="none" w="sm" len="sm"/>
            <a:tailEnd type="none" w="sm" len="sm"/>
          </a:ln>
          <a:effectLst/>
        </p:spPr>
        <p:txBody>
          <a:bodyPr wrap="square">
            <a:spAutoFit/>
          </a:bodyPr>
          <a:lstStyle/>
          <a:p>
            <a:pPr>
              <a:lnSpc>
                <a:spcPct val="170000"/>
              </a:lnSpc>
            </a:pPr>
            <a:r>
              <a:rPr lang="en-US" b="1" dirty="0">
                <a:solidFill>
                  <a:srgbClr val="058730"/>
                </a:solidFill>
              </a:rPr>
              <a:t>X = </a:t>
            </a:r>
            <a:r>
              <a:rPr lang="en-US" b="1" dirty="0" err="1">
                <a:solidFill>
                  <a:srgbClr val="058730"/>
                </a:solidFill>
              </a:rPr>
              <a:t>Mx</a:t>
            </a:r>
            <a:r>
              <a:rPr lang="en-US" b="1" dirty="0">
                <a:solidFill>
                  <a:srgbClr val="058730"/>
                </a:solidFill>
              </a:rPr>
              <a:t>/</a:t>
            </a:r>
            <a:r>
              <a:rPr lang="en-US" b="1" dirty="0" err="1">
                <a:solidFill>
                  <a:srgbClr val="058730"/>
                </a:solidFill>
              </a:rPr>
              <a:t>Md</a:t>
            </a:r>
            <a:r>
              <a:rPr lang="en-US" b="1" dirty="0">
                <a:solidFill>
                  <a:srgbClr val="058730"/>
                </a:solidFill>
              </a:rPr>
              <a:t> </a:t>
            </a:r>
          </a:p>
          <a:p>
            <a:pPr>
              <a:lnSpc>
                <a:spcPct val="170000"/>
              </a:lnSpc>
            </a:pPr>
            <a:r>
              <a:rPr lang="en-US" b="1" dirty="0">
                <a:solidFill>
                  <a:srgbClr val="058730"/>
                </a:solidFill>
              </a:rPr>
              <a:t>Y = My/</a:t>
            </a:r>
            <a:r>
              <a:rPr lang="en-US" b="1" dirty="0" err="1">
                <a:solidFill>
                  <a:srgbClr val="058730"/>
                </a:solidFill>
              </a:rPr>
              <a:t>Md</a:t>
            </a:r>
            <a:endParaRPr lang="en-US" b="1" dirty="0">
              <a:solidFill>
                <a:srgbClr val="058730"/>
              </a:solidFill>
            </a:endParaRPr>
          </a:p>
          <a:p>
            <a:pPr>
              <a:lnSpc>
                <a:spcPct val="170000"/>
              </a:lnSpc>
            </a:pPr>
            <a:r>
              <a:rPr lang="en-US" b="1" dirty="0">
                <a:solidFill>
                  <a:srgbClr val="058730"/>
                </a:solidFill>
              </a:rPr>
              <a:t>Z = </a:t>
            </a:r>
            <a:r>
              <a:rPr lang="en-US" b="1" dirty="0" err="1">
                <a:solidFill>
                  <a:srgbClr val="058730"/>
                </a:solidFill>
              </a:rPr>
              <a:t>Mz</a:t>
            </a:r>
            <a:r>
              <a:rPr lang="en-US" b="1" dirty="0">
                <a:solidFill>
                  <a:srgbClr val="058730"/>
                </a:solidFill>
              </a:rPr>
              <a:t>/</a:t>
            </a:r>
            <a:r>
              <a:rPr lang="en-US" b="1" dirty="0" err="1">
                <a:solidFill>
                  <a:srgbClr val="058730"/>
                </a:solidFill>
              </a:rPr>
              <a:t>Md</a:t>
            </a:r>
            <a:endParaRPr lang="en-US" b="1" dirty="0">
              <a:solidFill>
                <a:srgbClr val="058730"/>
              </a:solidFill>
            </a:endParaRPr>
          </a:p>
        </p:txBody>
      </p:sp>
      <p:sp>
        <p:nvSpPr>
          <p:cNvPr id="5" name="Text Box 11"/>
          <p:cNvSpPr txBox="1">
            <a:spLocks noChangeArrowheads="1"/>
          </p:cNvSpPr>
          <p:nvPr/>
        </p:nvSpPr>
        <p:spPr bwMode="auto">
          <a:xfrm>
            <a:off x="76200" y="4724400"/>
            <a:ext cx="86868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The proportions are calculated as :</a:t>
            </a:r>
          </a:p>
        </p:txBody>
      </p:sp>
      <p:grpSp>
        <p:nvGrpSpPr>
          <p:cNvPr id="6" name="Group 15"/>
          <p:cNvGrpSpPr>
            <a:grpSpLocks/>
          </p:cNvGrpSpPr>
          <p:nvPr/>
        </p:nvGrpSpPr>
        <p:grpSpPr bwMode="auto">
          <a:xfrm>
            <a:off x="152400" y="152400"/>
            <a:ext cx="838200" cy="914400"/>
            <a:chOff x="3276600" y="1905000"/>
            <a:chExt cx="2876550" cy="3324225"/>
          </a:xfrm>
        </p:grpSpPr>
        <p:pic>
          <p:nvPicPr>
            <p:cNvPr id="7"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8"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dissolve">
                                      <p:cBhvr>
                                        <p:cTn id="7" dur="300"/>
                                        <p:tgtEl>
                                          <p:spTgt spid="3"/>
                                        </p:tgtEl>
                                      </p:cBhvr>
                                    </p:animEffect>
                                  </p:childTnLst>
                                </p:cTn>
                              </p:par>
                            </p:childTnLst>
                          </p:cTn>
                        </p:par>
                        <p:par>
                          <p:cTn id="8" fill="hold">
                            <p:stCondLst>
                              <p:cond delay="27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wd">
                                    <p:tmPct val="100000"/>
                                  </p:iterate>
                                  <p:childTnLst>
                                    <p:set>
                                      <p:cBhvr>
                                        <p:cTn id="15" dur="1" fill="hold">
                                          <p:stCondLst>
                                            <p:cond delay="0"/>
                                          </p:stCondLst>
                                        </p:cTn>
                                        <p:tgtEl>
                                          <p:spTgt spid="5"/>
                                        </p:tgtEl>
                                        <p:attrNameLst>
                                          <p:attrName>style.visibility</p:attrName>
                                        </p:attrNameLst>
                                      </p:cBhvr>
                                      <p:to>
                                        <p:strVal val="visible"/>
                                      </p:to>
                                    </p:set>
                                    <p:animEffect transition="in" filter="dissolve">
                                      <p:cBhvr>
                                        <p:cTn id="16" dur="300"/>
                                        <p:tgtEl>
                                          <p:spTgt spid="5"/>
                                        </p:tgtEl>
                                      </p:cBhvr>
                                    </p:animEffect>
                                  </p:childTnLst>
                                </p:cTn>
                              </p:par>
                            </p:childTnLst>
                          </p:cTn>
                        </p:par>
                        <p:par>
                          <p:cTn id="17" fill="hold">
                            <p:stCondLst>
                              <p:cond delay="1800"/>
                            </p:stCondLst>
                            <p:childTnLst>
                              <p:par>
                                <p:cTn id="18" presetID="4"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utoUpdateAnimBg="0"/>
      <p:bldP spid="4" grpId="0" animBg="1" autoUpdateAnimBg="0"/>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25"/>
          <p:cNvGraphicFramePr>
            <a:graphicFrameLocks noGrp="1"/>
          </p:cNvGraphicFramePr>
          <p:nvPr/>
        </p:nvGraphicFramePr>
        <p:xfrm>
          <a:off x="457201" y="1547812"/>
          <a:ext cx="8458199" cy="4776788"/>
        </p:xfrm>
        <a:graphic>
          <a:graphicData uri="http://schemas.openxmlformats.org/drawingml/2006/table">
            <a:tbl>
              <a:tblPr/>
              <a:tblGrid>
                <a:gridCol w="3041984"/>
                <a:gridCol w="360155"/>
                <a:gridCol w="5056060"/>
              </a:tblGrid>
              <a:tr h="1062038">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 Raw Material</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Availability, chemical composition, amenability, impurities in industrial wastes, mineral composition</a:t>
                      </a:r>
                    </a:p>
                  </a:txBody>
                  <a:tcPr horzOverflow="overflow">
                    <a:lnL>
                      <a:noFill/>
                    </a:lnL>
                    <a:lnR cap="flat">
                      <a:noFill/>
                    </a:lnR>
                    <a:lnT cap="flat">
                      <a:noFill/>
                    </a:lnT>
                    <a:lnB>
                      <a:noFill/>
                    </a:lnB>
                    <a:lnTlToBr>
                      <a:noFill/>
                    </a:lnTlToBr>
                    <a:lnBlToTr>
                      <a:noFill/>
                    </a:lnBlToTr>
                    <a:noFill/>
                  </a:tcPr>
                </a:tc>
              </a:tr>
              <a:tr h="74295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2. </a:t>
                      </a:r>
                      <a:r>
                        <a:rPr kumimoji="0" lang="en-US" sz="2000" b="0" i="0" u="none" strike="noStrike" cap="none" normalizeH="0" baseline="0" dirty="0" err="1" smtClean="0">
                          <a:ln>
                            <a:noFill/>
                          </a:ln>
                          <a:solidFill>
                            <a:schemeClr val="tx1"/>
                          </a:solidFill>
                          <a:effectLst/>
                          <a:latin typeface="Times New Roman" pitchFamily="18" charset="0"/>
                        </a:rPr>
                        <a:t>Physico</a:t>
                      </a:r>
                      <a:r>
                        <a:rPr kumimoji="0" lang="en-US" sz="2000" b="0" i="0" u="none" strike="noStrike" cap="none" normalizeH="0" baseline="0" dirty="0" smtClean="0">
                          <a:ln>
                            <a:noFill/>
                          </a:ln>
                          <a:solidFill>
                            <a:schemeClr val="tx1"/>
                          </a:solidFill>
                          <a:effectLst/>
                          <a:latin typeface="Times New Roman" pitchFamily="18" charset="0"/>
                        </a:rPr>
                        <a:t>-Mechanical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properties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Crushability, </a:t>
                      </a:r>
                      <a:r>
                        <a:rPr kumimoji="0" lang="en-US" sz="2000" b="0" i="0" u="none" strike="noStrike" cap="none" normalizeH="0" baseline="0" dirty="0" err="1" smtClean="0">
                          <a:ln>
                            <a:noFill/>
                          </a:ln>
                          <a:solidFill>
                            <a:schemeClr val="tx1"/>
                          </a:solidFill>
                          <a:effectLst/>
                          <a:latin typeface="Times New Roman" pitchFamily="18" charset="0"/>
                        </a:rPr>
                        <a:t>grindability</a:t>
                      </a:r>
                      <a:r>
                        <a:rPr kumimoji="0" lang="en-US" sz="2000" b="0" i="0" u="none" strike="noStrike" cap="none" normalizeH="0" baseline="0" dirty="0" smtClean="0">
                          <a:ln>
                            <a:noFill/>
                          </a:ln>
                          <a:solidFill>
                            <a:schemeClr val="tx1"/>
                          </a:solidFill>
                          <a:effectLst/>
                          <a:latin typeface="Times New Roman" pitchFamily="18" charset="0"/>
                        </a:rPr>
                        <a:t>, plasticity, natural moisture content</a:t>
                      </a:r>
                    </a:p>
                  </a:txBody>
                  <a:tcPr horzOverflow="overflow">
                    <a:lnL>
                      <a:noFill/>
                    </a:lnL>
                    <a:lnR cap="flat">
                      <a:noFill/>
                    </a:lnR>
                    <a:lnT>
                      <a:noFill/>
                    </a:lnT>
                    <a:lnB>
                      <a:noFill/>
                    </a:lnB>
                    <a:lnTlToBr>
                      <a:noFill/>
                    </a:lnTlToBr>
                    <a:lnBlToTr>
                      <a:noFill/>
                    </a:lnBlToTr>
                    <a:noFill/>
                  </a:tcPr>
                </a:tc>
              </a:tr>
              <a:tr h="74295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3. Operation Efficiency</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Pre-homogenization, grinding, blending, fineness, uniformity of chemical composition</a:t>
                      </a:r>
                    </a:p>
                  </a:txBody>
                  <a:tcPr horzOverflow="overflow">
                    <a:lnL>
                      <a:noFill/>
                    </a:lnL>
                    <a:lnR cap="flat">
                      <a:noFill/>
                    </a:lnR>
                    <a:lnT>
                      <a:noFill/>
                    </a:lnT>
                    <a:lnB>
                      <a:noFill/>
                    </a:lnB>
                    <a:lnTlToBr>
                      <a:noFill/>
                    </a:lnTlToBr>
                    <a:lnBlToTr>
                      <a:noFill/>
                    </a:lnBlToTr>
                    <a:noFill/>
                  </a:tcPr>
                </a:tc>
              </a:tr>
              <a:tr h="74295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 Fuel</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Mixture, ash content, volatile matter </a:t>
                      </a:r>
                      <a:r>
                        <a:rPr kumimoji="0" lang="en-US" sz="2000" b="0" i="0" u="none" strike="noStrike" cap="none" normalizeH="0" baseline="0" dirty="0" err="1" smtClean="0">
                          <a:ln>
                            <a:noFill/>
                          </a:ln>
                          <a:solidFill>
                            <a:schemeClr val="tx1"/>
                          </a:solidFill>
                          <a:effectLst/>
                          <a:latin typeface="Times New Roman" pitchFamily="18" charset="0"/>
                        </a:rPr>
                        <a:t>sulphur</a:t>
                      </a:r>
                      <a:r>
                        <a:rPr kumimoji="0" lang="en-US" sz="2000" b="0" i="0" u="none" strike="noStrike" cap="none" normalizeH="0" baseline="0" dirty="0" smtClean="0">
                          <a:ln>
                            <a:noFill/>
                          </a:ln>
                          <a:solidFill>
                            <a:schemeClr val="tx1"/>
                          </a:solidFill>
                          <a:effectLst/>
                          <a:latin typeface="Times New Roman" pitchFamily="18" charset="0"/>
                        </a:rPr>
                        <a:t>, calorific value</a:t>
                      </a:r>
                    </a:p>
                  </a:txBody>
                  <a:tcPr horzOverflow="overflow">
                    <a:lnL>
                      <a:noFill/>
                    </a:lnL>
                    <a:lnR cap="flat">
                      <a:noFill/>
                    </a:lnR>
                    <a:lnT>
                      <a:noFill/>
                    </a:lnT>
                    <a:lnB>
                      <a:noFill/>
                    </a:lnB>
                    <a:lnTlToBr>
                      <a:noFill/>
                    </a:lnTlToBr>
                    <a:lnBlToTr>
                      <a:noFill/>
                    </a:lnBlToTr>
                    <a:noFill/>
                  </a:tcPr>
                </a:tc>
              </a:tr>
              <a:tr h="74295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5. Standard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specifications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IR, </a:t>
                      </a:r>
                      <a:r>
                        <a:rPr kumimoji="0" lang="en-US" sz="2000" b="0" i="0" u="none" strike="noStrike" cap="none" normalizeH="0" baseline="0" dirty="0" err="1" smtClean="0">
                          <a:ln>
                            <a:noFill/>
                          </a:ln>
                          <a:solidFill>
                            <a:schemeClr val="tx1"/>
                          </a:solidFill>
                          <a:effectLst/>
                          <a:latin typeface="Times New Roman" pitchFamily="18" charset="0"/>
                        </a:rPr>
                        <a:t>MgO</a:t>
                      </a:r>
                      <a:r>
                        <a:rPr kumimoji="0" lang="en-US" sz="2000" b="0" i="0" u="none" strike="noStrike" cap="none" normalizeH="0" baseline="0" dirty="0" smtClean="0">
                          <a:ln>
                            <a:noFill/>
                          </a:ln>
                          <a:solidFill>
                            <a:schemeClr val="tx1"/>
                          </a:solidFill>
                          <a:effectLst/>
                          <a:latin typeface="Times New Roman" pitchFamily="18" charset="0"/>
                        </a:rPr>
                        <a:t>, LOI, </a:t>
                      </a:r>
                      <a:r>
                        <a:rPr kumimoji="0" lang="en-US" sz="2000" b="0" i="0" u="none" strike="noStrike" cap="none" normalizeH="0" baseline="0" dirty="0" err="1" smtClean="0">
                          <a:ln>
                            <a:noFill/>
                          </a:ln>
                          <a:solidFill>
                            <a:schemeClr val="tx1"/>
                          </a:solidFill>
                          <a:effectLst/>
                          <a:latin typeface="Times New Roman" pitchFamily="18" charset="0"/>
                        </a:rPr>
                        <a:t>moduli</a:t>
                      </a:r>
                      <a:r>
                        <a:rPr kumimoji="0" lang="en-US" sz="2000" b="0" i="0" u="none" strike="noStrike" cap="none" normalizeH="0" baseline="0" dirty="0" smtClean="0">
                          <a:ln>
                            <a:noFill/>
                          </a:ln>
                          <a:solidFill>
                            <a:schemeClr val="tx1"/>
                          </a:solidFill>
                          <a:effectLst/>
                          <a:latin typeface="Times New Roman" pitchFamily="18" charset="0"/>
                        </a:rPr>
                        <a:t> values</a:t>
                      </a:r>
                    </a:p>
                  </a:txBody>
                  <a:tcPr horzOverflow="overflow">
                    <a:lnL>
                      <a:noFill/>
                    </a:lnL>
                    <a:lnR cap="flat">
                      <a:noFill/>
                    </a:lnR>
                    <a:lnT>
                      <a:noFill/>
                    </a:lnT>
                    <a:lnB>
                      <a:noFill/>
                    </a:lnB>
                    <a:lnTlToBr>
                      <a:noFill/>
                    </a:lnTlToBr>
                    <a:lnBlToTr>
                      <a:noFill/>
                    </a:lnBlToTr>
                    <a:noFill/>
                  </a:tcPr>
                </a:tc>
              </a:tr>
              <a:tr h="74295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6. </a:t>
                      </a:r>
                      <a:r>
                        <a:rPr kumimoji="0" lang="en-US" sz="2000" b="0" i="0" u="none" strike="noStrike" cap="none" normalizeH="0" baseline="0" dirty="0" err="1" smtClean="0">
                          <a:ln>
                            <a:noFill/>
                          </a:ln>
                          <a:solidFill>
                            <a:schemeClr val="tx1"/>
                          </a:solidFill>
                          <a:effectLst/>
                          <a:latin typeface="Times New Roman" pitchFamily="18" charset="0"/>
                        </a:rPr>
                        <a:t>Mineraliser</a:t>
                      </a:r>
                      <a:r>
                        <a:rPr kumimoji="0" lang="en-US" sz="2000" b="0" i="0" u="none" strike="noStrike" cap="none" normalizeH="0" baseline="0" dirty="0" smtClean="0">
                          <a:ln>
                            <a:noFill/>
                          </a:ln>
                          <a:solidFill>
                            <a:schemeClr val="tx1"/>
                          </a:solidFill>
                          <a:effectLst/>
                          <a:latin typeface="Times New Roman" pitchFamily="18" charset="0"/>
                        </a:rPr>
                        <a:t> and minor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constituent</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Source, effects, need, additives</a:t>
                      </a:r>
                    </a:p>
                  </a:txBody>
                  <a:tcPr horzOverflow="overflow">
                    <a:lnL>
                      <a:noFill/>
                    </a:lnL>
                    <a:lnR cap="flat">
                      <a:noFill/>
                    </a:lnR>
                    <a:lnT>
                      <a:noFill/>
                    </a:lnT>
                    <a:lnB cap="flat">
                      <a:noFill/>
                    </a:lnB>
                    <a:lnTlToBr>
                      <a:noFill/>
                    </a:lnTlToBr>
                    <a:lnBlToTr>
                      <a:noFill/>
                    </a:lnBlToTr>
                    <a:noFill/>
                  </a:tcPr>
                </a:tc>
              </a:tr>
            </a:tbl>
          </a:graphicData>
        </a:graphic>
      </p:graphicFrame>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
        <p:nvSpPr>
          <p:cNvPr id="6" name="Rectangle 5"/>
          <p:cNvSpPr/>
          <p:nvPr/>
        </p:nvSpPr>
        <p:spPr>
          <a:xfrm>
            <a:off x="1065444" y="449759"/>
            <a:ext cx="7697556" cy="769441"/>
          </a:xfrm>
          <a:prstGeom prst="rect">
            <a:avLst/>
          </a:prstGeom>
        </p:spPr>
        <p:txBody>
          <a:bodyPr wrap="none">
            <a:spAutoFit/>
          </a:bodyPr>
          <a:lstStyle/>
          <a:p>
            <a:r>
              <a:rPr lang="en-US" sz="4400" dirty="0" smtClean="0">
                <a:solidFill>
                  <a:srgbClr val="C00000"/>
                </a:solidFill>
              </a:rPr>
              <a:t>PRINCIPLE OF RAW MIX DESIGN</a:t>
            </a:r>
            <a:endParaRPr lang="en-US" sz="4400"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2209800"/>
            <a:ext cx="8534400" cy="397032"/>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The percent proportion of all the four components are calculated as follows :</a:t>
            </a:r>
          </a:p>
        </p:txBody>
      </p:sp>
      <p:sp>
        <p:nvSpPr>
          <p:cNvPr id="3" name="Text Box 3"/>
          <p:cNvSpPr txBox="1">
            <a:spLocks noChangeArrowheads="1"/>
          </p:cNvSpPr>
          <p:nvPr/>
        </p:nvSpPr>
        <p:spPr bwMode="auto">
          <a:xfrm>
            <a:off x="1600200" y="2749707"/>
            <a:ext cx="5105400" cy="2143125"/>
          </a:xfrm>
          <a:prstGeom prst="rect">
            <a:avLst/>
          </a:prstGeom>
          <a:solidFill>
            <a:schemeClr val="bg1"/>
          </a:solidFill>
          <a:ln w="12700">
            <a:solidFill>
              <a:srgbClr val="000066"/>
            </a:solidFill>
            <a:miter lim="800000"/>
            <a:headEnd type="none" w="sm" len="sm"/>
            <a:tailEnd type="none" w="sm" len="sm"/>
          </a:ln>
          <a:effectLst/>
        </p:spPr>
        <p:txBody>
          <a:bodyPr wrap="square">
            <a:spAutoFit/>
          </a:bodyPr>
          <a:lstStyle/>
          <a:p>
            <a:pPr>
              <a:lnSpc>
                <a:spcPct val="180000"/>
              </a:lnSpc>
            </a:pPr>
            <a:r>
              <a:rPr lang="en-US" b="1">
                <a:solidFill>
                  <a:srgbClr val="000066"/>
                </a:solidFill>
              </a:rPr>
              <a:t>% of First component = (X/(X+Y+Z+1)) x 100</a:t>
            </a:r>
          </a:p>
          <a:p>
            <a:pPr>
              <a:lnSpc>
                <a:spcPct val="180000"/>
              </a:lnSpc>
            </a:pPr>
            <a:r>
              <a:rPr lang="en-US" b="1">
                <a:solidFill>
                  <a:srgbClr val="000066"/>
                </a:solidFill>
              </a:rPr>
              <a:t>% of Second Component = (Y/(X+Y+Z+1)) x 100</a:t>
            </a:r>
          </a:p>
          <a:p>
            <a:pPr>
              <a:lnSpc>
                <a:spcPct val="180000"/>
              </a:lnSpc>
            </a:pPr>
            <a:r>
              <a:rPr lang="en-US" b="1">
                <a:solidFill>
                  <a:srgbClr val="000066"/>
                </a:solidFill>
              </a:rPr>
              <a:t>% of Third Component = (Z/(X+Y+Z+1)) x 100</a:t>
            </a:r>
          </a:p>
          <a:p>
            <a:pPr>
              <a:lnSpc>
                <a:spcPct val="180000"/>
              </a:lnSpc>
            </a:pPr>
            <a:r>
              <a:rPr lang="en-US" b="1">
                <a:solidFill>
                  <a:srgbClr val="000066"/>
                </a:solidFill>
              </a:rPr>
              <a:t>% of Fourth Component = (1/(X+Y+Z+1)) x 100</a:t>
            </a:r>
          </a:p>
        </p:txBody>
      </p:sp>
      <p:sp>
        <p:nvSpPr>
          <p:cNvPr id="4" name="Text Box 4"/>
          <p:cNvSpPr txBox="1">
            <a:spLocks noChangeArrowheads="1"/>
          </p:cNvSpPr>
          <p:nvPr/>
        </p:nvSpPr>
        <p:spPr bwMode="auto">
          <a:xfrm>
            <a:off x="152400" y="5013269"/>
            <a:ext cx="8763000" cy="701731"/>
          </a:xfrm>
          <a:prstGeom prst="rect">
            <a:avLst/>
          </a:prstGeom>
          <a:noFill/>
          <a:ln w="12700">
            <a:noFill/>
            <a:miter lim="800000"/>
            <a:headEnd type="none" w="sm" len="sm"/>
            <a:tailEnd type="none" w="sm" len="sm"/>
          </a:ln>
          <a:effectLst/>
        </p:spPr>
        <p:txBody>
          <a:bodyPr wrap="square">
            <a:spAutoFit/>
          </a:bodyPr>
          <a:lstStyle/>
          <a:p>
            <a:pPr algn="just">
              <a:lnSpc>
                <a:spcPct val="110000"/>
              </a:lnSpc>
            </a:pPr>
            <a:r>
              <a:rPr lang="en-US" b="1" dirty="0">
                <a:solidFill>
                  <a:srgbClr val="3333FF"/>
                </a:solidFill>
              </a:rPr>
              <a:t>After calculating the proportion of raw component, the composition of clinker can be calculated.</a:t>
            </a:r>
          </a:p>
        </p:txBody>
      </p:sp>
      <p:grpSp>
        <p:nvGrpSpPr>
          <p:cNvPr id="5" name="Group 15"/>
          <p:cNvGrpSpPr>
            <a:grpSpLocks/>
          </p:cNvGrpSpPr>
          <p:nvPr/>
        </p:nvGrpSpPr>
        <p:grpSpPr bwMode="auto">
          <a:xfrm>
            <a:off x="152400" y="152400"/>
            <a:ext cx="838200" cy="914400"/>
            <a:chOff x="3276600" y="1905000"/>
            <a:chExt cx="2876550" cy="3324225"/>
          </a:xfrm>
        </p:grpSpPr>
        <p:pic>
          <p:nvPicPr>
            <p:cNvPr id="6"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7"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dissolve">
                                      <p:cBhvr>
                                        <p:cTn id="7" dur="300"/>
                                        <p:tgtEl>
                                          <p:spTgt spid="2"/>
                                        </p:tgtEl>
                                      </p:cBhvr>
                                    </p:animEffect>
                                  </p:childTnLst>
                                </p:cTn>
                              </p:par>
                            </p:childTnLst>
                          </p:cTn>
                        </p:par>
                        <p:par>
                          <p:cTn id="8" fill="hold">
                            <p:stCondLst>
                              <p:cond delay="39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par>
                          <p:cTn id="12" fill="hold">
                            <p:stCondLst>
                              <p:cond delay="4400"/>
                            </p:stCondLst>
                            <p:childTnLst>
                              <p:par>
                                <p:cTn id="13" presetID="9" presetClass="entr" presetSubtype="0" fill="hold" grpId="0" nodeType="afterEffect">
                                  <p:stCondLst>
                                    <p:cond delay="0"/>
                                  </p:stCondLst>
                                  <p:iterate type="wd">
                                    <p:tmPct val="100000"/>
                                  </p:iterate>
                                  <p:childTnLst>
                                    <p:set>
                                      <p:cBhvr>
                                        <p:cTn id="14" dur="1" fill="hold">
                                          <p:stCondLst>
                                            <p:cond delay="0"/>
                                          </p:stCondLst>
                                        </p:cTn>
                                        <p:tgtEl>
                                          <p:spTgt spid="4"/>
                                        </p:tgtEl>
                                        <p:attrNameLst>
                                          <p:attrName>style.visibility</p:attrName>
                                        </p:attrNameLst>
                                      </p:cBhvr>
                                      <p:to>
                                        <p:strVal val="visible"/>
                                      </p:to>
                                    </p:set>
                                    <p:animEffect transition="in" filter="dissolve">
                                      <p:cBhvr>
                                        <p:cTn id="15"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autoUpdateAnimBg="0"/>
      <p:bldP spid="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19200" y="1524000"/>
            <a:ext cx="6705600" cy="3970318"/>
          </a:xfrm>
          <a:prstGeom prst="rect">
            <a:avLst/>
          </a:prstGeom>
          <a:noFill/>
        </p:spPr>
        <p:txBody>
          <a:bodyPr wrap="square" rtlCol="0">
            <a:spAutoFit/>
          </a:bodyPr>
          <a:lstStyle/>
          <a:p>
            <a:pPr lvl="0"/>
            <a:endParaRPr lang="en-US" u="sng" dirty="0"/>
          </a:p>
          <a:p>
            <a:r>
              <a:rPr lang="en-US" dirty="0"/>
              <a:t>The mixing proportion is required for limestone with 86.3% CaCO3 and clay with 28% CaCO3 to get a raw mix with a CaCO3 content of 74.3</a:t>
            </a:r>
            <a:r>
              <a:rPr lang="en-US" dirty="0" smtClean="0"/>
              <a:t>%</a:t>
            </a:r>
          </a:p>
          <a:p>
            <a:endParaRPr lang="en-US" u="sng" dirty="0"/>
          </a:p>
          <a:p>
            <a:r>
              <a:rPr lang="en-US" dirty="0" smtClean="0"/>
              <a:t>Limestone</a:t>
            </a:r>
            <a:r>
              <a:rPr lang="en-US" dirty="0"/>
              <a:t>				</a:t>
            </a:r>
            <a:r>
              <a:rPr lang="en-US" dirty="0" smtClean="0"/>
              <a:t>	Parts </a:t>
            </a:r>
            <a:r>
              <a:rPr lang="en-US" dirty="0"/>
              <a:t>Limestone</a:t>
            </a:r>
            <a:endParaRPr lang="en-US" u="sng" dirty="0"/>
          </a:p>
          <a:p>
            <a:r>
              <a:rPr lang="en-US" dirty="0" smtClean="0"/>
              <a:t>86.3</a:t>
            </a:r>
            <a:r>
              <a:rPr lang="en-US" dirty="0"/>
              <a:t>					</a:t>
            </a:r>
            <a:r>
              <a:rPr lang="en-US" dirty="0" smtClean="0"/>
              <a:t>46.3</a:t>
            </a:r>
            <a:endParaRPr lang="en-US" u="sng" dirty="0"/>
          </a:p>
          <a:p>
            <a:r>
              <a:rPr lang="en-US" dirty="0"/>
              <a:t> </a:t>
            </a:r>
            <a:endParaRPr lang="en-US" u="sng" dirty="0" smtClean="0"/>
          </a:p>
          <a:p>
            <a:endParaRPr lang="en-US" u="sng" dirty="0"/>
          </a:p>
          <a:p>
            <a:r>
              <a:rPr lang="en-US" dirty="0"/>
              <a:t>		</a:t>
            </a:r>
            <a:r>
              <a:rPr lang="en-US" dirty="0" smtClean="0"/>
              <a:t>                 74.3</a:t>
            </a:r>
            <a:endParaRPr lang="en-US" u="sng" dirty="0"/>
          </a:p>
          <a:p>
            <a:r>
              <a:rPr lang="en-US" dirty="0"/>
              <a:t> </a:t>
            </a:r>
            <a:endParaRPr lang="en-US" u="sng" dirty="0"/>
          </a:p>
          <a:p>
            <a:r>
              <a:rPr lang="en-US" dirty="0"/>
              <a:t> </a:t>
            </a:r>
            <a:r>
              <a:rPr lang="en-US" dirty="0" smtClean="0"/>
              <a:t/>
            </a:r>
            <a:br>
              <a:rPr lang="en-US" dirty="0" smtClean="0"/>
            </a:br>
            <a:r>
              <a:rPr lang="en-US" dirty="0" smtClean="0"/>
              <a:t>Clay</a:t>
            </a:r>
            <a:r>
              <a:rPr lang="en-US" dirty="0"/>
              <a:t>					</a:t>
            </a:r>
            <a:r>
              <a:rPr lang="en-US" dirty="0" smtClean="0"/>
              <a:t>Parts </a:t>
            </a:r>
            <a:r>
              <a:rPr lang="en-US" dirty="0"/>
              <a:t>Clay	</a:t>
            </a:r>
            <a:endParaRPr lang="en-US" u="sng" dirty="0"/>
          </a:p>
          <a:p>
            <a:r>
              <a:rPr lang="en-US" dirty="0" smtClean="0"/>
              <a:t>28</a:t>
            </a:r>
            <a:r>
              <a:rPr lang="en-US" dirty="0"/>
              <a:t>					</a:t>
            </a:r>
            <a:r>
              <a:rPr lang="en-US" dirty="0" smtClean="0"/>
              <a:t>12</a:t>
            </a:r>
            <a:r>
              <a:rPr lang="en-US" dirty="0"/>
              <a:t>	</a:t>
            </a:r>
            <a:endParaRPr lang="en-US" u="sng" dirty="0"/>
          </a:p>
          <a:p>
            <a:endParaRPr lang="en-US" dirty="0"/>
          </a:p>
        </p:txBody>
      </p:sp>
      <p:cxnSp>
        <p:nvCxnSpPr>
          <p:cNvPr id="40972" name="AutoShape 12"/>
          <p:cNvCxnSpPr>
            <a:cxnSpLocks noChangeShapeType="1"/>
          </p:cNvCxnSpPr>
          <p:nvPr/>
        </p:nvCxnSpPr>
        <p:spPr bwMode="auto">
          <a:xfrm>
            <a:off x="2889250" y="3352800"/>
            <a:ext cx="973138" cy="358775"/>
          </a:xfrm>
          <a:prstGeom prst="straightConnector1">
            <a:avLst/>
          </a:prstGeom>
          <a:noFill/>
          <a:ln w="9525">
            <a:solidFill>
              <a:srgbClr val="000000"/>
            </a:solidFill>
            <a:round/>
            <a:headEnd/>
            <a:tailEnd/>
          </a:ln>
        </p:spPr>
      </p:cxnSp>
      <p:cxnSp>
        <p:nvCxnSpPr>
          <p:cNvPr id="40973" name="AutoShape 13"/>
          <p:cNvCxnSpPr>
            <a:cxnSpLocks noChangeShapeType="1"/>
          </p:cNvCxnSpPr>
          <p:nvPr/>
        </p:nvCxnSpPr>
        <p:spPr bwMode="auto">
          <a:xfrm flipV="1">
            <a:off x="4508500" y="3352800"/>
            <a:ext cx="1054100" cy="358775"/>
          </a:xfrm>
          <a:prstGeom prst="straightConnector1">
            <a:avLst/>
          </a:prstGeom>
          <a:noFill/>
          <a:ln w="9525">
            <a:solidFill>
              <a:srgbClr val="000000"/>
            </a:solidFill>
            <a:round/>
            <a:headEnd/>
            <a:tailEnd/>
          </a:ln>
        </p:spPr>
      </p:cxnSp>
      <p:cxnSp>
        <p:nvCxnSpPr>
          <p:cNvPr id="40974" name="AutoShape 14"/>
          <p:cNvCxnSpPr>
            <a:cxnSpLocks noChangeShapeType="1"/>
          </p:cNvCxnSpPr>
          <p:nvPr/>
        </p:nvCxnSpPr>
        <p:spPr bwMode="auto">
          <a:xfrm flipV="1">
            <a:off x="2908300" y="4087813"/>
            <a:ext cx="944563" cy="347662"/>
          </a:xfrm>
          <a:prstGeom prst="straightConnector1">
            <a:avLst/>
          </a:prstGeom>
          <a:noFill/>
          <a:ln w="9525">
            <a:solidFill>
              <a:srgbClr val="000000"/>
            </a:solidFill>
            <a:round/>
            <a:headEnd/>
            <a:tailEnd/>
          </a:ln>
        </p:spPr>
      </p:cxnSp>
      <p:grpSp>
        <p:nvGrpSpPr>
          <p:cNvPr id="7" name="Group 15"/>
          <p:cNvGrpSpPr>
            <a:grpSpLocks/>
          </p:cNvGrpSpPr>
          <p:nvPr/>
        </p:nvGrpSpPr>
        <p:grpSpPr bwMode="auto">
          <a:xfrm>
            <a:off x="152400" y="152400"/>
            <a:ext cx="838200" cy="914400"/>
            <a:chOff x="3276600" y="1905000"/>
            <a:chExt cx="2876550" cy="3324225"/>
          </a:xfrm>
        </p:grpSpPr>
        <p:pic>
          <p:nvPicPr>
            <p:cNvPr id="8"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9"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cxnSp>
        <p:nvCxnSpPr>
          <p:cNvPr id="40975" name="AutoShape 15"/>
          <p:cNvCxnSpPr>
            <a:cxnSpLocks noChangeShapeType="1"/>
          </p:cNvCxnSpPr>
          <p:nvPr/>
        </p:nvCxnSpPr>
        <p:spPr bwMode="auto">
          <a:xfrm>
            <a:off x="4508500" y="4087813"/>
            <a:ext cx="1054100" cy="347662"/>
          </a:xfrm>
          <a:prstGeom prst="straightConnector1">
            <a:avLst/>
          </a:prstGeom>
          <a:noFill/>
          <a:ln w="9525">
            <a:solidFill>
              <a:srgbClr val="000000"/>
            </a:solidFill>
            <a:round/>
            <a:headEnd/>
            <a:tailEnd/>
          </a:ln>
        </p:spPr>
      </p:cxnSp>
      <p:sp>
        <p:nvSpPr>
          <p:cNvPr id="11" name="Rectangle 10"/>
          <p:cNvSpPr/>
          <p:nvPr/>
        </p:nvSpPr>
        <p:spPr>
          <a:xfrm>
            <a:off x="1219200" y="602159"/>
            <a:ext cx="6707927" cy="769441"/>
          </a:xfrm>
          <a:prstGeom prst="rect">
            <a:avLst/>
          </a:prstGeom>
        </p:spPr>
        <p:txBody>
          <a:bodyPr wrap="none">
            <a:spAutoFit/>
          </a:bodyPr>
          <a:lstStyle/>
          <a:p>
            <a:r>
              <a:rPr lang="en-US" sz="4400" dirty="0" smtClean="0">
                <a:solidFill>
                  <a:srgbClr val="C00000"/>
                </a:solidFill>
              </a:rPr>
              <a:t>TWO COMPONENT SYSTEM</a:t>
            </a:r>
            <a:endParaRPr lang="en-US" sz="4400" dirty="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152400" y="152400"/>
            <a:ext cx="838200" cy="914400"/>
            <a:chOff x="3276600" y="1905000"/>
            <a:chExt cx="2876550" cy="3324225"/>
          </a:xfrm>
        </p:grpSpPr>
        <p:pic>
          <p:nvPicPr>
            <p:cNvPr id="5"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6"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graphicFrame>
        <p:nvGraphicFramePr>
          <p:cNvPr id="2" name="Table 1"/>
          <p:cNvGraphicFramePr>
            <a:graphicFrameLocks noGrp="1"/>
          </p:cNvGraphicFramePr>
          <p:nvPr/>
        </p:nvGraphicFramePr>
        <p:xfrm>
          <a:off x="1219200" y="2057400"/>
          <a:ext cx="6858000" cy="4419600"/>
        </p:xfrm>
        <a:graphic>
          <a:graphicData uri="http://schemas.openxmlformats.org/drawingml/2006/table">
            <a:tbl>
              <a:tblPr/>
              <a:tblGrid>
                <a:gridCol w="2906617"/>
                <a:gridCol w="629767"/>
                <a:gridCol w="3321616"/>
              </a:tblGrid>
              <a:tr h="1398898">
                <a:tc>
                  <a:txBody>
                    <a:bodyPr/>
                    <a:lstStyle/>
                    <a:p>
                      <a:pPr marL="0" marR="0" fontAlgn="base">
                        <a:lnSpc>
                          <a:spcPct val="115000"/>
                        </a:lnSpc>
                        <a:spcBef>
                          <a:spcPts val="575"/>
                        </a:spcBef>
                        <a:spcAft>
                          <a:spcPts val="0"/>
                        </a:spcAft>
                      </a:pPr>
                      <a:r>
                        <a:rPr lang="en-US" sz="1600" kern="1200" dirty="0">
                          <a:latin typeface="Times New Roman"/>
                          <a:ea typeface="Times New Roman"/>
                          <a:cs typeface="Times New Roman"/>
                        </a:rPr>
                        <a:t>Coal Consumption %</a:t>
                      </a:r>
                      <a:endParaRPr lang="en-US" sz="1600" dirty="0">
                        <a:latin typeface="Cambria"/>
                        <a:ea typeface="Cambria"/>
                        <a:cs typeface="Times New Roman"/>
                      </a:endParaRPr>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575"/>
                        </a:spcBef>
                        <a:spcAft>
                          <a:spcPts val="0"/>
                        </a:spcAft>
                      </a:pPr>
                      <a:r>
                        <a:rPr lang="en-US" sz="1600" kern="1200" dirty="0">
                          <a:latin typeface="Times New Roman"/>
                          <a:ea typeface="Times New Roman"/>
                          <a:cs typeface="Times New Roman"/>
                        </a:rPr>
                        <a:t>=</a:t>
                      </a:r>
                      <a:endParaRPr lang="en-US" sz="1600" dirty="0">
                        <a:latin typeface="Cambria"/>
                        <a:ea typeface="Cambria"/>
                        <a:cs typeface="Times New Roman"/>
                      </a:endParaRPr>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575"/>
                        </a:spcBef>
                        <a:spcAft>
                          <a:spcPts val="0"/>
                        </a:spcAft>
                      </a:pPr>
                      <a:r>
                        <a:rPr lang="en-US" sz="1600" u="sng" kern="1200">
                          <a:latin typeface="Times New Roman"/>
                          <a:ea typeface="Times New Roman"/>
                          <a:cs typeface="Times New Roman"/>
                        </a:rPr>
                        <a:t>Sp. Heat Cons. X 100</a:t>
                      </a:r>
                      <a:endParaRPr lang="en-US" sz="1600">
                        <a:latin typeface="Cambria"/>
                        <a:ea typeface="Cambria"/>
                        <a:cs typeface="Times New Roman"/>
                      </a:endParaRPr>
                    </a:p>
                    <a:p>
                      <a:pPr marL="0" marR="0" algn="ctr" fontAlgn="base">
                        <a:lnSpc>
                          <a:spcPct val="115000"/>
                        </a:lnSpc>
                        <a:spcBef>
                          <a:spcPts val="575"/>
                        </a:spcBef>
                        <a:spcAft>
                          <a:spcPts val="0"/>
                        </a:spcAft>
                      </a:pPr>
                      <a:r>
                        <a:rPr lang="en-US" sz="1600" kern="1200">
                          <a:latin typeface="Times New Roman"/>
                          <a:ea typeface="Times New Roman"/>
                          <a:cs typeface="Times New Roman"/>
                        </a:rPr>
                        <a:t>UHV</a:t>
                      </a:r>
                      <a:endParaRPr lang="en-US" sz="1600">
                        <a:latin typeface="Cambria"/>
                        <a:ea typeface="Cambria"/>
                        <a:cs typeface="Times New Roman"/>
                      </a:endParaRPr>
                    </a:p>
                  </a:txBody>
                  <a:tcPr>
                    <a:lnL>
                      <a:noFill/>
                    </a:lnL>
                    <a:lnR>
                      <a:noFill/>
                    </a:lnR>
                    <a:lnT>
                      <a:noFill/>
                    </a:lnT>
                    <a:lnB w="12700" cap="flat" cmpd="sng" algn="ctr">
                      <a:solidFill>
                        <a:srgbClr val="000000"/>
                      </a:solidFill>
                      <a:prstDash val="solid"/>
                      <a:round/>
                      <a:headEnd type="none" w="med" len="med"/>
                      <a:tailEnd type="none" w="med" len="med"/>
                    </a:lnB>
                  </a:tcPr>
                </a:tc>
              </a:tr>
              <a:tr h="1398898">
                <a:tc>
                  <a:txBody>
                    <a:bodyPr/>
                    <a:lstStyle/>
                    <a:p>
                      <a:pPr marL="0" marR="0" fontAlgn="base">
                        <a:lnSpc>
                          <a:spcPct val="115000"/>
                        </a:lnSpc>
                        <a:spcBef>
                          <a:spcPts val="575"/>
                        </a:spcBef>
                        <a:spcAft>
                          <a:spcPts val="0"/>
                        </a:spcAft>
                      </a:pPr>
                      <a:r>
                        <a:rPr lang="en-US" sz="1600" kern="1200" dirty="0">
                          <a:latin typeface="Times New Roman"/>
                          <a:ea typeface="Times New Roman"/>
                          <a:cs typeface="Times New Roman"/>
                        </a:rPr>
                        <a:t>Specific Heat Cons. </a:t>
                      </a:r>
                      <a:endParaRPr lang="en-US" sz="1600" dirty="0">
                        <a:latin typeface="Cambria"/>
                        <a:ea typeface="Cambria"/>
                        <a:cs typeface="Times New Roman"/>
                      </a:endParaRPr>
                    </a:p>
                    <a:p>
                      <a:pPr marL="0" marR="0" fontAlgn="base">
                        <a:lnSpc>
                          <a:spcPct val="115000"/>
                        </a:lnSpc>
                        <a:spcBef>
                          <a:spcPts val="575"/>
                        </a:spcBef>
                        <a:spcAft>
                          <a:spcPts val="0"/>
                        </a:spcAft>
                      </a:pPr>
                      <a:r>
                        <a:rPr lang="en-US" sz="1600" kern="1200" dirty="0">
                          <a:latin typeface="Times New Roman"/>
                          <a:ea typeface="Times New Roman"/>
                          <a:cs typeface="Times New Roman"/>
                        </a:rPr>
                        <a:t>(Kcal/Kg fuel)</a:t>
                      </a:r>
                      <a:endParaRPr lang="en-US" sz="1600" dirty="0">
                        <a:latin typeface="Cambria"/>
                        <a:ea typeface="Cambria"/>
                        <a:cs typeface="Times New Roman"/>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575"/>
                        </a:spcBef>
                        <a:spcAft>
                          <a:spcPts val="0"/>
                        </a:spcAft>
                      </a:pPr>
                      <a:r>
                        <a:rPr lang="en-US" sz="1600" kern="1200">
                          <a:latin typeface="Times New Roman"/>
                          <a:ea typeface="Times New Roman"/>
                          <a:cs typeface="Times New Roman"/>
                        </a:rPr>
                        <a:t>=</a:t>
                      </a:r>
                      <a:endParaRPr lang="en-US" sz="1600">
                        <a:latin typeface="Cambria"/>
                        <a:ea typeface="Cambria"/>
                        <a:cs typeface="Times New Roman"/>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575"/>
                        </a:spcBef>
                        <a:spcAft>
                          <a:spcPts val="0"/>
                        </a:spcAft>
                        <a:tabLst>
                          <a:tab pos="0" algn="l"/>
                          <a:tab pos="60960" algn="l"/>
                        </a:tabLst>
                      </a:pPr>
                      <a:r>
                        <a:rPr lang="en-US" sz="1600" u="sng" kern="1200" dirty="0">
                          <a:latin typeface="Times New Roman"/>
                          <a:ea typeface="Times New Roman"/>
                          <a:cs typeface="Times New Roman"/>
                        </a:rPr>
                        <a:t>UHV x Coal Cons.</a:t>
                      </a:r>
                      <a:endParaRPr lang="en-US" sz="1600" dirty="0">
                        <a:latin typeface="Cambria"/>
                        <a:ea typeface="Cambria"/>
                        <a:cs typeface="Times New Roman"/>
                      </a:endParaRPr>
                    </a:p>
                    <a:p>
                      <a:pPr marL="0" marR="0" fontAlgn="base">
                        <a:lnSpc>
                          <a:spcPct val="115000"/>
                        </a:lnSpc>
                        <a:spcBef>
                          <a:spcPts val="575"/>
                        </a:spcBef>
                        <a:spcAft>
                          <a:spcPts val="0"/>
                        </a:spcAft>
                        <a:tabLst>
                          <a:tab pos="0" algn="l"/>
                        </a:tabLst>
                      </a:pPr>
                      <a:r>
                        <a:rPr lang="en-US" sz="1600" kern="1200" dirty="0">
                          <a:latin typeface="Times New Roman"/>
                          <a:ea typeface="Times New Roman"/>
                          <a:cs typeface="Times New Roman"/>
                        </a:rPr>
                        <a:t>           100</a:t>
                      </a:r>
                      <a:endParaRPr lang="en-US" sz="1600" dirty="0">
                        <a:latin typeface="Cambria"/>
                        <a:ea typeface="Cambria"/>
                        <a:cs typeface="Times New Roman"/>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804">
                <a:tc>
                  <a:txBody>
                    <a:bodyPr/>
                    <a:lstStyle/>
                    <a:p>
                      <a:pPr marL="0" marR="0" fontAlgn="base">
                        <a:lnSpc>
                          <a:spcPct val="115000"/>
                        </a:lnSpc>
                        <a:spcBef>
                          <a:spcPts val="575"/>
                        </a:spcBef>
                        <a:spcAft>
                          <a:spcPts val="0"/>
                        </a:spcAft>
                      </a:pPr>
                      <a:r>
                        <a:rPr lang="en-US" sz="1600" kern="1200" dirty="0">
                          <a:latin typeface="Times New Roman"/>
                          <a:ea typeface="Times New Roman"/>
                          <a:cs typeface="Times New Roman"/>
                        </a:rPr>
                        <a:t>Ash Absorption %</a:t>
                      </a:r>
                      <a:endParaRPr lang="en-US" sz="1600" dirty="0">
                        <a:latin typeface="Cambria"/>
                        <a:ea typeface="Cambria"/>
                        <a:cs typeface="Times New Roman"/>
                      </a:endParaRPr>
                    </a:p>
                  </a:txBody>
                  <a:tcP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fontAlgn="base">
                        <a:lnSpc>
                          <a:spcPct val="115000"/>
                        </a:lnSpc>
                        <a:spcBef>
                          <a:spcPts val="575"/>
                        </a:spcBef>
                        <a:spcAft>
                          <a:spcPts val="0"/>
                        </a:spcAft>
                      </a:pPr>
                      <a:r>
                        <a:rPr lang="en-US" sz="1600" kern="1200" dirty="0">
                          <a:latin typeface="Times New Roman"/>
                          <a:ea typeface="Times New Roman"/>
                          <a:cs typeface="Times New Roman"/>
                        </a:rPr>
                        <a:t>=</a:t>
                      </a:r>
                      <a:endParaRPr lang="en-US" sz="1600" dirty="0">
                        <a:latin typeface="Cambria"/>
                        <a:ea typeface="Cambria"/>
                        <a:cs typeface="Times New Roman"/>
                      </a:endParaRPr>
                    </a:p>
                  </a:txBody>
                  <a:tcP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fontAlgn="base">
                        <a:lnSpc>
                          <a:spcPct val="115000"/>
                        </a:lnSpc>
                        <a:spcBef>
                          <a:spcPts val="575"/>
                        </a:spcBef>
                        <a:spcAft>
                          <a:spcPts val="0"/>
                        </a:spcAft>
                      </a:pPr>
                      <a:r>
                        <a:rPr lang="en-US" sz="1600" u="sng" kern="1200" dirty="0">
                          <a:latin typeface="Times New Roman"/>
                          <a:ea typeface="Times New Roman"/>
                          <a:cs typeface="Times New Roman"/>
                        </a:rPr>
                        <a:t>Ash (%) x Coal Cons.</a:t>
                      </a:r>
                      <a:endParaRPr lang="en-US" sz="1600" dirty="0">
                        <a:latin typeface="Cambria"/>
                        <a:ea typeface="Cambria"/>
                        <a:cs typeface="Times New Roman"/>
                      </a:endParaRPr>
                    </a:p>
                    <a:p>
                      <a:pPr marL="0" marR="0" fontAlgn="base">
                        <a:lnSpc>
                          <a:spcPct val="115000"/>
                        </a:lnSpc>
                        <a:spcBef>
                          <a:spcPts val="575"/>
                        </a:spcBef>
                        <a:spcAft>
                          <a:spcPts val="0"/>
                        </a:spcAft>
                      </a:pPr>
                      <a:r>
                        <a:rPr lang="en-US" sz="1600" kern="1200" dirty="0">
                          <a:latin typeface="Times New Roman"/>
                          <a:ea typeface="Times New Roman"/>
                          <a:cs typeface="Times New Roman"/>
                        </a:rPr>
                        <a:t>             100</a:t>
                      </a:r>
                      <a:endParaRPr lang="en-US" sz="1600" dirty="0">
                        <a:latin typeface="Cambria"/>
                        <a:ea typeface="Cambria"/>
                        <a:cs typeface="Times New Roman"/>
                      </a:endParaRPr>
                    </a:p>
                  </a:txBody>
                  <a:tcP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Rectangle 6"/>
          <p:cNvSpPr/>
          <p:nvPr/>
        </p:nvSpPr>
        <p:spPr>
          <a:xfrm>
            <a:off x="1829248" y="678359"/>
            <a:ext cx="5790752" cy="769441"/>
          </a:xfrm>
          <a:prstGeom prst="rect">
            <a:avLst/>
          </a:prstGeom>
        </p:spPr>
        <p:txBody>
          <a:bodyPr wrap="none">
            <a:spAutoFit/>
          </a:bodyPr>
          <a:lstStyle/>
          <a:p>
            <a:r>
              <a:rPr lang="en-US" sz="4400" dirty="0" smtClean="0">
                <a:solidFill>
                  <a:srgbClr val="C00000"/>
                </a:solidFill>
              </a:rPr>
              <a:t>COAL ASH ABSORPTION</a:t>
            </a:r>
            <a:endParaRPr lang="en-US" sz="4400"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2003"/>
            <a:ext cx="9144000" cy="830997"/>
          </a:xfrm>
          <a:prstGeom prst="rect">
            <a:avLst/>
          </a:prstGeom>
          <a:noFill/>
          <a:ln w="9525">
            <a:noFill/>
            <a:miter lim="800000"/>
            <a:headEnd/>
            <a:tailEnd/>
          </a:ln>
          <a:effectLst/>
        </p:spPr>
        <p:txBody>
          <a:bodyPr>
            <a:spAutoFit/>
          </a:bodyPr>
          <a:lstStyle/>
          <a:p>
            <a:pPr algn="ctr"/>
            <a:r>
              <a:rPr lang="en-US" sz="2400" b="1" dirty="0">
                <a:latin typeface="Times New Roman" pitchFamily="18" charset="0"/>
                <a:cs typeface="Times New Roman" pitchFamily="18" charset="0"/>
              </a:rPr>
              <a:t>MINERAL PHASES OF PORTLAND </a:t>
            </a:r>
          </a:p>
          <a:p>
            <a:pPr algn="ctr"/>
            <a:r>
              <a:rPr lang="en-US" sz="2400" b="1" dirty="0">
                <a:latin typeface="Times New Roman" pitchFamily="18" charset="0"/>
                <a:cs typeface="Times New Roman" pitchFamily="18" charset="0"/>
              </a:rPr>
              <a:t>CEMENT CLINKER</a:t>
            </a:r>
          </a:p>
        </p:txBody>
      </p:sp>
      <p:graphicFrame>
        <p:nvGraphicFramePr>
          <p:cNvPr id="3" name="Group 3"/>
          <p:cNvGraphicFramePr>
            <a:graphicFrameLocks noGrp="1"/>
          </p:cNvGraphicFramePr>
          <p:nvPr/>
        </p:nvGraphicFramePr>
        <p:xfrm>
          <a:off x="381000" y="1447800"/>
          <a:ext cx="8458200" cy="5067618"/>
        </p:xfrm>
        <a:graphic>
          <a:graphicData uri="http://schemas.openxmlformats.org/drawingml/2006/table">
            <a:tbl>
              <a:tblPr/>
              <a:tblGrid>
                <a:gridCol w="4648200"/>
                <a:gridCol w="2286000"/>
                <a:gridCol w="1524000"/>
              </a:tblGrid>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Mineral Phases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Formulae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Abbreviation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1. Tricalcium Silicate (Alite)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3CaO.SiO</a:t>
                      </a:r>
                      <a:r>
                        <a:rPr kumimoji="0" lang="en-US" sz="2000" b="0" i="0" u="none" strike="noStrike" cap="none" normalizeH="0" baseline="-25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 Dicalcium Silicate (Belite)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2CaOSiO</a:t>
                      </a:r>
                      <a:r>
                        <a:rPr kumimoji="0" lang="en-US" sz="2000" b="0" i="0" u="none" strike="noStrike" cap="none" normalizeH="0" baseline="-25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3. Tricalcium Aluminate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3CaOAl</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a:t>
                      </a:r>
                      <a:r>
                        <a:rPr kumimoji="0" lang="en-US" sz="2000" b="0" i="0" u="none" strike="noStrike" cap="none" normalizeH="0" baseline="-2500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4. Tetra calcium alumino </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ferrite AL2O3 &gt; Fe2O3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4CaOAl</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rPr>
                        <a:t>Fe</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a:t>
                      </a:r>
                      <a:r>
                        <a:rPr kumimoji="0" lang="en-US" sz="2000" b="0" i="0" u="none" strike="noStrike" cap="none" normalizeH="0" baseline="-2500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0" smtClean="0">
                          <a:ln>
                            <a:noFill/>
                          </a:ln>
                          <a:solidFill>
                            <a:schemeClr val="tx1"/>
                          </a:solidFill>
                          <a:effectLst/>
                          <a:latin typeface="Times New Roman" pitchFamily="18" charset="0"/>
                        </a:rPr>
                        <a:t>AF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5. Calcium alumino ferrite Al</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rPr>
                        <a:t> &gt; F</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2CaO(Al</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rPr>
                        <a:t>Fe</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a:t>
                      </a:r>
                      <a:r>
                        <a:rPr kumimoji="0" lang="en-US" sz="2000" b="0" i="0" u="none" strike="noStrike" cap="none" normalizeH="0" baseline="-25000" smtClean="0">
                          <a:ln>
                            <a:noFill/>
                          </a:ln>
                          <a:solidFill>
                            <a:schemeClr val="tx1"/>
                          </a:solidFill>
                          <a:effectLst/>
                          <a:latin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AF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6. Free CaO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7. Free Magnesium 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MgO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8. Alkali containing aluminate </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K</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 + Na</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 &gt; SO</a:t>
                      </a:r>
                      <a:r>
                        <a:rPr kumimoji="0" lang="en-US" sz="2000" b="0" i="0" u="none" strike="noStrike" cap="none" normalizeH="0" baseline="-2500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2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(K,Na)</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O,8CaO, 3Na</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OK</a:t>
                      </a:r>
                      <a:r>
                        <a:rPr kumimoji="0" lang="en-US" sz="2000" b="0" i="0" u="none" strike="noStrike" cap="none" normalizeH="0" baseline="-25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,N)CA</a:t>
                      </a:r>
                      <a:r>
                        <a:rPr kumimoji="0" lang="en-US" sz="2000" b="0" i="0" u="none" strike="noStrike" cap="none" normalizeH="0" baseline="-2500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9528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9. Alkali sulphate K</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 + Na</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 &gt; SO</a:t>
                      </a:r>
                      <a:r>
                        <a:rPr kumimoji="0" lang="en-US" sz="2000" b="0" i="0" u="none" strike="noStrike" cap="none" normalizeH="0" baseline="-2500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(K,Na)</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SO</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0" smtClean="0">
                          <a:ln>
                            <a:noFill/>
                          </a:ln>
                          <a:solidFill>
                            <a:schemeClr val="tx1"/>
                          </a:solidFill>
                          <a:effectLst/>
                          <a:latin typeface="Times New Roman" pitchFamily="18" charset="0"/>
                        </a:rPr>
                        <a:t> , CaSO</a:t>
                      </a:r>
                      <a:r>
                        <a:rPr kumimoji="0" lang="en-US" sz="2000" b="0" i="0" u="none" strike="noStrike" cap="none" normalizeH="0" baseline="-2500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52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10. Calcium sulphate K</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 + Na</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O &gt; SO</a:t>
                      </a:r>
                      <a:r>
                        <a:rPr kumimoji="0" lang="en-US" sz="2000" b="0" i="0" u="none" strike="noStrike" cap="none" normalizeH="0" baseline="-2500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(K,Na)</a:t>
                      </a:r>
                      <a:r>
                        <a:rPr kumimoji="0" lang="en-US" sz="2000" b="0" i="0" u="none" strike="noStrike" cap="none" normalizeH="0" baseline="-25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SO</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0" smtClean="0">
                          <a:ln>
                            <a:noFill/>
                          </a:ln>
                          <a:solidFill>
                            <a:schemeClr val="tx1"/>
                          </a:solidFill>
                          <a:effectLst/>
                          <a:latin typeface="Times New Roman" pitchFamily="18" charset="0"/>
                        </a:rPr>
                        <a:t> , CaSO</a:t>
                      </a:r>
                      <a:r>
                        <a:rPr kumimoji="0" lang="en-US" sz="2000" b="0" i="0" u="none" strike="noStrike" cap="none" normalizeH="0" baseline="-2500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pSp>
        <p:nvGrpSpPr>
          <p:cNvPr id="4" name="Group 15"/>
          <p:cNvGrpSpPr>
            <a:grpSpLocks/>
          </p:cNvGrpSpPr>
          <p:nvPr/>
        </p:nvGrpSpPr>
        <p:grpSpPr bwMode="auto">
          <a:xfrm>
            <a:off x="152400" y="152400"/>
            <a:ext cx="838200" cy="914400"/>
            <a:chOff x="3276600" y="1905000"/>
            <a:chExt cx="2876550" cy="3324225"/>
          </a:xfrm>
        </p:grpSpPr>
        <p:pic>
          <p:nvPicPr>
            <p:cNvPr id="5"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6"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124200"/>
            <a:ext cx="6407010" cy="769441"/>
          </a:xfrm>
          <a:prstGeom prst="rect">
            <a:avLst/>
          </a:prstGeom>
        </p:spPr>
        <p:txBody>
          <a:bodyPr wrap="none">
            <a:spAutoFit/>
          </a:bodyPr>
          <a:lstStyle/>
          <a:p>
            <a:r>
              <a:rPr lang="en-US" sz="4400" dirty="0" smtClean="0">
                <a:solidFill>
                  <a:srgbClr val="C00000"/>
                </a:solidFill>
              </a:rPr>
              <a:t>ROLE OF MODULI  VALUES</a:t>
            </a:r>
            <a:endParaRPr lang="en-US" sz="4400" dirty="0">
              <a:solidFill>
                <a:srgbClr val="C00000"/>
              </a:solidFill>
            </a:endParaRPr>
          </a:p>
        </p:txBody>
      </p:sp>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1752600"/>
          <a:ext cx="7772401" cy="3810002"/>
        </p:xfrm>
        <a:graphic>
          <a:graphicData uri="http://schemas.openxmlformats.org/drawingml/2006/table">
            <a:tbl>
              <a:tblPr/>
              <a:tblGrid>
                <a:gridCol w="1645920"/>
                <a:gridCol w="1325881"/>
                <a:gridCol w="4800600"/>
              </a:tblGrid>
              <a:tr h="816026">
                <a:tc>
                  <a:txBody>
                    <a:bodyPr/>
                    <a:lstStyle/>
                    <a:p>
                      <a:pPr marL="0" marR="0" algn="just">
                        <a:lnSpc>
                          <a:spcPct val="115000"/>
                        </a:lnSpc>
                        <a:spcBef>
                          <a:spcPts val="0"/>
                        </a:spcBef>
                        <a:spcAft>
                          <a:spcPts val="0"/>
                        </a:spcAft>
                      </a:pPr>
                      <a:r>
                        <a:rPr lang="en-US" sz="1800" b="1" u="none" strike="noStrike" dirty="0">
                          <a:latin typeface="Times New Roman"/>
                          <a:ea typeface="Cambria"/>
                          <a:cs typeface="Times New Roman"/>
                        </a:rPr>
                        <a:t>Parameter</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b="1" u="none" strike="noStrike">
                          <a:latin typeface="Times New Roman"/>
                          <a:ea typeface="Cambria"/>
                          <a:cs typeface="Times New Roman"/>
                        </a:rPr>
                        <a:t>Limiting Values</a:t>
                      </a:r>
                      <a:endParaRPr lang="en-US" sz="1800" u="sng">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800" b="1" u="none" strike="noStrike">
                          <a:latin typeface="Times New Roman"/>
                          <a:ea typeface="Cambria"/>
                          <a:cs typeface="Times New Roman"/>
                        </a:rPr>
                        <a:t>Effects</a:t>
                      </a:r>
                      <a:endParaRPr lang="en-US" sz="1800" u="sng">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976">
                <a:tc>
                  <a:txBody>
                    <a:bodyPr/>
                    <a:lstStyle/>
                    <a:p>
                      <a:pPr marL="0" marR="0" algn="l">
                        <a:lnSpc>
                          <a:spcPct val="115000"/>
                        </a:lnSpc>
                        <a:spcBef>
                          <a:spcPts val="0"/>
                        </a:spcBef>
                        <a:spcAft>
                          <a:spcPts val="0"/>
                        </a:spcAft>
                      </a:pPr>
                      <a:r>
                        <a:rPr lang="en-US" sz="1800" u="none" strike="noStrike" dirty="0">
                          <a:latin typeface="Times New Roman"/>
                          <a:ea typeface="Cambria"/>
                          <a:cs typeface="Times New Roman"/>
                        </a:rPr>
                        <a:t>Lime Saturation Factor</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u="none" strike="noStrike" dirty="0">
                          <a:latin typeface="Times New Roman"/>
                          <a:ea typeface="Cambria"/>
                          <a:cs typeface="Times New Roman"/>
                        </a:rPr>
                        <a:t>0.66–1.02</a:t>
                      </a:r>
                      <a:endParaRPr lang="en-US" sz="1800" u="sng" dirty="0">
                        <a:latin typeface="Cambria"/>
                        <a:ea typeface="Cambria"/>
                        <a:cs typeface="Times New Roman"/>
                      </a:endParaRPr>
                    </a:p>
                    <a:p>
                      <a:pPr marL="0" marR="0" algn="ctr">
                        <a:lnSpc>
                          <a:spcPct val="115000"/>
                        </a:lnSpc>
                        <a:spcBef>
                          <a:spcPts val="0"/>
                        </a:spcBef>
                        <a:spcAft>
                          <a:spcPts val="0"/>
                        </a:spcAft>
                      </a:pPr>
                      <a:r>
                        <a:rPr lang="en-US" sz="1800" u="none" strike="noStrike" dirty="0">
                          <a:latin typeface="Times New Roman"/>
                          <a:ea typeface="Cambria"/>
                          <a:cs typeface="Times New Roman"/>
                        </a:rPr>
                        <a:t>(0.88-0.92)</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u="none" strike="noStrike" dirty="0">
                          <a:latin typeface="Times New Roman"/>
                          <a:ea typeface="Cambria"/>
                          <a:cs typeface="Times New Roman"/>
                        </a:rPr>
                        <a:t>A high LSF</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Makes it difficult to burn raw mix.</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Tends to produce unsound cement (High </a:t>
                      </a:r>
                      <a:r>
                        <a:rPr lang="en-US" sz="1800" u="none" strike="noStrike" dirty="0" err="1">
                          <a:latin typeface="Times New Roman"/>
                          <a:ea typeface="Cambria"/>
                          <a:cs typeface="Times New Roman"/>
                        </a:rPr>
                        <a:t>CaO</a:t>
                      </a:r>
                      <a:r>
                        <a:rPr lang="en-US" sz="1800" u="none" strike="noStrike" dirty="0">
                          <a:latin typeface="Times New Roman"/>
                          <a:ea typeface="Cambria"/>
                          <a:cs typeface="Times New Roman"/>
                        </a:rPr>
                        <a:t>)</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Increases C3S contents</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Reduces C2S content</a:t>
                      </a:r>
                      <a:endParaRPr lang="en-US" sz="1800" u="sng" dirty="0">
                        <a:latin typeface="Cambria"/>
                        <a:ea typeface="Cambria"/>
                        <a:cs typeface="Times New Roman"/>
                      </a:endParaRPr>
                    </a:p>
                    <a:p>
                      <a:pPr marL="0" marR="0" algn="l">
                        <a:lnSpc>
                          <a:spcPct val="115000"/>
                        </a:lnSpc>
                        <a:spcBef>
                          <a:spcPts val="0"/>
                        </a:spcBef>
                        <a:spcAft>
                          <a:spcPts val="1000"/>
                        </a:spcAft>
                      </a:pPr>
                      <a:r>
                        <a:rPr lang="en-US" sz="1800" u="none" strike="noStrike" dirty="0">
                          <a:latin typeface="Times New Roman"/>
                          <a:ea typeface="Cambria"/>
                          <a:cs typeface="Times New Roman"/>
                        </a:rPr>
                        <a:t>Cause slow setting with high early strength.</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 name="Group 15"/>
          <p:cNvGrpSpPr>
            <a:grpSpLocks/>
          </p:cNvGrpSpPr>
          <p:nvPr/>
        </p:nvGrpSpPr>
        <p:grpSpPr bwMode="auto">
          <a:xfrm>
            <a:off x="152400" y="152400"/>
            <a:ext cx="838200" cy="914400"/>
            <a:chOff x="3276600" y="1905000"/>
            <a:chExt cx="2876550" cy="3324225"/>
          </a:xfrm>
        </p:grpSpPr>
        <p:pic>
          <p:nvPicPr>
            <p:cNvPr id="5"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6"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1851558"/>
          <a:ext cx="7772401" cy="3711042"/>
        </p:xfrm>
        <a:graphic>
          <a:graphicData uri="http://schemas.openxmlformats.org/drawingml/2006/table">
            <a:tbl>
              <a:tblPr/>
              <a:tblGrid>
                <a:gridCol w="1645920"/>
                <a:gridCol w="1249680"/>
                <a:gridCol w="4876801"/>
              </a:tblGrid>
              <a:tr h="931266">
                <a:tc>
                  <a:txBody>
                    <a:bodyPr/>
                    <a:lstStyle/>
                    <a:p>
                      <a:pPr marL="0" marR="0" algn="just">
                        <a:lnSpc>
                          <a:spcPct val="115000"/>
                        </a:lnSpc>
                        <a:spcBef>
                          <a:spcPts val="0"/>
                        </a:spcBef>
                        <a:spcAft>
                          <a:spcPts val="0"/>
                        </a:spcAft>
                      </a:pPr>
                      <a:r>
                        <a:rPr lang="en-US" sz="1800" b="1" u="none" strike="noStrike" dirty="0">
                          <a:latin typeface="Times New Roman"/>
                          <a:ea typeface="Cambria"/>
                          <a:cs typeface="Times New Roman"/>
                        </a:rPr>
                        <a:t>Parameter</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b="1" u="none" strike="noStrike">
                          <a:latin typeface="Times New Roman"/>
                          <a:ea typeface="Cambria"/>
                          <a:cs typeface="Times New Roman"/>
                        </a:rPr>
                        <a:t>Limiting Values</a:t>
                      </a:r>
                      <a:endParaRPr lang="en-US" sz="1800" u="sng">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800" b="1" u="none" strike="noStrike">
                          <a:latin typeface="Times New Roman"/>
                          <a:ea typeface="Cambria"/>
                          <a:cs typeface="Times New Roman"/>
                        </a:rPr>
                        <a:t>Effects</a:t>
                      </a:r>
                      <a:endParaRPr lang="en-US" sz="1800" u="sng">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6736">
                <a:tc>
                  <a:txBody>
                    <a:bodyPr/>
                    <a:lstStyle/>
                    <a:p>
                      <a:pPr marL="0" marR="0" algn="l">
                        <a:lnSpc>
                          <a:spcPct val="115000"/>
                        </a:lnSpc>
                        <a:spcBef>
                          <a:spcPts val="0"/>
                        </a:spcBef>
                        <a:spcAft>
                          <a:spcPts val="0"/>
                        </a:spcAft>
                      </a:pPr>
                      <a:r>
                        <a:rPr lang="en-US" sz="1800" u="none" strike="noStrike" dirty="0">
                          <a:latin typeface="Times New Roman"/>
                          <a:ea typeface="Cambria"/>
                          <a:cs typeface="Times New Roman"/>
                        </a:rPr>
                        <a:t>Silica Modulus SM</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u="none" strike="noStrike" dirty="0">
                          <a:latin typeface="Times New Roman"/>
                          <a:ea typeface="Cambria"/>
                          <a:cs typeface="Times New Roman"/>
                        </a:rPr>
                        <a:t>1.9 – 3.2</a:t>
                      </a:r>
                      <a:endParaRPr lang="en-US" sz="1800" u="sng" dirty="0">
                        <a:latin typeface="Cambria"/>
                        <a:ea typeface="Cambria"/>
                        <a:cs typeface="Times New Roman"/>
                      </a:endParaRPr>
                    </a:p>
                    <a:p>
                      <a:pPr marL="0" marR="0" algn="ctr">
                        <a:lnSpc>
                          <a:spcPct val="115000"/>
                        </a:lnSpc>
                        <a:spcBef>
                          <a:spcPts val="0"/>
                        </a:spcBef>
                        <a:spcAft>
                          <a:spcPts val="0"/>
                        </a:spcAft>
                      </a:pPr>
                      <a:r>
                        <a:rPr lang="en-US" sz="1800" u="none" strike="noStrike" dirty="0">
                          <a:latin typeface="Times New Roman"/>
                          <a:ea typeface="Cambria"/>
                          <a:cs typeface="Times New Roman"/>
                        </a:rPr>
                        <a:t>(2.2 – 2.6)</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u="none" strike="noStrike" dirty="0">
                          <a:latin typeface="Times New Roman"/>
                          <a:ea typeface="Cambria"/>
                          <a:cs typeface="Times New Roman"/>
                        </a:rPr>
                        <a:t>A High SM</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Results in harder burning and high fuel consumption.</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Causes difficulty in coating formation and hence the radiation losses from shell are high.</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Deteriorates the kiln lining</a:t>
                      </a:r>
                      <a:endParaRPr lang="en-US" sz="1800" u="sng" dirty="0">
                        <a:latin typeface="Cambria"/>
                        <a:ea typeface="Cambria"/>
                        <a:cs typeface="Times New Roman"/>
                      </a:endParaRPr>
                    </a:p>
                    <a:p>
                      <a:pPr marL="0" marR="0" algn="l">
                        <a:lnSpc>
                          <a:spcPct val="115000"/>
                        </a:lnSpc>
                        <a:spcBef>
                          <a:spcPts val="0"/>
                        </a:spcBef>
                        <a:spcAft>
                          <a:spcPts val="1000"/>
                        </a:spcAft>
                      </a:pPr>
                      <a:r>
                        <a:rPr lang="en-US" sz="1800" u="none" strike="noStrike" dirty="0">
                          <a:latin typeface="Times New Roman"/>
                          <a:ea typeface="Cambria"/>
                          <a:cs typeface="Times New Roman"/>
                        </a:rPr>
                        <a:t>Results in slow setting and hardening cement.</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1" y="1828801"/>
          <a:ext cx="7772400" cy="4050648"/>
        </p:xfrm>
        <a:graphic>
          <a:graphicData uri="http://schemas.openxmlformats.org/drawingml/2006/table">
            <a:tbl>
              <a:tblPr/>
              <a:tblGrid>
                <a:gridCol w="1645920"/>
                <a:gridCol w="1372487"/>
                <a:gridCol w="4753993"/>
              </a:tblGrid>
              <a:tr h="955404">
                <a:tc>
                  <a:txBody>
                    <a:bodyPr/>
                    <a:lstStyle/>
                    <a:p>
                      <a:pPr marL="0" marR="0" algn="just">
                        <a:lnSpc>
                          <a:spcPct val="115000"/>
                        </a:lnSpc>
                        <a:spcBef>
                          <a:spcPts val="0"/>
                        </a:spcBef>
                        <a:spcAft>
                          <a:spcPts val="0"/>
                        </a:spcAft>
                      </a:pPr>
                      <a:r>
                        <a:rPr lang="en-US" sz="1800" b="1" u="none" strike="noStrike" dirty="0">
                          <a:latin typeface="Times New Roman"/>
                          <a:ea typeface="Cambria"/>
                          <a:cs typeface="Times New Roman"/>
                        </a:rPr>
                        <a:t>Parameter</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b="1" u="none" strike="noStrike">
                          <a:latin typeface="Times New Roman"/>
                          <a:ea typeface="Cambria"/>
                          <a:cs typeface="Times New Roman"/>
                        </a:rPr>
                        <a:t>Limiting Values</a:t>
                      </a:r>
                      <a:endParaRPr lang="en-US" sz="1800" u="sng">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800" b="1" u="none" strike="noStrike" dirty="0">
                          <a:latin typeface="Times New Roman"/>
                          <a:ea typeface="Cambria"/>
                          <a:cs typeface="Times New Roman"/>
                        </a:rPr>
                        <a:t>Effects</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196">
                <a:tc>
                  <a:txBody>
                    <a:bodyPr/>
                    <a:lstStyle/>
                    <a:p>
                      <a:pPr marL="0" marR="0" algn="l">
                        <a:lnSpc>
                          <a:spcPct val="115000"/>
                        </a:lnSpc>
                        <a:spcBef>
                          <a:spcPts val="0"/>
                        </a:spcBef>
                        <a:spcAft>
                          <a:spcPts val="0"/>
                        </a:spcAft>
                      </a:pPr>
                      <a:r>
                        <a:rPr lang="en-US" sz="1800" u="none" strike="noStrike" dirty="0">
                          <a:latin typeface="Times New Roman"/>
                          <a:ea typeface="Cambria"/>
                          <a:cs typeface="Times New Roman"/>
                        </a:rPr>
                        <a:t>Alumina Modulus AM</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l">
                        <a:lnSpc>
                          <a:spcPct val="115000"/>
                        </a:lnSpc>
                        <a:spcBef>
                          <a:spcPts val="0"/>
                        </a:spcBef>
                        <a:spcAft>
                          <a:spcPts val="0"/>
                        </a:spcAft>
                      </a:pPr>
                      <a:r>
                        <a:rPr lang="en-US" sz="1800" u="none" strike="noStrike" dirty="0">
                          <a:latin typeface="Times New Roman"/>
                          <a:ea typeface="Cambria"/>
                          <a:cs typeface="Times New Roman"/>
                        </a:rPr>
                        <a:t>1.5 – 2.5</a:t>
                      </a:r>
                      <a:endParaRPr lang="en-US" sz="1800" u="sng" dirty="0">
                        <a:latin typeface="Cambria"/>
                        <a:ea typeface="Cambria"/>
                        <a:cs typeface="Times New Roman"/>
                      </a:endParaRPr>
                    </a:p>
                    <a:p>
                      <a:pPr marL="0" marR="0" algn="ctr">
                        <a:lnSpc>
                          <a:spcPct val="115000"/>
                        </a:lnSpc>
                        <a:spcBef>
                          <a:spcPts val="0"/>
                        </a:spcBef>
                        <a:spcAft>
                          <a:spcPts val="0"/>
                        </a:spcAft>
                      </a:pPr>
                      <a:r>
                        <a:rPr lang="en-US" sz="1800" u="none" strike="noStrike" dirty="0">
                          <a:latin typeface="Times New Roman"/>
                          <a:ea typeface="Cambria"/>
                          <a:cs typeface="Times New Roman"/>
                        </a:rPr>
                        <a:t>(1.3 -1.6)</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u="none" strike="noStrike" dirty="0">
                          <a:latin typeface="Times New Roman"/>
                          <a:ea typeface="Cambria"/>
                          <a:cs typeface="Times New Roman"/>
                        </a:rPr>
                        <a:t>A higher AM</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Imparts harder burning and entails higher fuel consumption.</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Increases the proportion of C3A and reduce C4AF.</a:t>
                      </a:r>
                      <a:endParaRPr lang="en-US" sz="1800" u="sng" dirty="0">
                        <a:latin typeface="Cambria"/>
                        <a:ea typeface="Cambria"/>
                        <a:cs typeface="Times New Roman"/>
                      </a:endParaRPr>
                    </a:p>
                    <a:p>
                      <a:pPr marL="342900" marR="0" lvl="0" indent="-342900" algn="l">
                        <a:lnSpc>
                          <a:spcPct val="115000"/>
                        </a:lnSpc>
                        <a:spcBef>
                          <a:spcPts val="480"/>
                        </a:spcBef>
                        <a:spcAft>
                          <a:spcPts val="1000"/>
                        </a:spcAft>
                        <a:buFont typeface="Symbol"/>
                        <a:buChar char=""/>
                        <a:tabLst>
                          <a:tab pos="160020" algn="l"/>
                        </a:tabLst>
                      </a:pPr>
                      <a:r>
                        <a:rPr lang="en-US" sz="1800" u="none" strike="noStrike" dirty="0">
                          <a:latin typeface="Times New Roman"/>
                          <a:ea typeface="Cambria"/>
                          <a:cs typeface="Times New Roman"/>
                        </a:rPr>
                        <a:t>Reduce the liquid phase and kiln output.</a:t>
                      </a:r>
                      <a:endParaRPr lang="en-US" sz="1800" u="sng" dirty="0">
                        <a:latin typeface="Cambria"/>
                        <a:ea typeface="Cambria"/>
                        <a:cs typeface="Times New Roman"/>
                      </a:endParaRPr>
                    </a:p>
                    <a:p>
                      <a:pPr marL="0" marR="0" algn="l">
                        <a:lnSpc>
                          <a:spcPct val="115000"/>
                        </a:lnSpc>
                        <a:spcBef>
                          <a:spcPts val="0"/>
                        </a:spcBef>
                        <a:spcAft>
                          <a:spcPts val="1000"/>
                        </a:spcAft>
                      </a:pPr>
                      <a:r>
                        <a:rPr lang="en-US" sz="1800" u="none" strike="noStrike" dirty="0">
                          <a:latin typeface="Times New Roman"/>
                          <a:ea typeface="Cambria"/>
                          <a:cs typeface="Times New Roman"/>
                        </a:rPr>
                        <a:t>Tends to render quick setting and strength at early ages.</a:t>
                      </a:r>
                      <a:endParaRPr lang="en-US" sz="1800" u="sng" dirty="0">
                        <a:latin typeface="Cambria"/>
                        <a:ea typeface="Cambria"/>
                        <a:cs typeface="Times New Roman"/>
                      </a:endParaRPr>
                    </a:p>
                  </a:txBody>
                  <a:tcPr marL="55084" marR="55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549275"/>
            <a:ext cx="7543800" cy="14319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Influence of Compound Composition on Characteristics of P.C.</a:t>
            </a:r>
            <a:endParaRPr kumimoji="0" lang="en-US" sz="3200" b="0"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3" name="Rectangle 3"/>
          <p:cNvSpPr txBox="1">
            <a:spLocks noChangeArrowheads="1"/>
          </p:cNvSpPr>
          <p:nvPr/>
        </p:nvSpPr>
        <p:spPr>
          <a:xfrm>
            <a:off x="468313" y="2157413"/>
            <a:ext cx="8362950" cy="1271587"/>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P.C.+water→the compounds in the cement undergo chemical reactions with the water independently, and different products result from these reactions.</a:t>
            </a:r>
          </a:p>
        </p:txBody>
      </p:sp>
      <p:graphicFrame>
        <p:nvGraphicFramePr>
          <p:cNvPr id="5" name="Group 131"/>
          <p:cNvGraphicFramePr>
            <a:graphicFrameLocks/>
          </p:cNvGraphicFramePr>
          <p:nvPr/>
        </p:nvGraphicFramePr>
        <p:xfrm>
          <a:off x="395288" y="3573463"/>
          <a:ext cx="8424862" cy="2592389"/>
        </p:xfrm>
        <a:graphic>
          <a:graphicData uri="http://schemas.openxmlformats.org/drawingml/2006/table">
            <a:tbl>
              <a:tblPr/>
              <a:tblGrid>
                <a:gridCol w="3530600"/>
                <a:gridCol w="1225550"/>
                <a:gridCol w="1222375"/>
                <a:gridCol w="1317625"/>
                <a:gridCol w="1128712"/>
              </a:tblGrid>
              <a:tr h="485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a:t>
                      </a:r>
                      <a:r>
                        <a:rPr kumimoji="0" lang="en-US" sz="1800" b="1" i="0" u="none" strike="noStrike" cap="none" normalizeH="0" baseline="-25000" smtClean="0">
                          <a:ln>
                            <a:noFill/>
                          </a:ln>
                          <a:solidFill>
                            <a:schemeClr val="tx1"/>
                          </a:solidFill>
                          <a:effectLst/>
                          <a:latin typeface="Times New Roman" pitchFamily="18" charset="0"/>
                          <a:ea typeface="Times New Roman" pitchFamily="18" charset="0"/>
                          <a:cs typeface="Times New Roman" pitchFamily="18" charset="0"/>
                        </a:rPr>
                        <a:t>3</a:t>
                      </a: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a:t>
                      </a:r>
                      <a:r>
                        <a:rPr kumimoji="0" lang="en-US" sz="1800" b="1" i="0" u="none" strike="noStrike" cap="none" normalizeH="0" baseline="-25000" smtClean="0">
                          <a:ln>
                            <a:noFill/>
                          </a:ln>
                          <a:solidFill>
                            <a:schemeClr val="tx1"/>
                          </a:solidFill>
                          <a:effectLst/>
                          <a:latin typeface="Times New Roman" pitchFamily="18" charset="0"/>
                          <a:ea typeface="Times New Roman" pitchFamily="18" charset="0"/>
                          <a:cs typeface="Times New Roman" pitchFamily="18" charset="0"/>
                        </a:rPr>
                        <a:t>2</a:t>
                      </a: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a:t>
                      </a:r>
                      <a:r>
                        <a:rPr kumimoji="0" lang="en-US" sz="1800" b="1" i="0" u="none" strike="noStrike" cap="none" normalizeH="0" baseline="-25000" smtClean="0">
                          <a:ln>
                            <a:noFill/>
                          </a:ln>
                          <a:solidFill>
                            <a:schemeClr val="tx1"/>
                          </a:solidFill>
                          <a:effectLst/>
                          <a:latin typeface="Times New Roman" pitchFamily="18" charset="0"/>
                          <a:ea typeface="Times New Roman" pitchFamily="18" charset="0"/>
                          <a:cs typeface="Times New Roman" pitchFamily="18" charset="0"/>
                        </a:rPr>
                        <a:t>3</a:t>
                      </a: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a:t>
                      </a:r>
                      <a:r>
                        <a:rPr kumimoji="0" lang="en-US" sz="1800" b="1" i="0" u="none" strike="noStrike" cap="none" normalizeH="0" baseline="-25000" smtClean="0">
                          <a:ln>
                            <a:noFill/>
                          </a:ln>
                          <a:solidFill>
                            <a:schemeClr val="tx1"/>
                          </a:solidFill>
                          <a:effectLst/>
                          <a:latin typeface="Times New Roman" pitchFamily="18" charset="0"/>
                          <a:ea typeface="Times New Roman" pitchFamily="18" charset="0"/>
                          <a:cs typeface="Times New Roman" pitchFamily="18" charset="0"/>
                        </a:rPr>
                        <a:t>4</a:t>
                      </a: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AF</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Rate of Reaction</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Moderate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Moderate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Liberation</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Very High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Moderate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Early Cementitious Value</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Good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Poor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Good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Poor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Ultimate Cementitious Value</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Good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Good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Poor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6" name="Group 15"/>
          <p:cNvGrpSpPr>
            <a:grpSpLocks/>
          </p:cNvGrpSpPr>
          <p:nvPr/>
        </p:nvGrpSpPr>
        <p:grpSpPr bwMode="auto">
          <a:xfrm>
            <a:off x="152400" y="152400"/>
            <a:ext cx="838200" cy="914400"/>
            <a:chOff x="3276600" y="1905000"/>
            <a:chExt cx="2876550" cy="3324225"/>
          </a:xfrm>
        </p:grpSpPr>
        <p:pic>
          <p:nvPicPr>
            <p:cNvPr id="7"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8"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2424113"/>
            <a:ext cx="8229600" cy="3443287"/>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AutoNum type="arabicParen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chemical reactions in the kiln proceeded to equilibrium.</a:t>
            </a:r>
          </a:p>
          <a:p>
            <a:pPr marL="609600" marR="0" lvl="0" indent="-609600" algn="l" defTabSz="914400" rtl="0" eaLnBrk="1" fontAlgn="auto" latinLnBrk="0" hangingPunct="1">
              <a:lnSpc>
                <a:spcPct val="100000"/>
              </a:lnSpc>
              <a:spcBef>
                <a:spcPct val="20000"/>
              </a:spcBef>
              <a:spcAft>
                <a:spcPts val="0"/>
              </a:spcAft>
              <a:buClrTx/>
              <a:buSzTx/>
              <a:buFontTx/>
              <a:buAutoNum type="arabicParen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Compounds are in pure form such as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 &amp;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a:t>
            </a:r>
          </a:p>
          <a:p>
            <a:pPr marL="609600" marR="0" lvl="0" indent="-609600" algn="l" defTabSz="914400" rtl="0" eaLnBrk="1" fontAlgn="auto" latinLnBrk="0" hangingPunct="1">
              <a:lnSpc>
                <a:spcPct val="100000"/>
              </a:lnSpc>
              <a:spcBef>
                <a:spcPct val="20000"/>
              </a:spcBef>
              <a:spcAft>
                <a:spcPts val="0"/>
              </a:spcAft>
              <a:buClrTx/>
              <a:buSzTx/>
              <a:buFontTx/>
              <a:buAutoNum type="arabicParen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Presence of minor compounds are ignored.</a:t>
            </a:r>
          </a:p>
          <a:p>
            <a:pPr marL="609600" marR="0" lvl="0" indent="-609600" algn="l" defTabSz="914400" rtl="0" eaLnBrk="1" fontAlgn="auto" latinLnBrk="0" hangingPunct="1">
              <a:lnSpc>
                <a:spcPct val="100000"/>
              </a:lnSpc>
              <a:spcBef>
                <a:spcPct val="20000"/>
              </a:spcBef>
              <a:spcAft>
                <a:spcPts val="0"/>
              </a:spcAft>
              <a:buClrTx/>
              <a:buSzTx/>
              <a:buFontTx/>
              <a:buAutoNum type="arabicParen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Ferrite phase can be calculated as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4</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AF</a:t>
            </a:r>
          </a:p>
          <a:p>
            <a:pPr marL="609600" marR="0" lvl="0" indent="-609600" algn="l" defTabSz="914400" rtl="0" eaLnBrk="1" fontAlgn="auto" latinLnBrk="0" hangingPunct="1">
              <a:lnSpc>
                <a:spcPct val="100000"/>
              </a:lnSpc>
              <a:spcBef>
                <a:spcPct val="20000"/>
              </a:spcBef>
              <a:spcAft>
                <a:spcPts val="0"/>
              </a:spcAft>
              <a:buClrTx/>
              <a:buSzTx/>
              <a:buFontTx/>
              <a:buAutoNum type="arabicParen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All oxides in the kiln have taken part in forming the compounds.</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grpSp>
        <p:nvGrpSpPr>
          <p:cNvPr id="4" name="Group 15"/>
          <p:cNvGrpSpPr>
            <a:grpSpLocks/>
          </p:cNvGrpSpPr>
          <p:nvPr/>
        </p:nvGrpSpPr>
        <p:grpSpPr bwMode="auto">
          <a:xfrm>
            <a:off x="152400" y="152400"/>
            <a:ext cx="838200" cy="914400"/>
            <a:chOff x="3276600" y="1905000"/>
            <a:chExt cx="2876550" cy="3324225"/>
          </a:xfrm>
        </p:grpSpPr>
        <p:pic>
          <p:nvPicPr>
            <p:cNvPr id="5"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6"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
        <p:nvSpPr>
          <p:cNvPr id="7" name="Rectangle 6"/>
          <p:cNvSpPr/>
          <p:nvPr/>
        </p:nvSpPr>
        <p:spPr>
          <a:xfrm>
            <a:off x="2676588" y="1059359"/>
            <a:ext cx="3571812" cy="769441"/>
          </a:xfrm>
          <a:prstGeom prst="rect">
            <a:avLst/>
          </a:prstGeom>
        </p:spPr>
        <p:txBody>
          <a:bodyPr wrap="none">
            <a:spAutoFit/>
          </a:bodyPr>
          <a:lstStyle/>
          <a:p>
            <a:r>
              <a:rPr lang="en-US" sz="4400" dirty="0" smtClean="0">
                <a:solidFill>
                  <a:srgbClr val="C00000"/>
                </a:solidFill>
              </a:rPr>
              <a:t>ASSUMPTIONS</a:t>
            </a:r>
            <a:endParaRPr lang="en-US" sz="4400" dirty="0">
              <a:solidFill>
                <a:srgbClr val="C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304800"/>
            <a:ext cx="8420100" cy="1143000"/>
          </a:xfrm>
          <a:prstGeom prst="rect">
            <a:avLst/>
          </a:prstGeom>
          <a:noFill/>
          <a:ln w="9525">
            <a:noFill/>
            <a:miter lim="800000"/>
            <a:headEnd/>
            <a:tailEnd/>
          </a:ln>
          <a:effectLst/>
        </p:spPr>
        <p:txBody>
          <a:bodyPr anchor="ctr"/>
          <a:lstStyle/>
          <a:p>
            <a:pPr algn="ctr"/>
            <a:r>
              <a:rPr lang="en-US" sz="2400" b="1" dirty="0">
                <a:latin typeface="Times New Roman" pitchFamily="18" charset="0"/>
                <a:cs typeface="Times New Roman" pitchFamily="18" charset="0"/>
              </a:rPr>
              <a:t>POTENTIAL CLINKER COMPOSITION</a:t>
            </a:r>
          </a:p>
        </p:txBody>
      </p:sp>
      <p:graphicFrame>
        <p:nvGraphicFramePr>
          <p:cNvPr id="3" name="Group 3"/>
          <p:cNvGraphicFramePr>
            <a:graphicFrameLocks noGrp="1"/>
          </p:cNvGraphicFramePr>
          <p:nvPr/>
        </p:nvGraphicFramePr>
        <p:xfrm>
          <a:off x="304800" y="1752600"/>
          <a:ext cx="8575675" cy="4622800"/>
        </p:xfrm>
        <a:graphic>
          <a:graphicData uri="http://schemas.openxmlformats.org/drawingml/2006/table">
            <a:tbl>
              <a:tblPr/>
              <a:tblGrid>
                <a:gridCol w="1314450"/>
                <a:gridCol w="493713"/>
                <a:gridCol w="6767512"/>
              </a:tblGrid>
              <a:tr h="577850">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C3S</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4.071CaO – 7.6SiO2 – 6.718 Al2O3 – 1.43 Fe2O3</a:t>
                      </a:r>
                    </a:p>
                  </a:txBody>
                  <a:tcPr horzOverflow="overflow">
                    <a:lnL>
                      <a:noFill/>
                    </a:lnL>
                    <a:lnR cap="flat">
                      <a:noFill/>
                    </a:lnR>
                    <a:lnT cap="flat">
                      <a:noFill/>
                    </a:lnT>
                    <a:lnB>
                      <a:noFill/>
                    </a:lnB>
                    <a:lnTlToBr>
                      <a:noFill/>
                    </a:lnTlToBr>
                    <a:lnBlToTr>
                      <a:noFill/>
                    </a:lnBlToTr>
                    <a:noFill/>
                  </a:tcPr>
                </a:tc>
              </a:tr>
              <a:tr h="577850">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C2S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2.867 SiO2 – 0.7544 C3S</a:t>
                      </a:r>
                    </a:p>
                  </a:txBody>
                  <a:tcPr horzOverflow="overflow">
                    <a:lnL>
                      <a:noFill/>
                    </a:lnL>
                    <a:lnR cap="flat">
                      <a:noFill/>
                    </a:lnR>
                    <a:lnT>
                      <a:noFill/>
                    </a:lnT>
                    <a:lnB>
                      <a:noFill/>
                    </a:lnB>
                    <a:lnTlToBr>
                      <a:noFill/>
                    </a:lnTlToBr>
                    <a:lnBlToTr>
                      <a:noFill/>
                    </a:lnBlToTr>
                    <a:noFill/>
                  </a:tcPr>
                </a:tc>
              </a:tr>
              <a:tr h="577850">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C3A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2.65 Al2O3 – 1.692 Fe2O3</a:t>
                      </a:r>
                    </a:p>
                  </a:txBody>
                  <a:tcPr horzOverflow="overflow">
                    <a:lnL>
                      <a:noFill/>
                    </a:lnL>
                    <a:lnR cap="flat">
                      <a:noFill/>
                    </a:lnR>
                    <a:lnT>
                      <a:noFill/>
                    </a:lnT>
                    <a:lnB>
                      <a:noFill/>
                    </a:lnB>
                    <a:lnTlToBr>
                      <a:noFill/>
                    </a:lnTlToBr>
                    <a:lnBlToTr>
                      <a:noFill/>
                    </a:lnBlToTr>
                    <a:noFill/>
                  </a:tcPr>
                </a:tc>
              </a:tr>
              <a:tr h="577850">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C4AF</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3.043 Fe2O3 (If AM &gt; 0.64)</a:t>
                      </a:r>
                    </a:p>
                  </a:txBody>
                  <a:tcPr horzOverflow="overflow">
                    <a:lnL>
                      <a:noFill/>
                    </a:lnL>
                    <a:lnR cap="flat">
                      <a:noFill/>
                    </a:lnR>
                    <a:lnT>
                      <a:noFill/>
                    </a:lnT>
                    <a:lnB>
                      <a:noFill/>
                    </a:lnB>
                    <a:lnTlToBr>
                      <a:noFill/>
                    </a:lnTlToBr>
                    <a:lnBlToTr>
                      <a:noFill/>
                    </a:lnBlToTr>
                    <a:noFill/>
                  </a:tcPr>
                </a:tc>
              </a:tr>
              <a:tr h="577850">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LSF</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CaO/(2.8SiO2 + 1.65 Al2O3 + 0.65Fe2O3)</a:t>
                      </a:r>
                    </a:p>
                  </a:txBody>
                  <a:tcPr horzOverflow="overflow">
                    <a:lnL>
                      <a:noFill/>
                    </a:lnL>
                    <a:lnR cap="flat">
                      <a:noFill/>
                    </a:lnR>
                    <a:lnT>
                      <a:noFill/>
                    </a:lnT>
                    <a:lnB>
                      <a:noFill/>
                    </a:lnB>
                    <a:lnTlToBr>
                      <a:noFill/>
                    </a:lnTlToBr>
                    <a:lnBlToTr>
                      <a:noFill/>
                    </a:lnBlToTr>
                    <a:noFill/>
                  </a:tcPr>
                </a:tc>
              </a:tr>
              <a:tr h="577850">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SM</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SiO2 / (Al2O3 + Fe2O3)</a:t>
                      </a:r>
                    </a:p>
                  </a:txBody>
                  <a:tcPr horzOverflow="overflow">
                    <a:lnL>
                      <a:noFill/>
                    </a:lnL>
                    <a:lnR cap="flat">
                      <a:noFill/>
                    </a:lnR>
                    <a:lnT>
                      <a:noFill/>
                    </a:lnT>
                    <a:lnB>
                      <a:noFill/>
                    </a:lnB>
                    <a:lnTlToBr>
                      <a:noFill/>
                    </a:lnTlToBr>
                    <a:lnBlToTr>
                      <a:noFill/>
                    </a:lnBlToTr>
                    <a:noFill/>
                  </a:tcPr>
                </a:tc>
              </a:tr>
              <a:tr h="577850">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AM</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Al2O3 / Fe2O3</a:t>
                      </a:r>
                    </a:p>
                  </a:txBody>
                  <a:tcPr horzOverflow="overflow">
                    <a:lnL>
                      <a:noFill/>
                    </a:lnL>
                    <a:lnR cap="flat">
                      <a:noFill/>
                    </a:lnR>
                    <a:lnT>
                      <a:noFill/>
                    </a:lnT>
                    <a:lnB>
                      <a:noFill/>
                    </a:lnB>
                    <a:lnTlToBr>
                      <a:noFill/>
                    </a:lnTlToBr>
                    <a:lnBlToTr>
                      <a:noFill/>
                    </a:lnBlToTr>
                    <a:noFill/>
                  </a:tcPr>
                </a:tc>
              </a:tr>
              <a:tr h="577850">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HM</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
                          <a:srgbClr val="A50021"/>
                        </a:buClr>
                        <a:buSzPct val="75000"/>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CaO</a:t>
                      </a:r>
                      <a:r>
                        <a:rPr kumimoji="0" lang="en-US" sz="2000" b="1" i="0" u="none" strike="noStrike" cap="none" normalizeH="0" baseline="0" dirty="0" smtClean="0">
                          <a:ln>
                            <a:noFill/>
                          </a:ln>
                          <a:solidFill>
                            <a:schemeClr val="tx1"/>
                          </a:solidFill>
                          <a:effectLst/>
                          <a:latin typeface="Times New Roman" pitchFamily="18" charset="0"/>
                        </a:rPr>
                        <a:t>/(SiO2 + Al2O3 + Fe2O3)</a:t>
                      </a:r>
                    </a:p>
                  </a:txBody>
                  <a:tcPr horzOverflow="overflow">
                    <a:lnL>
                      <a:noFill/>
                    </a:lnL>
                    <a:lnR cap="flat">
                      <a:noFill/>
                    </a:lnR>
                    <a:lnT>
                      <a:noFill/>
                    </a:lnT>
                    <a:lnB cap="flat">
                      <a:noFill/>
                    </a:lnB>
                    <a:lnTlToBr>
                      <a:noFill/>
                    </a:lnTlToBr>
                    <a:lnBlToTr>
                      <a:noFill/>
                    </a:lnBlToTr>
                    <a:noFill/>
                  </a:tcPr>
                </a:tc>
              </a:tr>
            </a:tbl>
          </a:graphicData>
        </a:graphic>
      </p:graphicFrame>
      <p:grpSp>
        <p:nvGrpSpPr>
          <p:cNvPr id="4" name="Group 15"/>
          <p:cNvGrpSpPr>
            <a:grpSpLocks/>
          </p:cNvGrpSpPr>
          <p:nvPr/>
        </p:nvGrpSpPr>
        <p:grpSpPr bwMode="auto">
          <a:xfrm>
            <a:off x="152400" y="152400"/>
            <a:ext cx="838200" cy="914400"/>
            <a:chOff x="3276600" y="1905000"/>
            <a:chExt cx="2876550" cy="3324225"/>
          </a:xfrm>
        </p:grpSpPr>
        <p:pic>
          <p:nvPicPr>
            <p:cNvPr id="5"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6"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
        <p:nvSpPr>
          <p:cNvPr id="7" name="AutoShape 1" descr="image002"/>
          <p:cNvSpPr>
            <a:spLocks noChangeAspect="1" noChangeArrowheads="1"/>
          </p:cNvSpPr>
          <p:nvPr/>
        </p:nvSpPr>
        <p:spPr bwMode="auto">
          <a:xfrm>
            <a:off x="1162050" y="4171950"/>
            <a:ext cx="457200" cy="114300"/>
          </a:xfrm>
          <a:prstGeom prst="rect">
            <a:avLst/>
          </a:prstGeom>
          <a:noFill/>
          <a:ln w="9525">
            <a:noFill/>
            <a:miter lim="800000"/>
            <a:headEnd/>
            <a:tailEnd/>
          </a:ln>
        </p:spPr>
      </p:sp>
      <p:sp>
        <p:nvSpPr>
          <p:cNvPr id="11" name="AutoShape 1" descr="image002"/>
          <p:cNvSpPr>
            <a:spLocks noChangeAspect="1" noChangeArrowheads="1"/>
          </p:cNvSpPr>
          <p:nvPr/>
        </p:nvSpPr>
        <p:spPr bwMode="auto">
          <a:xfrm>
            <a:off x="1162050" y="4171950"/>
            <a:ext cx="457200" cy="114300"/>
          </a:xfrm>
          <a:prstGeom prst="rect">
            <a:avLst/>
          </a:prstGeom>
          <a:noFill/>
          <a:ln w="9525">
            <a:noFill/>
            <a:miter lim="800000"/>
            <a:headEnd/>
            <a:tailEnd/>
          </a:ln>
        </p:spPr>
      </p:sp>
      <p:graphicFrame>
        <p:nvGraphicFramePr>
          <p:cNvPr id="12" name="Table 11"/>
          <p:cNvGraphicFramePr>
            <a:graphicFrameLocks noGrp="1"/>
          </p:cNvGraphicFramePr>
          <p:nvPr/>
        </p:nvGraphicFramePr>
        <p:xfrm>
          <a:off x="1676400" y="685798"/>
          <a:ext cx="6096000" cy="4572002"/>
        </p:xfrm>
        <a:graphic>
          <a:graphicData uri="http://schemas.openxmlformats.org/drawingml/2006/table">
            <a:tbl>
              <a:tblPr/>
              <a:tblGrid>
                <a:gridCol w="1021552"/>
                <a:gridCol w="5074448"/>
              </a:tblGrid>
              <a:tr h="294835">
                <a:tc>
                  <a:txBody>
                    <a:bodyPr/>
                    <a:lstStyle/>
                    <a:p>
                      <a:pPr algn="ctr" fontAlgn="ctr"/>
                      <a:r>
                        <a:rPr lang="en-IN" sz="800" b="1" i="0" u="none" strike="noStrike" dirty="0" err="1">
                          <a:latin typeface="Arial"/>
                        </a:rPr>
                        <a:t>Moduli</a:t>
                      </a:r>
                      <a:r>
                        <a:rPr lang="en-IN" sz="800" b="1" i="0" u="none" strike="noStrike" dirty="0">
                          <a:latin typeface="Arial"/>
                        </a:rPr>
                        <a:t>/Phase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1" i="0" u="none" strike="noStrike">
                          <a:latin typeface="Arial"/>
                        </a:rPr>
                        <a:t>Formula Used For Clinker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824">
                <a:tc>
                  <a:txBody>
                    <a:bodyPr/>
                    <a:lstStyle/>
                    <a:p>
                      <a:pPr algn="l" fontAlgn="ctr"/>
                      <a:r>
                        <a:rPr lang="en-IN" sz="800" b="1" i="0" u="none" strike="noStrike">
                          <a:latin typeface="Arial"/>
                        </a:rPr>
                        <a:t>LSF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800" b="1" i="0" u="none" strike="noStrike">
                          <a:latin typeface="Arial"/>
                        </a:rPr>
                        <a:t>LSF = If (SO3-.0.85K2O-1.29 Na2O)&lt;0,                                                                                                      CaOx100/(2.8SiO2 + 1.18  Al2O3 + 0.65 Fe2O3 )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824">
                <a:tc>
                  <a:txBody>
                    <a:bodyPr/>
                    <a:lstStyle/>
                    <a:p>
                      <a:pPr algn="l" fontAlgn="ctr"/>
                      <a:r>
                        <a:rPr lang="en-IN" sz="800" b="1" i="0" u="none" strike="noStrike">
                          <a:latin typeface="Arial"/>
                        </a:rPr>
                        <a:t>LSF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800" b="1" i="0" u="none" strike="noStrike">
                          <a:latin typeface="Arial"/>
                        </a:rPr>
                        <a:t>LSF = If (SO3-.0.85K2O-1.29 Na2O)&gt;0,                                                                                                               100(% CaO-0.7x(SO3-.0.85K2O-1.29 Na2O)/(2.8SiO2 + 1.18  Al2O3 + 0.65 Fe2O3 )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835">
                <a:tc>
                  <a:txBody>
                    <a:bodyPr/>
                    <a:lstStyle/>
                    <a:p>
                      <a:pPr algn="l" fontAlgn="ctr"/>
                      <a:r>
                        <a:rPr lang="en-IN" sz="800" b="1" i="0" u="none" strike="noStrike">
                          <a:latin typeface="Arial"/>
                        </a:rPr>
                        <a:t>SM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800" b="1" i="0" u="none" strike="noStrike">
                          <a:latin typeface="Arial"/>
                        </a:rPr>
                        <a:t>SM = SiO2 / (Al2O3 + Fe2O3)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835">
                <a:tc>
                  <a:txBody>
                    <a:bodyPr/>
                    <a:lstStyle/>
                    <a:p>
                      <a:pPr algn="l" fontAlgn="ctr"/>
                      <a:r>
                        <a:rPr lang="en-IN" sz="800" b="1" i="0" u="none" strike="noStrike">
                          <a:latin typeface="Arial"/>
                        </a:rPr>
                        <a:t>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800" b="1" i="0" u="none" strike="noStrike">
                          <a:latin typeface="Arial"/>
                        </a:rPr>
                        <a:t>AM = Al2O3  / Fe2O3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960">
                <a:tc>
                  <a:txBody>
                    <a:bodyPr/>
                    <a:lstStyle/>
                    <a:p>
                      <a:pPr algn="l" fontAlgn="ctr"/>
                      <a:r>
                        <a:rPr lang="en-IN" sz="800" b="1" i="0" u="none" strike="noStrike">
                          <a:latin typeface="Arial"/>
                        </a:rPr>
                        <a:t>C3S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800" b="1" i="0" u="none" strike="noStrike">
                          <a:latin typeface="Arial"/>
                        </a:rPr>
                        <a:t>C3S = If (SO3-1.29Na2O-0.85K2O)&lt;0,                                                                                                             4.071 ( CaO-FCaO )-( 7.602 SiO2+ 6.719 Al2O3 + 1.43 Fe2O3 )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960">
                <a:tc>
                  <a:txBody>
                    <a:bodyPr/>
                    <a:lstStyle/>
                    <a:p>
                      <a:pPr algn="l" fontAlgn="ctr"/>
                      <a:r>
                        <a:rPr lang="en-IN" sz="800" b="1" i="0" u="none" strike="noStrike">
                          <a:latin typeface="Arial"/>
                        </a:rPr>
                        <a:t>C3S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800" b="1" i="0" u="none" strike="noStrike">
                          <a:latin typeface="Arial"/>
                        </a:rPr>
                        <a:t>C3S = If (SO3-1.29Na2O-0.85K2O)&gt;0,                                                                                                                4.071 ( CaO-FCaO-0.7(SO3-1.29Na2O-0.85K2O) )-( 7.602 SiO2+ 6.719 Al2O3 + 1.43 Fe2O3 )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835">
                <a:tc>
                  <a:txBody>
                    <a:bodyPr/>
                    <a:lstStyle/>
                    <a:p>
                      <a:pPr algn="l" fontAlgn="ctr"/>
                      <a:r>
                        <a:rPr lang="en-IN" sz="800" b="1" i="0" u="none" strike="noStrike">
                          <a:latin typeface="Arial"/>
                        </a:rPr>
                        <a:t>C2S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800" b="1" i="0" u="none" strike="noStrike">
                          <a:latin typeface="Arial"/>
                        </a:rPr>
                        <a:t>2.867 SiO2 -0.754 C3S</a:t>
                      </a:r>
                      <a:endParaRPr lang="en-IN" sz="8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835">
                <a:tc>
                  <a:txBody>
                    <a:bodyPr/>
                    <a:lstStyle/>
                    <a:p>
                      <a:pPr algn="l" fontAlgn="ctr"/>
                      <a:r>
                        <a:rPr lang="en-IN" sz="800" b="1" i="0" u="none" strike="noStrike">
                          <a:latin typeface="Arial"/>
                        </a:rPr>
                        <a:t>C3A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800" b="1" i="0" u="none" strike="noStrike">
                          <a:latin typeface="Arial"/>
                        </a:rPr>
                        <a:t>2.65 x Al</a:t>
                      </a:r>
                      <a:r>
                        <a:rPr lang="pt-BR" sz="800" b="1" i="0" u="none" strike="noStrike" baseline="-25000">
                          <a:latin typeface="Arial"/>
                        </a:rPr>
                        <a:t>2</a:t>
                      </a:r>
                      <a:r>
                        <a:rPr lang="pt-BR" sz="800" b="1" i="0" u="none" strike="noStrike">
                          <a:latin typeface="Arial"/>
                        </a:rPr>
                        <a:t>O</a:t>
                      </a:r>
                      <a:r>
                        <a:rPr lang="pt-BR" sz="800" b="1" i="0" u="none" strike="noStrike" baseline="-25000">
                          <a:latin typeface="Arial"/>
                        </a:rPr>
                        <a:t>3</a:t>
                      </a:r>
                      <a:r>
                        <a:rPr lang="pt-BR" sz="800" b="1" i="0" u="none" strike="noStrike">
                          <a:latin typeface="Arial"/>
                        </a:rPr>
                        <a:t> - 1.69 x  Fe</a:t>
                      </a:r>
                      <a:r>
                        <a:rPr lang="pt-BR" sz="800" b="1" i="0" u="none" strike="noStrike" baseline="-25000">
                          <a:latin typeface="Arial"/>
                        </a:rPr>
                        <a:t>2</a:t>
                      </a:r>
                      <a:r>
                        <a:rPr lang="pt-BR" sz="800" b="1" i="0" u="none" strike="noStrike">
                          <a:latin typeface="Arial"/>
                        </a:rPr>
                        <a:t>O</a:t>
                      </a:r>
                      <a:r>
                        <a:rPr lang="pt-BR" sz="800" b="1" i="0" u="none" strike="noStrike" baseline="-25000">
                          <a:latin typeface="Arial"/>
                        </a:rPr>
                        <a:t>3</a:t>
                      </a:r>
                      <a:r>
                        <a:rPr lang="pt-BR" sz="8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835">
                <a:tc>
                  <a:txBody>
                    <a:bodyPr/>
                    <a:lstStyle/>
                    <a:p>
                      <a:pPr algn="l" fontAlgn="ctr"/>
                      <a:r>
                        <a:rPr lang="en-IN" sz="800" b="1" i="0" u="none" strike="noStrike">
                          <a:latin typeface="Arial"/>
                        </a:rPr>
                        <a:t>C4AF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800" b="1" i="0" u="none" strike="noStrike">
                          <a:latin typeface="Arial"/>
                        </a:rPr>
                        <a:t> 3.04 x Fe2O3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835">
                <a:tc>
                  <a:txBody>
                    <a:bodyPr/>
                    <a:lstStyle/>
                    <a:p>
                      <a:pPr algn="l" fontAlgn="ctr"/>
                      <a:r>
                        <a:rPr lang="en-IN" sz="800" b="1" i="0" u="none" strike="noStrike">
                          <a:latin typeface="Arial"/>
                        </a:rPr>
                        <a:t>Liquid Phase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800" b="1" i="0" u="none" strike="noStrike">
                          <a:latin typeface="Arial"/>
                        </a:rPr>
                        <a:t>1.35 C4AF + 1.13 C3A + MgO + Na2O + K2O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71">
                <a:tc>
                  <a:txBody>
                    <a:bodyPr/>
                    <a:lstStyle/>
                    <a:p>
                      <a:pPr algn="l" fontAlgn="ctr"/>
                      <a:r>
                        <a:rPr lang="en-IN" sz="800" b="1" i="0" u="none" strike="noStrike">
                          <a:latin typeface="Arial"/>
                        </a:rPr>
                        <a:t>Sulphur/ Alkali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800" b="1" i="0" u="none" strike="noStrike" dirty="0">
                          <a:latin typeface="Arial"/>
                        </a:rPr>
                        <a:t>SO3/(1.29Na2O+.85K2O)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706">
                <a:tc>
                  <a:txBody>
                    <a:bodyPr/>
                    <a:lstStyle/>
                    <a:p>
                      <a:pPr algn="l" fontAlgn="ctr"/>
                      <a:r>
                        <a:rPr lang="en-IN" sz="800" b="1" i="0" u="none" strike="noStrike">
                          <a:latin typeface="Arial"/>
                        </a:rPr>
                        <a:t>HM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800" b="1" i="0" u="none" strike="noStrike">
                          <a:latin typeface="Arial"/>
                        </a:rPr>
                        <a:t>CaO/(SiO2+Al2O3+Fe2O3)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706">
                <a:tc>
                  <a:txBody>
                    <a:bodyPr/>
                    <a:lstStyle/>
                    <a:p>
                      <a:pPr algn="l" fontAlgn="ctr"/>
                      <a:r>
                        <a:rPr lang="en-IN" sz="800" b="1" i="0" u="none" strike="noStrike">
                          <a:latin typeface="Arial"/>
                        </a:rPr>
                        <a:t>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800" b="1" i="0" u="none" strike="noStrike" dirty="0" err="1">
                          <a:latin typeface="Arial"/>
                        </a:rPr>
                        <a:t>CaO</a:t>
                      </a:r>
                      <a:r>
                        <a:rPr lang="en-IN" sz="800" b="1" i="0" u="none" strike="noStrike" dirty="0">
                          <a:latin typeface="Arial"/>
                        </a:rPr>
                        <a:t>/SiO2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706">
                <a:tc>
                  <a:txBody>
                    <a:bodyPr/>
                    <a:lstStyle/>
                    <a:p>
                      <a:pPr algn="l" fontAlgn="ctr"/>
                      <a:r>
                        <a:rPr lang="en-IN" sz="800" b="1" i="0" u="none" strike="noStrike">
                          <a:latin typeface="Arial"/>
                        </a:rPr>
                        <a:t>BT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800" b="1" i="0" u="none" strike="noStrike" dirty="0">
                          <a:latin typeface="Arial"/>
                        </a:rPr>
                        <a:t>1300+4.51C3S-3.74C3A-12.64C4AF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AutoShape 1" descr="image002"/>
          <p:cNvSpPr>
            <a:spLocks noChangeAspect="1" noChangeArrowheads="1"/>
          </p:cNvSpPr>
          <p:nvPr/>
        </p:nvSpPr>
        <p:spPr bwMode="auto">
          <a:xfrm>
            <a:off x="1162050" y="4171950"/>
            <a:ext cx="457200" cy="114300"/>
          </a:xfrm>
          <a:prstGeom prst="rect">
            <a:avLst/>
          </a:prstGeom>
          <a:noFill/>
          <a:ln w="9525">
            <a:noFill/>
            <a:miter lim="800000"/>
            <a:headEnd/>
            <a:tailEnd/>
          </a:ln>
        </p:spPr>
      </p:sp>
      <p:graphicFrame>
        <p:nvGraphicFramePr>
          <p:cNvPr id="14" name="Table 13"/>
          <p:cNvGraphicFramePr>
            <a:graphicFrameLocks noGrp="1"/>
          </p:cNvGraphicFramePr>
          <p:nvPr/>
        </p:nvGraphicFramePr>
        <p:xfrm>
          <a:off x="2971800" y="5326380"/>
          <a:ext cx="3378200" cy="1379220"/>
        </p:xfrm>
        <a:graphic>
          <a:graphicData uri="http://schemas.openxmlformats.org/drawingml/2006/table">
            <a:tbl>
              <a:tblPr/>
              <a:tblGrid>
                <a:gridCol w="3378200"/>
              </a:tblGrid>
              <a:tr h="316865">
                <a:tc>
                  <a:txBody>
                    <a:bodyPr/>
                    <a:lstStyle/>
                    <a:p>
                      <a:pPr algn="ctr" fontAlgn="ctr"/>
                      <a:r>
                        <a:rPr lang="en-IN" sz="1000" b="1" i="0" u="none" strike="noStrike">
                          <a:latin typeface="Arial"/>
                        </a:rPr>
                        <a:t>Formula Used For Raw Meal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pt-BR" sz="1000" b="1" i="0" u="none" strike="noStrike">
                          <a:latin typeface="Arial"/>
                        </a:rPr>
                        <a:t>LSF = 100(% CaO/(2.8SiO2 + 1.18  Al2O3 + 0.65 Fe2O3 )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65">
                <a:tc>
                  <a:txBody>
                    <a:bodyPr/>
                    <a:lstStyle/>
                    <a:p>
                      <a:pPr algn="l" fontAlgn="ctr"/>
                      <a:r>
                        <a:rPr lang="en-IN" sz="1000" b="1" i="0" u="none" strike="noStrike">
                          <a:latin typeface="Arial"/>
                        </a:rPr>
                        <a:t>SM = SiO2 / (Al2O3 + Fe2O3)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65">
                <a:tc>
                  <a:txBody>
                    <a:bodyPr/>
                    <a:lstStyle/>
                    <a:p>
                      <a:pPr algn="l" fontAlgn="ctr"/>
                      <a:r>
                        <a:rPr lang="en-IN" sz="1000" b="1" i="0" u="none" strike="noStrike" dirty="0">
                          <a:latin typeface="Arial"/>
                        </a:rPr>
                        <a:t>AM = Al2O3  / Fe2O3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1524000" y="292178"/>
          <a:ext cx="6096000" cy="241222"/>
        </p:xfrm>
        <a:graphic>
          <a:graphicData uri="http://schemas.openxmlformats.org/drawingml/2006/table">
            <a:tbl>
              <a:tblPr/>
              <a:tblGrid>
                <a:gridCol w="6096000"/>
              </a:tblGrid>
              <a:tr h="241222">
                <a:tc>
                  <a:txBody>
                    <a:bodyPr/>
                    <a:lstStyle/>
                    <a:p>
                      <a:pPr algn="ctr" fontAlgn="b"/>
                      <a:r>
                        <a:rPr lang="en-IN" sz="1400" b="1" i="0" u="none" strike="noStrike" dirty="0">
                          <a:latin typeface="Arial"/>
                        </a:rPr>
                        <a:t> FORMULA USED AT BEAWAR &amp; RAS</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288" y="1195387"/>
            <a:ext cx="8424862" cy="543401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a:t>
            </a:r>
            <a:r>
              <a:rPr kumimoji="0" lang="tr-TR" sz="2800" b="0" i="0" u="sng"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 &amp; C</a:t>
            </a:r>
            <a:r>
              <a:rPr kumimoji="0" lang="tr-TR" sz="2800" b="0" i="0" u="sng"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 </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70-80% of cement is composed of these two compounds &amp; most of the strength giving properties of cement is controlled by these compounds.</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Upon hydration both calcium-silicates result in the same products.</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2C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S+6H →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+ 3CH</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2C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S+4H →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CH</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Calcium-Silicate-Hydrate (C-S-H gel) is similar to a mineral called “TOBERMORITE”. As a result it is named as “TOBERMORITE GEL”</a:t>
            </a:r>
          </a:p>
        </p:txBody>
      </p:sp>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524001"/>
            <a:ext cx="8362950" cy="46481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Upon hydration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 &amp;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 CH also forms which becomes an integral part of hydration products. CH does not contribute very much to the strength of portland cement.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 having a faster rate of reaction accompanied by greater heat generation developes early strength of the paste. On the other hand,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 hydrates &amp; hardens slowly so results in less heat generation &amp; developes most of the ultimate strength.</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288" y="1600201"/>
            <a:ext cx="8424862" cy="4800600"/>
          </a:xfrm>
          <a:prstGeom prst="rect">
            <a:avLst/>
          </a:prstGeom>
        </p:spPr>
        <p:txBody>
          <a:bodyPr/>
          <a:lstStyle/>
          <a:p>
            <a:pPr marL="342900" marR="0" lvl="0" indent="-342900"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Higher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S→higher early strength-higher heat generation (roads, cold environments)</a:t>
            </a:r>
          </a:p>
          <a:p>
            <a:pPr marL="342900" marR="0" lvl="0" indent="-342900"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Higher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S→lower early strength-lower heat generation (dams)</a:t>
            </a:r>
          </a:p>
          <a:p>
            <a:pPr marL="342900" marR="0" lvl="0" indent="-342900"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a:t>
            </a:r>
            <a:r>
              <a:rPr kumimoji="0" lang="tr-TR" sz="2800" b="0" i="0" u="sng"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is characteristically fast reacting with water &amp; may lead to a rapid stiffening of the paste with a large amount of the heat generation (Flash-Set)-(Quick-Set). In order to prevent this rapid reaction gypsum is added to the clinker. Gypsum,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A&amp;water react to form relatively insoluble Calcium-Sulfo-Aluminates. </a:t>
            </a:r>
            <a:endPar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850" y="1174750"/>
            <a:ext cx="8496300" cy="545465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A+C</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Ś</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+10H→C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4</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Ś</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12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(calcium- alumino-monosulfohydrate)</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A+3C</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Ś</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+26H→C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6</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Ś</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(calcium-alumino-trisulfohydrate “ettringite”)</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When there is enough gypsum “ettringite” forms with great expansion</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If there is no gypsum→flash-set</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more gypsum→ettringite</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formation increases</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which will cause cracking           </a:t>
            </a:r>
          </a:p>
        </p:txBody>
      </p:sp>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1143000"/>
            <a:ext cx="8713788" cy="545465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Also Calcium-Sulfo Aluminates are prone (less resistant) to sulfate attack &amp; does not contribute much for strength. The cement to be used in making concretes that are going to be exposed to soils or waters that contain sulfates should not contain more than 5%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a:t>
            </a:r>
            <a:r>
              <a:rPr kumimoji="0" lang="tr-TR" sz="2800" b="0" i="0" u="sng"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4</a:t>
            </a:r>
            <a:r>
              <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AF</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The hydration of ferrite phase is not well understand. Ferrite phase has lesser role in development of strength. The hydration products are similar to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 Alumina &amp; iron oxide occur interchangebly in the hydration products.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tr-TR" sz="28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4</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Ś</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12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or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4</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Ś</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12</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6</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Ś</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32</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or C</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6</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Ś</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a:t>
            </a:r>
            <a:r>
              <a:rPr kumimoji="0" lang="tr-TR"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32</a:t>
            </a:r>
            <a:endParaRPr kumimoji="0" lang="en-US"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endParaRPr>
          </a:p>
        </p:txBody>
      </p:sp>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0" y="1142999"/>
            <a:ext cx="7696200" cy="53816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Portland Cement → Gypsum+Portland Cement Clinker (pulverizing)</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Portland Cement Clinker → Calcareous &amp; Clayey Materials (burning)</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Paste → P.C. + Water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Mortar → P.C. + Water + Sand</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Concrete → P.C. + Water + Sand + Gravel</a:t>
            </a:r>
          </a:p>
        </p:txBody>
      </p:sp>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85800"/>
            <a:ext cx="7772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DETERMINATION OF BURNABILITY INDEX</a:t>
            </a:r>
          </a:p>
        </p:txBody>
      </p:sp>
      <p:graphicFrame>
        <p:nvGraphicFramePr>
          <p:cNvPr id="3" name="Group 119"/>
          <p:cNvGraphicFramePr>
            <a:graphicFrameLocks noGrp="1"/>
          </p:cNvGraphicFramePr>
          <p:nvPr/>
        </p:nvGraphicFramePr>
        <p:xfrm>
          <a:off x="533400" y="1264920"/>
          <a:ext cx="8153400" cy="3688080"/>
        </p:xfrm>
        <a:graphic>
          <a:graphicData uri="http://schemas.openxmlformats.org/drawingml/2006/table">
            <a:tbl>
              <a:tblPr/>
              <a:tblGrid>
                <a:gridCol w="381000"/>
                <a:gridCol w="7772400"/>
              </a:tblGrid>
              <a:tr h="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v"/>
                        <a:tabLst/>
                      </a:pPr>
                      <a:r>
                        <a:rPr kumimoji="0" lang="en-US" sz="2000" b="0" i="0" u="none" strike="noStrike" cap="none" normalizeH="0" baseline="0" dirty="0" smtClean="0">
                          <a:ln>
                            <a:noFill/>
                          </a:ln>
                          <a:solidFill>
                            <a:schemeClr val="tx1"/>
                          </a:solidFill>
                          <a:effectLst/>
                          <a:latin typeface="Times New Roman" pitchFamily="18" charset="0"/>
                        </a:rPr>
                        <a:t>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Prepare raw mix pallets of about 1-2 cm </a:t>
                      </a:r>
                      <a:r>
                        <a:rPr kumimoji="0" lang="en-US" sz="2000" b="0" i="0" u="none" strike="noStrike" cap="none" normalizeH="0" baseline="0" dirty="0" err="1" smtClean="0">
                          <a:ln>
                            <a:noFill/>
                          </a:ln>
                          <a:solidFill>
                            <a:schemeClr val="tx1"/>
                          </a:solidFill>
                          <a:effectLst/>
                          <a:latin typeface="Times New Roman" pitchFamily="18" charset="0"/>
                        </a:rPr>
                        <a:t>dia</a:t>
                      </a:r>
                      <a:r>
                        <a:rPr kumimoji="0" lang="en-US" sz="2000" b="0" i="0" u="none" strike="noStrike" cap="none" normalizeH="0" baseline="0" dirty="0" smtClean="0">
                          <a:ln>
                            <a:noFill/>
                          </a:ln>
                          <a:solidFill>
                            <a:schemeClr val="tx1"/>
                          </a:solidFill>
                          <a:effectLst/>
                          <a:latin typeface="Times New Roman" pitchFamily="18" charset="0"/>
                        </a:rPr>
                        <a:t> using 5-6% water.</a:t>
                      </a:r>
                    </a:p>
                  </a:txBody>
                  <a:tcPr horzOverflow="overflow">
                    <a:lnL>
                      <a:noFill/>
                    </a:lnL>
                    <a:lnR cap="flat">
                      <a:noFill/>
                    </a:lnR>
                    <a:lnT cap="fla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v"/>
                        <a:tabLst/>
                      </a:pPr>
                      <a:r>
                        <a:rPr kumimoji="0" lang="en-US" sz="2000" b="0" i="0" u="none" strike="noStrike" cap="none" normalizeH="0" baseline="0" dirty="0" smtClean="0">
                          <a:ln>
                            <a:noFill/>
                          </a:ln>
                          <a:solidFill>
                            <a:schemeClr val="tx1"/>
                          </a:solidFill>
                          <a:effectLst/>
                          <a:latin typeface="Times New Roman" pitchFamily="18"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Dry them in an oven at a temperature 150°C till dryness.</a:t>
                      </a:r>
                    </a:p>
                  </a:txBody>
                  <a:tcP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v"/>
                        <a:tabLst/>
                      </a:pPr>
                      <a:r>
                        <a:rPr kumimoji="0" lang="en-US" sz="2000" b="0" i="0" u="none" strike="noStrike" cap="none" normalizeH="0" baseline="0" dirty="0" smtClean="0">
                          <a:ln>
                            <a:noFill/>
                          </a:ln>
                          <a:solidFill>
                            <a:schemeClr val="tx1"/>
                          </a:solidFill>
                          <a:effectLst/>
                          <a:latin typeface="Times New Roman" pitchFamily="18"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Introduce the  pallets in the furnace and raise the temperature to 1000°C</a:t>
                      </a:r>
                    </a:p>
                  </a:txBody>
                  <a:tcP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v"/>
                        <a:tabLst/>
                      </a:pPr>
                      <a:r>
                        <a:rPr kumimoji="0" lang="en-US" sz="2000" b="0" i="0" u="none" strike="noStrike" cap="none" normalizeH="0" baseline="0" dirty="0" smtClean="0">
                          <a:ln>
                            <a:noFill/>
                          </a:ln>
                          <a:solidFill>
                            <a:schemeClr val="tx1"/>
                          </a:solidFill>
                          <a:effectLst/>
                          <a:latin typeface="Times New Roman" pitchFamily="18"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First sample removed after 20 minutes of soaking.</a:t>
                      </a:r>
                    </a:p>
                  </a:txBody>
                  <a:tcPr horzOverflow="overflow">
                    <a:lnL>
                      <a:noFill/>
                    </a:lnL>
                    <a:lnR cap="flat">
                      <a:noFill/>
                    </a:lnR>
                    <a:lnT>
                      <a:noFill/>
                    </a:lnT>
                    <a:lnB>
                      <a:noFill/>
                    </a:lnB>
                    <a:lnTlToBr>
                      <a:noFill/>
                    </a:lnTlToBr>
                    <a:lnBlToTr>
                      <a:noFill/>
                    </a:lnBlToTr>
                    <a:noFill/>
                  </a:tcPr>
                </a:tc>
              </a:tr>
              <a:tr h="6794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v"/>
                        <a:tabLst/>
                      </a:pPr>
                      <a:r>
                        <a:rPr kumimoji="0" lang="en-US" sz="2000" b="0" i="0" u="none" strike="noStrike" cap="none" normalizeH="0" baseline="0" dirty="0" smtClean="0">
                          <a:ln>
                            <a:noFill/>
                          </a:ln>
                          <a:solidFill>
                            <a:schemeClr val="tx1"/>
                          </a:solidFill>
                          <a:effectLst/>
                          <a:latin typeface="Times New Roman" pitchFamily="18"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The temperature is raised to 1100 °C and sample is drawn after 20 minutes of soaking</a:t>
                      </a:r>
                    </a:p>
                  </a:txBody>
                  <a:tcPr horzOverflow="overflow">
                    <a:lnL>
                      <a:noFill/>
                    </a:lnL>
                    <a:lnR cap="flat">
                      <a:noFill/>
                    </a:lnR>
                    <a:lnT>
                      <a:noFill/>
                    </a:lnT>
                    <a:lnB>
                      <a:noFill/>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v"/>
                        <a:tabLst/>
                      </a:pPr>
                      <a:r>
                        <a:rPr kumimoji="0" lang="en-US" sz="2000" b="0" i="0" u="none" strike="noStrike" cap="none" normalizeH="0" baseline="0" dirty="0" smtClean="0">
                          <a:ln>
                            <a:noFill/>
                          </a:ln>
                          <a:solidFill>
                            <a:schemeClr val="tx1"/>
                          </a:solidFill>
                          <a:effectLst/>
                          <a:latin typeface="Times New Roman" pitchFamily="18"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Repeat this procedure at 1200, 1300, 1350 &amp; 1400 °C to obtain 7 samples.</a:t>
                      </a:r>
                    </a:p>
                  </a:txBody>
                  <a:tcP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v"/>
                        <a:tabLst/>
                      </a:pPr>
                      <a:r>
                        <a:rPr kumimoji="0" lang="en-US" sz="2000" b="0" i="0" u="none" strike="noStrike" cap="none" normalizeH="0" baseline="0" dirty="0" smtClean="0">
                          <a:ln>
                            <a:noFill/>
                          </a:ln>
                          <a:solidFill>
                            <a:schemeClr val="tx1"/>
                          </a:solidFill>
                          <a:effectLst/>
                          <a:latin typeface="Times New Roman" pitchFamily="18" charset="0"/>
                        </a:rPr>
                        <a:t> </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The Free Lime of these samples are determined in sequence from C</a:t>
                      </a:r>
                      <a:r>
                        <a:rPr kumimoji="0" lang="en-US" sz="2000" b="0" i="0" u="none" strike="noStrike" cap="none" normalizeH="0" baseline="-25000" dirty="0" smtClean="0">
                          <a:ln>
                            <a:noFill/>
                          </a:ln>
                          <a:solidFill>
                            <a:schemeClr val="tx1"/>
                          </a:solidFill>
                          <a:effectLst/>
                          <a:latin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rPr>
                        <a:t> to C</a:t>
                      </a:r>
                      <a:r>
                        <a:rPr kumimoji="0" lang="en-US" sz="2000" b="0" i="0" u="none" strike="noStrike" cap="none" normalizeH="0" baseline="-25000" dirty="0" smtClean="0">
                          <a:ln>
                            <a:noFill/>
                          </a:ln>
                          <a:solidFill>
                            <a:schemeClr val="tx1"/>
                          </a:solidFill>
                          <a:effectLst/>
                          <a:latin typeface="Times New Roman" pitchFamily="18" charset="0"/>
                        </a:rPr>
                        <a:t>6</a:t>
                      </a:r>
                      <a:r>
                        <a:rPr kumimoji="0" lang="en-US" sz="2000" b="0" i="0" u="none" strike="noStrike" cap="none" normalizeH="0" baseline="0" dirty="0" smtClean="0">
                          <a:ln>
                            <a:noFill/>
                          </a:ln>
                          <a:solidFill>
                            <a:schemeClr val="tx1"/>
                          </a:solidFill>
                          <a:effectLst/>
                          <a:latin typeface="Times New Roman" pitchFamily="18" charset="0"/>
                        </a:rPr>
                        <a:t>.</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4" name="Group 118"/>
          <p:cNvGraphicFramePr>
            <a:graphicFrameLocks noGrp="1"/>
          </p:cNvGraphicFramePr>
          <p:nvPr/>
        </p:nvGraphicFramePr>
        <p:xfrm>
          <a:off x="1447800" y="5029200"/>
          <a:ext cx="6324600" cy="1219200"/>
        </p:xfrm>
        <a:graphic>
          <a:graphicData uri="http://schemas.openxmlformats.org/drawingml/2006/table">
            <a:tbl>
              <a:tblPr/>
              <a:tblGrid>
                <a:gridCol w="1028700"/>
                <a:gridCol w="5295900"/>
              </a:tblGrid>
              <a:tr h="609600">
                <a:tc rowSpan="2">
                  <a:txBody>
                    <a:bodyPr/>
                    <a:lstStyle/>
                    <a:p>
                      <a:pPr marL="0" marR="0" lvl="0" indent="0" algn="ctr" defTabSz="914400" rtl="0" eaLnBrk="1" fontAlgn="base" latinLnBrk="0" hangingPunct="1">
                        <a:lnSpc>
                          <a:spcPct val="17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BI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600</a:t>
                      </a:r>
                    </a:p>
                  </a:txBody>
                  <a:tcPr horzOverflow="overflow">
                    <a:lnL>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r>
              <a:tr h="6096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C</a:t>
                      </a:r>
                      <a:r>
                        <a:rPr kumimoji="0" lang="en-US" sz="2800" b="0" i="0" u="none" strike="noStrike" cap="none" normalizeH="0" baseline="-25000" dirty="0" smtClean="0">
                          <a:ln>
                            <a:noFill/>
                          </a:ln>
                          <a:solidFill>
                            <a:schemeClr val="tx1"/>
                          </a:solidFill>
                          <a:effectLst/>
                          <a:latin typeface="Times New Roman" pitchFamily="18" charset="0"/>
                        </a:rPr>
                        <a:t>0</a:t>
                      </a:r>
                      <a:r>
                        <a:rPr kumimoji="0" lang="en-US" sz="2800" b="0" i="0" u="none" strike="noStrike" cap="none" normalizeH="0" baseline="0" dirty="0" smtClean="0">
                          <a:ln>
                            <a:noFill/>
                          </a:ln>
                          <a:solidFill>
                            <a:schemeClr val="tx1"/>
                          </a:solidFill>
                          <a:effectLst/>
                          <a:latin typeface="Times New Roman" pitchFamily="18" charset="0"/>
                        </a:rPr>
                        <a:t>+2C</a:t>
                      </a:r>
                      <a:r>
                        <a:rPr kumimoji="0" lang="en-US" sz="2800" b="0" i="0" u="none" strike="noStrike" cap="none" normalizeH="0" baseline="-25000" dirty="0" smtClean="0">
                          <a:ln>
                            <a:noFill/>
                          </a:ln>
                          <a:solidFill>
                            <a:schemeClr val="tx1"/>
                          </a:solidFill>
                          <a:effectLst/>
                          <a:latin typeface="Times New Roman" pitchFamily="18" charset="0"/>
                        </a:rPr>
                        <a:t>1</a:t>
                      </a:r>
                      <a:r>
                        <a:rPr kumimoji="0" lang="en-US" sz="2800" b="0" i="0" u="none" strike="noStrike" cap="none" normalizeH="0" baseline="0" dirty="0" smtClean="0">
                          <a:ln>
                            <a:noFill/>
                          </a:ln>
                          <a:solidFill>
                            <a:schemeClr val="tx1"/>
                          </a:solidFill>
                          <a:effectLst/>
                          <a:latin typeface="Times New Roman" pitchFamily="18" charset="0"/>
                        </a:rPr>
                        <a:t>+2C</a:t>
                      </a:r>
                      <a:r>
                        <a:rPr kumimoji="0" lang="en-US" sz="2800" b="0" i="0" u="none" strike="noStrike" cap="none" normalizeH="0" baseline="-25000" dirty="0" smtClean="0">
                          <a:ln>
                            <a:noFill/>
                          </a:ln>
                          <a:solidFill>
                            <a:schemeClr val="tx1"/>
                          </a:solidFill>
                          <a:effectLst/>
                          <a:latin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rPr>
                        <a:t>+3C</a:t>
                      </a:r>
                      <a:r>
                        <a:rPr kumimoji="0" lang="en-US" sz="2800" b="0" i="0" u="none" strike="noStrike" cap="none" normalizeH="0" baseline="-25000" dirty="0" smtClean="0">
                          <a:ln>
                            <a:noFill/>
                          </a:ln>
                          <a:solidFill>
                            <a:schemeClr val="tx1"/>
                          </a:solidFill>
                          <a:effectLst/>
                          <a:latin typeface="Times New Roman" pitchFamily="18" charset="0"/>
                        </a:rPr>
                        <a:t>3</a:t>
                      </a:r>
                      <a:r>
                        <a:rPr kumimoji="0" lang="en-US" sz="2800" b="0" i="0" u="none" strike="noStrike" cap="none" normalizeH="0" baseline="0" dirty="0" smtClean="0">
                          <a:ln>
                            <a:noFill/>
                          </a:ln>
                          <a:solidFill>
                            <a:schemeClr val="tx1"/>
                          </a:solidFill>
                          <a:effectLst/>
                          <a:latin typeface="Times New Roman" pitchFamily="18" charset="0"/>
                        </a:rPr>
                        <a:t>+4C</a:t>
                      </a:r>
                      <a:r>
                        <a:rPr kumimoji="0" lang="en-US" sz="2800" b="0" i="0" u="none" strike="noStrike" cap="none" normalizeH="0" baseline="-25000" dirty="0" smtClean="0">
                          <a:ln>
                            <a:noFill/>
                          </a:ln>
                          <a:solidFill>
                            <a:schemeClr val="tx1"/>
                          </a:solidFill>
                          <a:effectLst/>
                          <a:latin typeface="Times New Roman" pitchFamily="18" charset="0"/>
                        </a:rPr>
                        <a:t>4</a:t>
                      </a:r>
                      <a:r>
                        <a:rPr kumimoji="0" lang="en-US" sz="2800" b="0" i="0" u="none" strike="noStrike" cap="none" normalizeH="0" baseline="0" dirty="0" smtClean="0">
                          <a:ln>
                            <a:noFill/>
                          </a:ln>
                          <a:solidFill>
                            <a:schemeClr val="tx1"/>
                          </a:solidFill>
                          <a:effectLst/>
                          <a:latin typeface="Times New Roman" pitchFamily="18" charset="0"/>
                        </a:rPr>
                        <a:t>+4C</a:t>
                      </a:r>
                      <a:r>
                        <a:rPr kumimoji="0" lang="en-US" sz="2800" b="0" i="0" u="none" strike="noStrike" cap="none" normalizeH="0" baseline="-25000" dirty="0" smtClean="0">
                          <a:ln>
                            <a:noFill/>
                          </a:ln>
                          <a:solidFill>
                            <a:schemeClr val="tx1"/>
                          </a:solidFill>
                          <a:effectLst/>
                          <a:latin typeface="Times New Roman" pitchFamily="18" charset="0"/>
                        </a:rPr>
                        <a:t>5</a:t>
                      </a:r>
                      <a:r>
                        <a:rPr kumimoji="0" lang="en-US" sz="2800" b="0" i="0" u="none" strike="noStrike" cap="none" normalizeH="0" baseline="0" dirty="0" smtClean="0">
                          <a:ln>
                            <a:noFill/>
                          </a:ln>
                          <a:solidFill>
                            <a:schemeClr val="tx1"/>
                          </a:solidFill>
                          <a:effectLst/>
                          <a:latin typeface="Times New Roman" pitchFamily="18" charset="0"/>
                        </a:rPr>
                        <a:t>+2C</a:t>
                      </a:r>
                      <a:r>
                        <a:rPr kumimoji="0" lang="en-US" sz="2800" b="0" i="0" u="none" strike="noStrike" cap="none" normalizeH="0" baseline="-25000" dirty="0" smtClean="0">
                          <a:ln>
                            <a:noFill/>
                          </a:ln>
                          <a:solidFill>
                            <a:schemeClr val="tx1"/>
                          </a:solidFill>
                          <a:effectLst/>
                          <a:latin typeface="Times New Roman" pitchFamily="18" charset="0"/>
                        </a:rPr>
                        <a:t>6</a:t>
                      </a:r>
                    </a:p>
                  </a:txBody>
                  <a:tcPr horzOverflow="overflow">
                    <a:lnL>
                      <a:noFill/>
                    </a:lnL>
                    <a:lnR cap="flat">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r>
            </a:tbl>
          </a:graphicData>
        </a:graphic>
      </p:graphicFrame>
      <p:grpSp>
        <p:nvGrpSpPr>
          <p:cNvPr id="5" name="Group 15"/>
          <p:cNvGrpSpPr>
            <a:grpSpLocks/>
          </p:cNvGrpSpPr>
          <p:nvPr/>
        </p:nvGrpSpPr>
        <p:grpSpPr bwMode="auto">
          <a:xfrm>
            <a:off x="152400" y="152400"/>
            <a:ext cx="838200" cy="914400"/>
            <a:chOff x="3276600" y="1905000"/>
            <a:chExt cx="2876550" cy="3324225"/>
          </a:xfrm>
        </p:grpSpPr>
        <p:pic>
          <p:nvPicPr>
            <p:cNvPr id="6"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7"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0441" t="49755" r="30394" b="32764"/>
          <a:stretch>
            <a:fillRect/>
          </a:stretch>
        </p:blipFill>
        <p:spPr bwMode="auto">
          <a:xfrm>
            <a:off x="222738" y="2209800"/>
            <a:ext cx="8768862" cy="3352800"/>
          </a:xfrm>
          <a:prstGeom prst="rect">
            <a:avLst/>
          </a:prstGeom>
          <a:noFill/>
          <a:ln w="9525">
            <a:noFill/>
            <a:miter lim="800000"/>
            <a:headEnd/>
            <a:tailEnd/>
          </a:ln>
          <a:effectLst/>
        </p:spPr>
      </p:pic>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3"/>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4"/>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RAW MATERIALS</a:t>
            </a:r>
          </a:p>
        </p:txBody>
      </p:sp>
      <p:sp>
        <p:nvSpPr>
          <p:cNvPr id="3" name="Text Box 5"/>
          <p:cNvSpPr txBox="1">
            <a:spLocks noChangeArrowheads="1"/>
          </p:cNvSpPr>
          <p:nvPr/>
        </p:nvSpPr>
        <p:spPr bwMode="auto">
          <a:xfrm>
            <a:off x="457200" y="1581150"/>
            <a:ext cx="8305800" cy="1569660"/>
          </a:xfrm>
          <a:prstGeom prst="rect">
            <a:avLst/>
          </a:prstGeom>
          <a:noFill/>
          <a:ln w="9525">
            <a:noFill/>
            <a:miter lim="800000"/>
            <a:headEnd/>
            <a:tailEnd/>
          </a:ln>
        </p:spPr>
        <p:txBody>
          <a:bodyPr>
            <a:spAutoFit/>
          </a:bodyPr>
          <a:lstStyle/>
          <a:p>
            <a:pPr eaLnBrk="1" hangingPunct="1"/>
            <a:r>
              <a:rPr lang="en-US" sz="1600" dirty="0">
                <a:latin typeface="Bookman Old Style" pitchFamily="18" charset="0"/>
              </a:rPr>
              <a:t>The fundamental chemical compounds to produce cement clinker are</a:t>
            </a:r>
            <a:r>
              <a:rPr lang="en-US" sz="1600" dirty="0" smtClean="0">
                <a:latin typeface="Bookman Old Style" pitchFamily="18" charset="0"/>
              </a:rPr>
              <a:t>:</a:t>
            </a:r>
          </a:p>
          <a:p>
            <a:pPr eaLnBrk="1" hangingPunct="1"/>
            <a:r>
              <a:rPr lang="en-US" sz="1600" dirty="0" smtClean="0">
                <a:latin typeface="Bookman Old Style" pitchFamily="18" charset="0"/>
              </a:rPr>
              <a:t> </a:t>
            </a:r>
            <a:endParaRPr lang="es-ES" sz="1600" dirty="0">
              <a:latin typeface="Bookman Old Style" pitchFamily="18" charset="0"/>
            </a:endParaRPr>
          </a:p>
          <a:p>
            <a:pPr lvl="3" eaLnBrk="1" hangingPunct="1">
              <a:buFont typeface="Wingdings" pitchFamily="2" charset="2"/>
              <a:buChar char="v"/>
            </a:pPr>
            <a:r>
              <a:rPr lang="es-ES" sz="1600" dirty="0">
                <a:latin typeface="Bookman Old Style" pitchFamily="18" charset="0"/>
              </a:rPr>
              <a:t>Lime (</a:t>
            </a:r>
            <a:r>
              <a:rPr lang="es-ES" sz="1600" dirty="0" err="1">
                <a:latin typeface="Bookman Old Style" pitchFamily="18" charset="0"/>
              </a:rPr>
              <a:t>CaO</a:t>
            </a:r>
            <a:r>
              <a:rPr lang="es-ES" sz="1600" dirty="0">
                <a:latin typeface="Bookman Old Style" pitchFamily="18" charset="0"/>
              </a:rPr>
              <a:t>) </a:t>
            </a:r>
          </a:p>
          <a:p>
            <a:pPr lvl="3" eaLnBrk="1" hangingPunct="1">
              <a:buFont typeface="Wingdings" pitchFamily="2" charset="2"/>
              <a:buChar char="v"/>
            </a:pPr>
            <a:r>
              <a:rPr lang="es-ES" sz="1600" dirty="0" err="1">
                <a:latin typeface="Bookman Old Style" pitchFamily="18" charset="0"/>
              </a:rPr>
              <a:t>Silica</a:t>
            </a:r>
            <a:r>
              <a:rPr lang="es-ES" sz="1600" dirty="0">
                <a:latin typeface="Bookman Old Style" pitchFamily="18" charset="0"/>
              </a:rPr>
              <a:t> (SiO</a:t>
            </a:r>
            <a:r>
              <a:rPr lang="es-ES" sz="1600" baseline="-25000" dirty="0">
                <a:latin typeface="Bookman Old Style" pitchFamily="18" charset="0"/>
              </a:rPr>
              <a:t>2</a:t>
            </a:r>
            <a:r>
              <a:rPr lang="es-ES" sz="1600" dirty="0">
                <a:latin typeface="Bookman Old Style" pitchFamily="18" charset="0"/>
              </a:rPr>
              <a:t>)</a:t>
            </a:r>
          </a:p>
          <a:p>
            <a:pPr lvl="3" eaLnBrk="1" hangingPunct="1">
              <a:buFont typeface="Wingdings" pitchFamily="2" charset="2"/>
              <a:buChar char="v"/>
            </a:pPr>
            <a:r>
              <a:rPr lang="es-ES" sz="1600" dirty="0" err="1">
                <a:latin typeface="Bookman Old Style" pitchFamily="18" charset="0"/>
              </a:rPr>
              <a:t>Alumina</a:t>
            </a:r>
            <a:r>
              <a:rPr lang="es-ES" sz="1600" dirty="0">
                <a:latin typeface="Bookman Old Style" pitchFamily="18" charset="0"/>
              </a:rPr>
              <a:t> (Al</a:t>
            </a:r>
            <a:r>
              <a:rPr lang="es-ES" sz="1600" baseline="-25000" dirty="0">
                <a:latin typeface="Bookman Old Style" pitchFamily="18" charset="0"/>
              </a:rPr>
              <a:t>2</a:t>
            </a:r>
            <a:r>
              <a:rPr lang="es-ES" sz="1600" dirty="0">
                <a:latin typeface="Bookman Old Style" pitchFamily="18" charset="0"/>
              </a:rPr>
              <a:t>O</a:t>
            </a:r>
            <a:r>
              <a:rPr lang="es-ES" sz="1600" baseline="-25000" dirty="0">
                <a:latin typeface="Bookman Old Style" pitchFamily="18" charset="0"/>
              </a:rPr>
              <a:t>3</a:t>
            </a:r>
            <a:r>
              <a:rPr lang="es-ES" sz="1600" dirty="0">
                <a:latin typeface="Bookman Old Style" pitchFamily="18" charset="0"/>
              </a:rPr>
              <a:t>) </a:t>
            </a:r>
          </a:p>
          <a:p>
            <a:pPr lvl="3" eaLnBrk="1" hangingPunct="1">
              <a:buFont typeface="Wingdings" pitchFamily="2" charset="2"/>
              <a:buChar char="v"/>
            </a:pPr>
            <a:r>
              <a:rPr lang="es-ES" sz="1600" dirty="0" err="1">
                <a:latin typeface="Bookman Old Style" pitchFamily="18" charset="0"/>
              </a:rPr>
              <a:t>Iron</a:t>
            </a:r>
            <a:r>
              <a:rPr lang="es-ES" sz="1600" dirty="0">
                <a:latin typeface="Bookman Old Style" pitchFamily="18" charset="0"/>
              </a:rPr>
              <a:t> Oxide (Fe</a:t>
            </a:r>
            <a:r>
              <a:rPr lang="es-ES" sz="1600" baseline="-25000" dirty="0">
                <a:latin typeface="Bookman Old Style" pitchFamily="18" charset="0"/>
              </a:rPr>
              <a:t>2</a:t>
            </a:r>
            <a:r>
              <a:rPr lang="es-ES" sz="1600" dirty="0">
                <a:latin typeface="Bookman Old Style" pitchFamily="18" charset="0"/>
              </a:rPr>
              <a:t>O</a:t>
            </a:r>
            <a:r>
              <a:rPr lang="es-ES" sz="1600" baseline="-25000" dirty="0">
                <a:latin typeface="Bookman Old Style" pitchFamily="18" charset="0"/>
              </a:rPr>
              <a:t>3</a:t>
            </a:r>
            <a:r>
              <a:rPr lang="es-ES" sz="1600" dirty="0">
                <a:latin typeface="Bookman Old Style" pitchFamily="18" charset="0"/>
              </a:rPr>
              <a:t>)</a:t>
            </a:r>
            <a:endParaRPr lang="en-US" sz="1600" dirty="0">
              <a:latin typeface="Bookman Old Style" pitchFamily="18" charset="0"/>
            </a:endParaRPr>
          </a:p>
        </p:txBody>
      </p:sp>
      <p:pic>
        <p:nvPicPr>
          <p:cNvPr id="5" name="Picture 7"/>
          <p:cNvPicPr>
            <a:picLocks noChangeAspect="1" noChangeArrowheads="1"/>
          </p:cNvPicPr>
          <p:nvPr/>
        </p:nvPicPr>
        <p:blipFill>
          <a:blip r:embed="rId3"/>
          <a:srcRect/>
          <a:stretch>
            <a:fillRect/>
          </a:stretch>
        </p:blipFill>
        <p:spPr bwMode="auto">
          <a:xfrm>
            <a:off x="1295400" y="4154487"/>
            <a:ext cx="6705600" cy="2398713"/>
          </a:xfrm>
          <a:prstGeom prst="rect">
            <a:avLst/>
          </a:prstGeom>
          <a:noFill/>
          <a:ln w="9525">
            <a:noFill/>
            <a:miter lim="800000"/>
            <a:headEnd/>
            <a:tailEnd/>
          </a:ln>
        </p:spPr>
      </p:pic>
      <p:grpSp>
        <p:nvGrpSpPr>
          <p:cNvPr id="6" name="Group 15"/>
          <p:cNvGrpSpPr>
            <a:grpSpLocks/>
          </p:cNvGrpSpPr>
          <p:nvPr/>
        </p:nvGrpSpPr>
        <p:grpSpPr bwMode="auto">
          <a:xfrm>
            <a:off x="152400" y="152400"/>
            <a:ext cx="838200" cy="914400"/>
            <a:chOff x="3276600" y="1905000"/>
            <a:chExt cx="2876550" cy="3324225"/>
          </a:xfrm>
        </p:grpSpPr>
        <p:pic>
          <p:nvPicPr>
            <p:cNvPr id="8" name="Picture 2"/>
            <p:cNvPicPr>
              <a:picLocks noChangeAspect="1" noChangeArrowheads="1"/>
            </p:cNvPicPr>
            <p:nvPr/>
          </p:nvPicPr>
          <p:blipFill>
            <a:blip r:embed="rId4"/>
            <a:srcRect/>
            <a:stretch>
              <a:fillRect/>
            </a:stretch>
          </p:blipFill>
          <p:spPr bwMode="auto">
            <a:xfrm>
              <a:off x="3276600" y="1905000"/>
              <a:ext cx="2876550" cy="3324225"/>
            </a:xfrm>
            <a:prstGeom prst="rect">
              <a:avLst/>
            </a:prstGeom>
            <a:noFill/>
            <a:ln w="9525">
              <a:noFill/>
              <a:miter lim="800000"/>
              <a:headEnd/>
              <a:tailEnd/>
            </a:ln>
          </p:spPr>
        </p:pic>
        <p:pic>
          <p:nvPicPr>
            <p:cNvPr id="9" name="Picture 14" descr="0[1].JPG"/>
            <p:cNvPicPr>
              <a:picLocks noChangeAspect="1" noChangeArrowheads="1"/>
            </p:cNvPicPr>
            <p:nvPr/>
          </p:nvPicPr>
          <p:blipFill>
            <a:blip r:embed="rId5"/>
            <a:srcRect/>
            <a:stretch>
              <a:fillRect/>
            </a:stretch>
          </p:blipFill>
          <p:spPr bwMode="auto">
            <a:xfrm>
              <a:off x="3800330" y="3191774"/>
              <a:ext cx="1851572" cy="1699752"/>
            </a:xfrm>
            <a:prstGeom prst="rect">
              <a:avLst/>
            </a:prstGeom>
            <a:noFill/>
            <a:ln w="9525">
              <a:noFill/>
              <a:miter lim="800000"/>
              <a:headEnd/>
              <a:tailEnd/>
            </a:ln>
          </p:spPr>
        </p:pic>
      </p:grpSp>
      <p:sp>
        <p:nvSpPr>
          <p:cNvPr id="7" name="Text Box 10"/>
          <p:cNvSpPr txBox="1">
            <a:spLocks noChangeArrowheads="1"/>
          </p:cNvSpPr>
          <p:nvPr/>
        </p:nvSpPr>
        <p:spPr bwMode="auto">
          <a:xfrm>
            <a:off x="1524000" y="3702050"/>
            <a:ext cx="6248400" cy="336550"/>
          </a:xfrm>
          <a:prstGeom prst="rect">
            <a:avLst/>
          </a:prstGeom>
          <a:noFill/>
          <a:ln w="9525">
            <a:noFill/>
            <a:miter lim="800000"/>
            <a:headEnd/>
            <a:tailEnd/>
          </a:ln>
        </p:spPr>
        <p:txBody>
          <a:bodyPr>
            <a:spAutoFit/>
          </a:bodyPr>
          <a:lstStyle/>
          <a:p>
            <a:pPr eaLnBrk="1" hangingPunct="1">
              <a:spcBef>
                <a:spcPct val="50000"/>
              </a:spcBef>
            </a:pPr>
            <a:r>
              <a:rPr lang="en-US" sz="1600" b="1" dirty="0">
                <a:latin typeface="Bookman Old Style" pitchFamily="18" charset="0"/>
              </a:rPr>
              <a:t>Raw materials used in the production of clinker cement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8382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BURNABILITY INDEX</a:t>
            </a:r>
          </a:p>
        </p:txBody>
      </p:sp>
      <p:sp>
        <p:nvSpPr>
          <p:cNvPr id="3" name="Rectangle 3"/>
          <p:cNvSpPr txBox="1">
            <a:spLocks noChangeArrowheads="1"/>
          </p:cNvSpPr>
          <p:nvPr/>
        </p:nvSpPr>
        <p:spPr>
          <a:xfrm>
            <a:off x="685800" y="2101850"/>
            <a:ext cx="7772400" cy="41148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burnability</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index is defined as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BI = C3S/(C3A + C4AF)</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 high value of BI denotes poor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burnability</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Modified formula for BI</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BI = C3S / (C3A + C4AF +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MgO</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Alkalies</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PERAY &amp; WADDELL’S BURNABILITY FACTOR</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BF = LSF + 10 SM – 3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MgO</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Alkalies</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p:txBody>
      </p:sp>
      <p:grpSp>
        <p:nvGrpSpPr>
          <p:cNvPr id="4" name="Group 15"/>
          <p:cNvGrpSpPr>
            <a:grpSpLocks/>
          </p:cNvGrpSpPr>
          <p:nvPr/>
        </p:nvGrpSpPr>
        <p:grpSpPr bwMode="auto">
          <a:xfrm>
            <a:off x="152400" y="152400"/>
            <a:ext cx="838200" cy="914400"/>
            <a:chOff x="3276600" y="1905000"/>
            <a:chExt cx="2876550" cy="3324225"/>
          </a:xfrm>
        </p:grpSpPr>
        <p:pic>
          <p:nvPicPr>
            <p:cNvPr id="5"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6"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600200" y="2641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29843" y="2205335"/>
            <a:ext cx="74759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Bigger particle size affect the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burnability</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of raw mix.</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02855" y="1210270"/>
            <a:ext cx="873829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Particle size and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burnability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6" name="Group 15"/>
          <p:cNvGrpSpPr>
            <a:grpSpLocks/>
          </p:cNvGrpSpPr>
          <p:nvPr/>
        </p:nvGrpSpPr>
        <p:grpSpPr bwMode="auto">
          <a:xfrm>
            <a:off x="152400" y="152400"/>
            <a:ext cx="838200" cy="914400"/>
            <a:chOff x="3276600" y="1905000"/>
            <a:chExt cx="2876550" cy="3324225"/>
          </a:xfrm>
        </p:grpSpPr>
        <p:pic>
          <p:nvPicPr>
            <p:cNvPr id="7" name="Picture 2"/>
            <p:cNvPicPr>
              <a:picLocks noChangeAspect="1" noChangeArrowheads="1"/>
            </p:cNvPicPr>
            <p:nvPr/>
          </p:nvPicPr>
          <p:blipFill>
            <a:blip r:embed="rId7"/>
            <a:srcRect/>
            <a:stretch>
              <a:fillRect/>
            </a:stretch>
          </p:blipFill>
          <p:spPr bwMode="auto">
            <a:xfrm>
              <a:off x="3276600" y="1905000"/>
              <a:ext cx="2876550" cy="3324225"/>
            </a:xfrm>
            <a:prstGeom prst="rect">
              <a:avLst/>
            </a:prstGeom>
            <a:noFill/>
            <a:ln w="9525">
              <a:noFill/>
              <a:miter lim="800000"/>
              <a:headEnd/>
              <a:tailEnd/>
            </a:ln>
          </p:spPr>
        </p:pic>
        <p:pic>
          <p:nvPicPr>
            <p:cNvPr id="8" name="Picture 14" descr="0[1].JPG"/>
            <p:cNvPicPr>
              <a:picLocks noChangeAspect="1" noChangeArrowheads="1"/>
            </p:cNvPicPr>
            <p:nvPr/>
          </p:nvPicPr>
          <p:blipFill>
            <a:blip r:embed="rId8"/>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581400" y="1600200"/>
            <a:ext cx="1905000" cy="1828800"/>
            <a:chOff x="3276600" y="1905000"/>
            <a:chExt cx="2876550" cy="3324225"/>
          </a:xfrm>
        </p:grpSpPr>
        <p:pic>
          <p:nvPicPr>
            <p:cNvPr id="3"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4"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sp>
        <p:nvSpPr>
          <p:cNvPr id="5" name="Rectangle 4"/>
          <p:cNvSpPr/>
          <p:nvPr/>
        </p:nvSpPr>
        <p:spPr>
          <a:xfrm>
            <a:off x="2884787" y="3733800"/>
            <a:ext cx="33636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a:grpSpLocks/>
          </p:cNvGrpSpPr>
          <p:nvPr/>
        </p:nvGrpSpPr>
        <p:grpSpPr bwMode="auto">
          <a:xfrm>
            <a:off x="152400" y="152400"/>
            <a:ext cx="838200" cy="914400"/>
            <a:chOff x="3276600" y="1905000"/>
            <a:chExt cx="2876550" cy="3324225"/>
          </a:xfrm>
        </p:grpSpPr>
        <p:pic>
          <p:nvPicPr>
            <p:cNvPr id="4" name="Picture 2"/>
            <p:cNvPicPr>
              <a:picLocks noChangeAspect="1" noChangeArrowheads="1"/>
            </p:cNvPicPr>
            <p:nvPr/>
          </p:nvPicPr>
          <p:blipFill>
            <a:blip r:embed="rId2"/>
            <a:srcRect/>
            <a:stretch>
              <a:fillRect/>
            </a:stretch>
          </p:blipFill>
          <p:spPr bwMode="auto">
            <a:xfrm>
              <a:off x="3276600" y="1905000"/>
              <a:ext cx="2876550" cy="3324225"/>
            </a:xfrm>
            <a:prstGeom prst="rect">
              <a:avLst/>
            </a:prstGeom>
            <a:noFill/>
            <a:ln w="9525">
              <a:noFill/>
              <a:miter lim="800000"/>
              <a:headEnd/>
              <a:tailEnd/>
            </a:ln>
          </p:spPr>
        </p:pic>
        <p:pic>
          <p:nvPicPr>
            <p:cNvPr id="5" name="Picture 14" descr="0[1].JPG"/>
            <p:cNvPicPr>
              <a:picLocks noChangeAspect="1" noChangeArrowheads="1"/>
            </p:cNvPicPr>
            <p:nvPr/>
          </p:nvPicPr>
          <p:blipFill>
            <a:blip r:embed="rId3"/>
            <a:srcRect/>
            <a:stretch>
              <a:fillRect/>
            </a:stretch>
          </p:blipFill>
          <p:spPr bwMode="auto">
            <a:xfrm>
              <a:off x="3800330" y="3191774"/>
              <a:ext cx="1851572" cy="1699752"/>
            </a:xfrm>
            <a:prstGeom prst="rect">
              <a:avLst/>
            </a:prstGeom>
            <a:noFill/>
            <a:ln w="9525">
              <a:noFill/>
              <a:miter lim="800000"/>
              <a:headEnd/>
              <a:tailEnd/>
            </a:ln>
          </p:spPr>
        </p:pic>
      </p:grpSp>
      <p:graphicFrame>
        <p:nvGraphicFramePr>
          <p:cNvPr id="2" name="Diagram 1"/>
          <p:cNvGraphicFramePr/>
          <p:nvPr/>
        </p:nvGraphicFramePr>
        <p:xfrm>
          <a:off x="914400" y="685800"/>
          <a:ext cx="76200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676400" y="0"/>
            <a:ext cx="6264856"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Common source of minerals</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508000"/>
          <a:ext cx="6096000" cy="322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254218" y="295870"/>
            <a:ext cx="465781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CaO</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Reactivity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762000" y="3210747"/>
            <a:ext cx="7543800" cy="3342453"/>
          </a:xfrm>
          <a:prstGeom prst="rect">
            <a:avLst/>
          </a:prstGeom>
        </p:spPr>
        <p:txBody>
          <a:bodyPr wrap="square">
            <a:spAutoFit/>
          </a:bodyPr>
          <a:lstStyle/>
          <a:p>
            <a:pPr algn="just">
              <a:lnSpc>
                <a:spcPct val="110000"/>
              </a:lnSpc>
              <a:buFont typeface="Wingdings" pitchFamily="2" charset="2"/>
              <a:buChar char="v"/>
            </a:pPr>
            <a:r>
              <a:rPr lang="en-US" sz="2400" dirty="0" smtClean="0">
                <a:solidFill>
                  <a:srgbClr val="C00000"/>
                </a:solidFill>
              </a:rPr>
              <a:t>The dissociation of Calcium Carbonate in the rock depends on </a:t>
            </a:r>
          </a:p>
          <a:p>
            <a:pPr algn="just">
              <a:lnSpc>
                <a:spcPct val="110000"/>
              </a:lnSpc>
            </a:pPr>
            <a:r>
              <a:rPr lang="en-US" sz="2400" dirty="0" smtClean="0">
                <a:solidFill>
                  <a:srgbClr val="C00000"/>
                </a:solidFill>
              </a:rPr>
              <a:t>     there textural and microstructure features. </a:t>
            </a:r>
          </a:p>
          <a:p>
            <a:pPr algn="just">
              <a:lnSpc>
                <a:spcPct val="110000"/>
              </a:lnSpc>
            </a:pPr>
            <a:endParaRPr lang="en-US" sz="2400" dirty="0" smtClean="0">
              <a:solidFill>
                <a:srgbClr val="C00000"/>
              </a:solidFill>
            </a:endParaRPr>
          </a:p>
          <a:p>
            <a:pPr algn="just">
              <a:lnSpc>
                <a:spcPct val="110000"/>
              </a:lnSpc>
              <a:buFont typeface="Wingdings" pitchFamily="2" charset="2"/>
              <a:buChar char="v"/>
            </a:pPr>
            <a:r>
              <a:rPr lang="en-US" sz="2400" dirty="0" smtClean="0">
                <a:solidFill>
                  <a:srgbClr val="C00000"/>
                </a:solidFill>
              </a:rPr>
              <a:t>Highly crystalline limestone dissociates at higher temperature </a:t>
            </a:r>
          </a:p>
          <a:p>
            <a:pPr algn="just">
              <a:lnSpc>
                <a:spcPct val="110000"/>
              </a:lnSpc>
            </a:pPr>
            <a:r>
              <a:rPr lang="en-US" sz="2400" dirty="0" smtClean="0">
                <a:solidFill>
                  <a:srgbClr val="C00000"/>
                </a:solidFill>
              </a:rPr>
              <a:t>     than amorphous variety. </a:t>
            </a:r>
          </a:p>
          <a:p>
            <a:pPr algn="just">
              <a:lnSpc>
                <a:spcPct val="110000"/>
              </a:lnSpc>
            </a:pPr>
            <a:endParaRPr lang="en-US" sz="2400" dirty="0" smtClean="0">
              <a:solidFill>
                <a:srgbClr val="C00000"/>
              </a:solidFill>
            </a:endParaRPr>
          </a:p>
          <a:p>
            <a:pPr algn="just">
              <a:lnSpc>
                <a:spcPct val="110000"/>
              </a:lnSpc>
              <a:buFont typeface="Wingdings" pitchFamily="2" charset="2"/>
              <a:buChar char="v"/>
            </a:pPr>
            <a:r>
              <a:rPr lang="en-US" sz="2400" dirty="0" smtClean="0">
                <a:solidFill>
                  <a:srgbClr val="C00000"/>
                </a:solidFill>
              </a:rPr>
              <a:t>The rate of dissociation and reaction temperature are directly </a:t>
            </a:r>
          </a:p>
          <a:p>
            <a:pPr algn="just">
              <a:lnSpc>
                <a:spcPct val="110000"/>
              </a:lnSpc>
            </a:pPr>
            <a:r>
              <a:rPr lang="en-US" sz="2400" dirty="0" smtClean="0">
                <a:solidFill>
                  <a:srgbClr val="C00000"/>
                </a:solidFill>
              </a:rPr>
              <a:t>     related to the grain size.</a:t>
            </a:r>
            <a:endParaRPr lang="en-US" sz="2400" dirty="0">
              <a:solidFill>
                <a:srgbClr val="C00000"/>
              </a:solidFill>
            </a:endParaRPr>
          </a:p>
        </p:txBody>
      </p:sp>
      <p:pic>
        <p:nvPicPr>
          <p:cNvPr id="6" name="Picture 14" descr="0[1].JPG"/>
          <p:cNvPicPr>
            <a:picLocks noChangeAspect="1" noChangeArrowheads="1"/>
          </p:cNvPicPr>
          <p:nvPr/>
        </p:nvPicPr>
        <p:blipFill>
          <a:blip r:embed="rId8"/>
          <a:srcRect/>
          <a:stretch>
            <a:fillRect/>
          </a:stretch>
        </p:blipFill>
        <p:spPr bwMode="auto">
          <a:xfrm>
            <a:off x="305010" y="506355"/>
            <a:ext cx="539531" cy="467554"/>
          </a:xfrm>
          <a:prstGeom prst="rect">
            <a:avLst/>
          </a:prstGeom>
          <a:noFill/>
          <a:ln w="9525">
            <a:noFill/>
            <a:miter lim="800000"/>
            <a:headEnd/>
            <a:tailEnd/>
          </a:ln>
        </p:spPr>
      </p:pic>
      <p:grpSp>
        <p:nvGrpSpPr>
          <p:cNvPr id="8" name="Group 15"/>
          <p:cNvGrpSpPr>
            <a:grpSpLocks/>
          </p:cNvGrpSpPr>
          <p:nvPr/>
        </p:nvGrpSpPr>
        <p:grpSpPr bwMode="auto">
          <a:xfrm>
            <a:off x="152400" y="152400"/>
            <a:ext cx="838200" cy="914400"/>
            <a:chOff x="3276600" y="1905000"/>
            <a:chExt cx="2876550" cy="3324225"/>
          </a:xfrm>
        </p:grpSpPr>
        <p:pic>
          <p:nvPicPr>
            <p:cNvPr id="9" name="Picture 2"/>
            <p:cNvPicPr>
              <a:picLocks noChangeAspect="1" noChangeArrowheads="1"/>
            </p:cNvPicPr>
            <p:nvPr/>
          </p:nvPicPr>
          <p:blipFill>
            <a:blip r:embed="rId9"/>
            <a:srcRect/>
            <a:stretch>
              <a:fillRect/>
            </a:stretch>
          </p:blipFill>
          <p:spPr bwMode="auto">
            <a:xfrm>
              <a:off x="3276600" y="1905000"/>
              <a:ext cx="2876550" cy="3324225"/>
            </a:xfrm>
            <a:prstGeom prst="rect">
              <a:avLst/>
            </a:prstGeom>
            <a:noFill/>
            <a:ln w="9525">
              <a:noFill/>
              <a:miter lim="800000"/>
              <a:headEnd/>
              <a:tailEnd/>
            </a:ln>
          </p:spPr>
        </p:pic>
        <p:pic>
          <p:nvPicPr>
            <p:cNvPr id="10" name="Picture 14" descr="0[1].JPG"/>
            <p:cNvPicPr>
              <a:picLocks noChangeAspect="1" noChangeArrowheads="1"/>
            </p:cNvPicPr>
            <p:nvPr/>
          </p:nvPicPr>
          <p:blipFill>
            <a:blip r:embed="rId8"/>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1041400"/>
          <a:ext cx="876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0635" y="1286470"/>
            <a:ext cx="91795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Reactivity of Clay with CaCO</a:t>
            </a:r>
            <a:r>
              <a:rPr lang="en-US" sz="4400" b="1" spc="50" baseline="-25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US" sz="5400" b="1" cap="none"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609600" y="3875544"/>
            <a:ext cx="8001000" cy="2677656"/>
          </a:xfrm>
          <a:prstGeom prst="rect">
            <a:avLst/>
          </a:prstGeom>
        </p:spPr>
        <p:txBody>
          <a:bodyPr wrap="square">
            <a:spAutoFit/>
          </a:bodyPr>
          <a:lstStyle/>
          <a:p>
            <a:pPr algn="just">
              <a:buFont typeface="Wingdings" pitchFamily="2" charset="2"/>
              <a:buChar char="v"/>
            </a:pPr>
            <a:r>
              <a:rPr lang="en-US" sz="2400" dirty="0" smtClean="0">
                <a:solidFill>
                  <a:srgbClr val="C00000"/>
                </a:solidFill>
              </a:rPr>
              <a:t>Clay are essentially hydrous </a:t>
            </a:r>
            <a:r>
              <a:rPr lang="en-US" sz="2400" dirty="0" err="1" smtClean="0">
                <a:solidFill>
                  <a:srgbClr val="C00000"/>
                </a:solidFill>
              </a:rPr>
              <a:t>alumino</a:t>
            </a:r>
            <a:r>
              <a:rPr lang="en-US" sz="2400" dirty="0" smtClean="0">
                <a:solidFill>
                  <a:srgbClr val="C00000"/>
                </a:solidFill>
              </a:rPr>
              <a:t>-silicates constituting the </a:t>
            </a:r>
          </a:p>
          <a:p>
            <a:pPr algn="just"/>
            <a:r>
              <a:rPr lang="en-US" sz="2400" dirty="0" smtClean="0">
                <a:solidFill>
                  <a:srgbClr val="C00000"/>
                </a:solidFill>
              </a:rPr>
              <a:t>     combined source of SiO</a:t>
            </a:r>
            <a:r>
              <a:rPr lang="en-US" sz="2400" baseline="-25000" dirty="0" smtClean="0">
                <a:solidFill>
                  <a:srgbClr val="C00000"/>
                </a:solidFill>
              </a:rPr>
              <a:t>2</a:t>
            </a:r>
            <a:r>
              <a:rPr lang="en-US" sz="2400" dirty="0" smtClean="0">
                <a:solidFill>
                  <a:srgbClr val="C00000"/>
                </a:solidFill>
              </a:rPr>
              <a:t> and Al</a:t>
            </a:r>
            <a:r>
              <a:rPr lang="en-US" sz="2400" baseline="-25000" dirty="0" smtClean="0">
                <a:solidFill>
                  <a:srgbClr val="C00000"/>
                </a:solidFill>
              </a:rPr>
              <a:t>2</a:t>
            </a:r>
            <a:r>
              <a:rPr lang="en-US" sz="2400" dirty="0" smtClean="0">
                <a:solidFill>
                  <a:srgbClr val="C00000"/>
                </a:solidFill>
              </a:rPr>
              <a:t>O</a:t>
            </a:r>
            <a:r>
              <a:rPr lang="en-US" sz="2400" baseline="-25000" dirty="0" smtClean="0">
                <a:solidFill>
                  <a:srgbClr val="C00000"/>
                </a:solidFill>
              </a:rPr>
              <a:t>3</a:t>
            </a:r>
            <a:r>
              <a:rPr lang="en-US" sz="2400" dirty="0" smtClean="0">
                <a:solidFill>
                  <a:srgbClr val="C00000"/>
                </a:solidFill>
              </a:rPr>
              <a:t>. </a:t>
            </a:r>
          </a:p>
          <a:p>
            <a:pPr algn="just"/>
            <a:endParaRPr lang="en-US" sz="2400" dirty="0" smtClean="0">
              <a:solidFill>
                <a:srgbClr val="C00000"/>
              </a:solidFill>
            </a:endParaRPr>
          </a:p>
          <a:p>
            <a:pPr algn="just">
              <a:buFont typeface="Wingdings" pitchFamily="2" charset="2"/>
              <a:buChar char="v"/>
            </a:pPr>
            <a:r>
              <a:rPr lang="en-US" sz="2400" dirty="0" smtClean="0">
                <a:solidFill>
                  <a:srgbClr val="C00000"/>
                </a:solidFill>
              </a:rPr>
              <a:t>Clay are extremely variable in composition and thermal </a:t>
            </a:r>
            <a:r>
              <a:rPr lang="en-US" sz="2400" dirty="0" err="1" smtClean="0">
                <a:solidFill>
                  <a:srgbClr val="C00000"/>
                </a:solidFill>
              </a:rPr>
              <a:t>behaviour</a:t>
            </a:r>
            <a:r>
              <a:rPr lang="en-US" sz="2400" dirty="0" smtClean="0">
                <a:solidFill>
                  <a:srgbClr val="C00000"/>
                </a:solidFill>
              </a:rPr>
              <a:t>.</a:t>
            </a:r>
          </a:p>
          <a:p>
            <a:pPr algn="just"/>
            <a:r>
              <a:rPr lang="en-US" sz="2400" dirty="0" smtClean="0">
                <a:solidFill>
                  <a:srgbClr val="C00000"/>
                </a:solidFill>
              </a:rPr>
              <a:t> </a:t>
            </a:r>
          </a:p>
          <a:p>
            <a:pPr algn="just">
              <a:buFont typeface="Wingdings" pitchFamily="2" charset="2"/>
              <a:buChar char="v"/>
            </a:pPr>
            <a:r>
              <a:rPr lang="en-US" sz="2400" dirty="0" smtClean="0">
                <a:solidFill>
                  <a:srgbClr val="C00000"/>
                </a:solidFill>
              </a:rPr>
              <a:t>Clay under go dehydration, </a:t>
            </a:r>
            <a:r>
              <a:rPr lang="en-US" sz="2400" dirty="0" err="1" smtClean="0">
                <a:solidFill>
                  <a:srgbClr val="C00000"/>
                </a:solidFill>
              </a:rPr>
              <a:t>dehydroxilation</a:t>
            </a:r>
            <a:r>
              <a:rPr lang="en-US" sz="2400" dirty="0" smtClean="0">
                <a:solidFill>
                  <a:srgbClr val="C00000"/>
                </a:solidFill>
              </a:rPr>
              <a:t> breakdown of crystal </a:t>
            </a:r>
          </a:p>
          <a:p>
            <a:pPr algn="just"/>
            <a:r>
              <a:rPr lang="en-US" sz="2400" dirty="0" smtClean="0">
                <a:solidFill>
                  <a:srgbClr val="C00000"/>
                </a:solidFill>
              </a:rPr>
              <a:t>     structure releasing Al</a:t>
            </a:r>
            <a:r>
              <a:rPr lang="en-US" sz="2400" baseline="-25000" dirty="0" smtClean="0">
                <a:solidFill>
                  <a:srgbClr val="C00000"/>
                </a:solidFill>
              </a:rPr>
              <a:t>2</a:t>
            </a:r>
            <a:r>
              <a:rPr lang="en-US" sz="2400" dirty="0" smtClean="0">
                <a:solidFill>
                  <a:srgbClr val="C00000"/>
                </a:solidFill>
              </a:rPr>
              <a:t>O</a:t>
            </a:r>
            <a:r>
              <a:rPr lang="en-US" sz="2400" baseline="-25000" dirty="0" smtClean="0">
                <a:solidFill>
                  <a:srgbClr val="C00000"/>
                </a:solidFill>
              </a:rPr>
              <a:t>3</a:t>
            </a:r>
            <a:r>
              <a:rPr lang="en-US" sz="2400" dirty="0" smtClean="0">
                <a:solidFill>
                  <a:srgbClr val="C00000"/>
                </a:solidFill>
              </a:rPr>
              <a:t> and SiO</a:t>
            </a:r>
            <a:r>
              <a:rPr lang="en-US" sz="2400" baseline="-25000" dirty="0" smtClean="0">
                <a:solidFill>
                  <a:srgbClr val="C00000"/>
                </a:solidFill>
              </a:rPr>
              <a:t>2</a:t>
            </a:r>
            <a:r>
              <a:rPr lang="en-US" sz="2400" dirty="0" smtClean="0">
                <a:solidFill>
                  <a:srgbClr val="C00000"/>
                </a:solidFill>
              </a:rPr>
              <a:t> in reactive form.  </a:t>
            </a:r>
            <a:endParaRPr lang="en-US" sz="2400" dirty="0">
              <a:solidFill>
                <a:srgbClr val="C00000"/>
              </a:solidFill>
            </a:endParaRPr>
          </a:p>
        </p:txBody>
      </p:sp>
      <p:pic>
        <p:nvPicPr>
          <p:cNvPr id="5" name="Picture 14" descr="0[1].JPG"/>
          <p:cNvPicPr>
            <a:picLocks noChangeAspect="1" noChangeArrowheads="1"/>
          </p:cNvPicPr>
          <p:nvPr/>
        </p:nvPicPr>
        <p:blipFill>
          <a:blip r:embed="rId8"/>
          <a:srcRect/>
          <a:stretch>
            <a:fillRect/>
          </a:stretch>
        </p:blipFill>
        <p:spPr bwMode="auto">
          <a:xfrm>
            <a:off x="305010" y="506355"/>
            <a:ext cx="539531" cy="467554"/>
          </a:xfrm>
          <a:prstGeom prst="rect">
            <a:avLst/>
          </a:prstGeom>
          <a:noFill/>
          <a:ln w="9525">
            <a:noFill/>
            <a:miter lim="800000"/>
            <a:headEnd/>
            <a:tailEnd/>
          </a:ln>
        </p:spPr>
      </p:pic>
      <p:grpSp>
        <p:nvGrpSpPr>
          <p:cNvPr id="6" name="Group 15"/>
          <p:cNvGrpSpPr>
            <a:grpSpLocks/>
          </p:cNvGrpSpPr>
          <p:nvPr/>
        </p:nvGrpSpPr>
        <p:grpSpPr bwMode="auto">
          <a:xfrm>
            <a:off x="152400" y="152400"/>
            <a:ext cx="838200" cy="914400"/>
            <a:chOff x="3276600" y="1905000"/>
            <a:chExt cx="2876550" cy="3324225"/>
          </a:xfrm>
        </p:grpSpPr>
        <p:pic>
          <p:nvPicPr>
            <p:cNvPr id="7" name="Picture 2"/>
            <p:cNvPicPr>
              <a:picLocks noChangeAspect="1" noChangeArrowheads="1"/>
            </p:cNvPicPr>
            <p:nvPr/>
          </p:nvPicPr>
          <p:blipFill>
            <a:blip r:embed="rId9"/>
            <a:srcRect/>
            <a:stretch>
              <a:fillRect/>
            </a:stretch>
          </p:blipFill>
          <p:spPr bwMode="auto">
            <a:xfrm>
              <a:off x="3276600" y="1905000"/>
              <a:ext cx="2876550" cy="3324225"/>
            </a:xfrm>
            <a:prstGeom prst="rect">
              <a:avLst/>
            </a:prstGeom>
            <a:noFill/>
            <a:ln w="9525">
              <a:noFill/>
              <a:miter lim="800000"/>
              <a:headEnd/>
              <a:tailEnd/>
            </a:ln>
          </p:spPr>
        </p:pic>
        <p:pic>
          <p:nvPicPr>
            <p:cNvPr id="8" name="Picture 14" descr="0[1].JPG"/>
            <p:cNvPicPr>
              <a:picLocks noChangeAspect="1" noChangeArrowheads="1"/>
            </p:cNvPicPr>
            <p:nvPr/>
          </p:nvPicPr>
          <p:blipFill>
            <a:blip r:embed="rId8"/>
            <a:srcRect/>
            <a:stretch>
              <a:fillRect/>
            </a:stretch>
          </p:blipFill>
          <p:spPr bwMode="auto">
            <a:xfrm>
              <a:off x="3800330" y="3191774"/>
              <a:ext cx="1851572" cy="16997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578</TotalTime>
  <Words>3483</Words>
  <Application>Microsoft Office PowerPoint</Application>
  <PresentationFormat>On-screen Show (4:3)</PresentationFormat>
  <Paragraphs>633</Paragraphs>
  <Slides>62</Slides>
  <Notes>7</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62</vt:i4>
      </vt:variant>
    </vt:vector>
  </HeadingPairs>
  <TitlesOfParts>
    <vt:vector size="63" baseType="lpstr">
      <vt:lpstr>Equity</vt:lpstr>
      <vt:lpstr>Raw Mix Design, Burnability &amp; Cement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Raw Mix Design, Burnability &amp; Cement Quality</dc:title>
  <dc:creator>Anant Jonathan</dc:creator>
  <cp:lastModifiedBy>Mr.V Vinoth</cp:lastModifiedBy>
  <cp:revision>159</cp:revision>
  <dcterms:created xsi:type="dcterms:W3CDTF">2011-08-17T03:51:14Z</dcterms:created>
  <dcterms:modified xsi:type="dcterms:W3CDTF">2020-10-28T10:48:09Z</dcterms:modified>
</cp:coreProperties>
</file>