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70"/>
  </p:notesMasterIdLst>
  <p:sldIdLst>
    <p:sldId id="256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9144000" cy="6858000" type="screen4x3"/>
  <p:notesSz cx="6858000" cy="919797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6858000" cy="9197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0"/>
            <a:ext cx="6858000" cy="9197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0" y="0"/>
            <a:ext cx="6858000" cy="9197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0" y="0"/>
            <a:ext cx="6858000" cy="9197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0" y="0"/>
            <a:ext cx="6858000" cy="9197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0" y="0"/>
            <a:ext cx="6858000" cy="9197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0" y="0"/>
            <a:ext cx="6858000" cy="9197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1128713" y="690563"/>
            <a:ext cx="4589462" cy="34385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2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70388"/>
            <a:ext cx="5018088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739188"/>
            <a:ext cx="29606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fld id="{DDEAAB45-6448-467C-BA91-F042D3499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F20D8E-6F92-455B-BC55-D30A779616EF}" type="slidenum">
              <a:rPr lang="en-US"/>
              <a:pPr/>
              <a:t>1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CE3EA411-66CE-4966-AB71-1EE81B963707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3A03A1-FBEA-472E-A60C-3E7F9D0AF405}" type="slidenum">
              <a:rPr lang="en-US"/>
              <a:pPr/>
              <a:t>10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40CF664A-3955-44AB-9440-101487D002C6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F7DE27-35D8-4DD6-8BF5-966B090209CA}" type="slidenum">
              <a:rPr lang="en-US"/>
              <a:pPr/>
              <a:t>11</a:t>
            </a:fld>
            <a:endParaRPr lang="en-US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922ECD58-F2C1-4903-ACB7-9767B3C557D0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AEAF45-924F-4381-931B-D037889B23C3}" type="slidenum">
              <a:rPr lang="en-US"/>
              <a:pPr/>
              <a:t>12</a:t>
            </a:fld>
            <a:endParaRPr lang="en-US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79008DF4-FAE0-477F-A9FA-9F84986ACDE3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697AD5-3997-42C9-A6C6-16D7D7EDFFF7}" type="slidenum">
              <a:rPr lang="en-US"/>
              <a:pPr/>
              <a:t>13</a:t>
            </a:fld>
            <a:endParaRPr lang="en-US"/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364B1119-F3D6-47F1-A89D-88872B21D51B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28C2A7-13EB-42F3-BF56-BC798743EECC}" type="slidenum">
              <a:rPr lang="en-US"/>
              <a:pPr/>
              <a:t>14</a:t>
            </a:fld>
            <a:endParaRPr lang="en-US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3105EF31-D718-411A-9684-6D33F177DEF9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8746BA-ECB0-449F-A9D8-0236F97F9064}" type="slidenum">
              <a:rPr lang="en-US"/>
              <a:pPr/>
              <a:t>15</a:t>
            </a:fld>
            <a:endParaRPr lang="en-US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B26595B3-2743-44DF-B28F-056F6B735C75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D22F1C-5EDA-4684-8B28-A6F208D8CAEB}" type="slidenum">
              <a:rPr lang="en-US"/>
              <a:pPr/>
              <a:t>16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245AEDB4-A881-4F82-B76F-FBBEAEA4C3C5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4F74DD-B67B-47AE-B478-06FC83ABCA17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BF076781-CDAB-4EC3-A68D-4D040745A598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E70A8F-133C-45F9-81A0-1F8F517828D6}" type="slidenum">
              <a:rPr lang="en-US"/>
              <a:pPr/>
              <a:t>19</a:t>
            </a:fld>
            <a:endParaRPr lang="en-US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BFE9DFAF-6CA0-47D8-9C06-F2268FBEA3B0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F230B0-134D-4002-B639-EA2E4FBDE397}" type="slidenum">
              <a:rPr lang="en-US"/>
              <a:pPr/>
              <a:t>20</a:t>
            </a:fld>
            <a:endParaRPr lang="en-US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1AA409BE-6832-43E8-B563-67A30ABD491E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153949-C734-4A14-97E1-2487D4F703D8}" type="slidenum">
              <a:rPr lang="en-US"/>
              <a:pPr/>
              <a:t>2</a:t>
            </a:fld>
            <a:endParaRPr lang="en-US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B2309E50-4795-46CC-83C7-B40C4A3E8C90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35FA1-3A4C-4466-9E1D-3D05ED8F2627}" type="slidenum">
              <a:rPr lang="en-US"/>
              <a:pPr/>
              <a:t>21</a:t>
            </a:fld>
            <a:endParaRPr lang="en-US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0B400BA5-706B-4C26-BCDF-C933D31AAEE0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88C5DC-29D6-4B6C-9492-14D0C0FC2D80}" type="slidenum">
              <a:rPr lang="en-US"/>
              <a:pPr/>
              <a:t>22</a:t>
            </a:fld>
            <a:endParaRPr lang="en-US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1B12BF11-E2D3-4B5E-A595-3DF8AE67A0CA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52E32A-4754-4DC0-BEF4-7F790139E18E}" type="slidenum">
              <a:rPr lang="en-US"/>
              <a:pPr/>
              <a:t>23</a:t>
            </a:fld>
            <a:endParaRPr lang="en-US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5A6E7A6F-934A-4F4D-AC03-AC11B5904D10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22340F-87C2-4679-A597-02581E69A550}" type="slidenum">
              <a:rPr lang="en-US"/>
              <a:pPr/>
              <a:t>24</a:t>
            </a:fld>
            <a:endParaRPr lang="en-US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1350BDCA-5970-486D-AE39-E730B0CCAD13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5CC9B3-8487-4293-B08E-DD57ED4DDB82}" type="slidenum">
              <a:rPr lang="en-US"/>
              <a:pPr/>
              <a:t>25</a:t>
            </a:fld>
            <a:endParaRPr lang="en-US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2D9B99A3-382F-4E39-AAE2-BE00B7D817E8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96C85-0F8F-4F57-ABE1-1512E4B820B4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62C6B893-AAB9-4E5D-A9A5-787D503192CE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47489A-445F-481F-8AC5-C4B5AFA459CF}" type="slidenum">
              <a:rPr lang="en-US"/>
              <a:pPr/>
              <a:t>27</a:t>
            </a:fld>
            <a:endParaRPr lang="en-US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06757FAB-A818-428C-BB54-CEA41786F4CF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144EED-8C39-4DCD-8720-88C80A7391AB}" type="slidenum">
              <a:rPr lang="en-US"/>
              <a:pPr/>
              <a:t>28</a:t>
            </a:fld>
            <a:endParaRPr lang="en-US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82B3186D-B93D-4741-B8D9-6C34904A8303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B93BC9-A848-44D6-AD59-507C03286581}" type="slidenum">
              <a:rPr lang="en-US"/>
              <a:pPr/>
              <a:t>29</a:t>
            </a:fld>
            <a:endParaRPr lang="en-US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75174ED8-7F06-4711-A2FE-5AABB7776698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044503-1D9C-4414-A05A-6C6290F08BA3}" type="slidenum">
              <a:rPr lang="en-US"/>
              <a:pPr/>
              <a:t>30</a:t>
            </a:fld>
            <a:endParaRPr lang="en-US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23D3215D-7682-4494-8A9E-27DD1E2CB198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40E01D-0398-4DC0-AEE6-D756F32A990F}" type="slidenum">
              <a:rPr lang="en-US"/>
              <a:pPr/>
              <a:t>3</a:t>
            </a:fld>
            <a:endParaRPr lang="en-US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DA50F4FA-2167-4878-927C-9849D36CAF55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7C7EE4-D054-42F7-8E27-6FF5E14DED12}" type="slidenum">
              <a:rPr lang="en-US"/>
              <a:pPr/>
              <a:t>31</a:t>
            </a:fld>
            <a:endParaRPr lang="en-US"/>
          </a:p>
        </p:txBody>
      </p:sp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50213952-AD8C-4092-A6A7-69CA3A533CF4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7A6FAE-180B-409D-A991-B93EAFFA2D35}" type="slidenum">
              <a:rPr lang="en-US"/>
              <a:pPr/>
              <a:t>32</a:t>
            </a:fld>
            <a:endParaRPr lang="en-US"/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0452F522-CD10-4633-8B6A-F8CE2D81082A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21888F-0060-4E6F-99CF-01563C592B39}" type="slidenum">
              <a:rPr lang="en-US"/>
              <a:pPr/>
              <a:t>33</a:t>
            </a:fld>
            <a:endParaRPr lang="en-US"/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263E70E3-4206-4376-B869-34DF7386CFE7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1D37A3-B9A2-49B1-82E8-E0006EBA4469}" type="slidenum">
              <a:rPr lang="en-US"/>
              <a:pPr/>
              <a:t>34</a:t>
            </a:fld>
            <a:endParaRPr lang="en-US"/>
          </a:p>
        </p:txBody>
      </p:sp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3886200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DD9E22A6-FD66-49DE-99C0-F608C17612C1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9FEA16-A7B4-4643-80D1-D9F890753C9F}" type="slidenum">
              <a:rPr lang="en-US"/>
              <a:pPr/>
              <a:t>35</a:t>
            </a:fld>
            <a:endParaRPr lang="en-US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932F8763-C762-4753-A56B-E9387B14A22A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DD1021-E8CC-469F-974F-A3F82682AE97}" type="slidenum">
              <a:rPr lang="en-US"/>
              <a:pPr/>
              <a:t>36</a:t>
            </a:fld>
            <a:endParaRPr lang="en-US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563944E2-3B93-496B-8BEE-78D09E4347F5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84BC1E-4982-4CA4-99AE-2E3393E86E85}" type="slidenum">
              <a:rPr lang="en-US"/>
              <a:pPr/>
              <a:t>37</a:t>
            </a:fld>
            <a:endParaRPr lang="en-US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4B161118-2ADB-47A8-A459-4703355DFB48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335E88-3219-448C-A17E-6A35C605175F}" type="slidenum">
              <a:rPr lang="en-US"/>
              <a:pPr/>
              <a:t>38</a:t>
            </a:fld>
            <a:endParaRPr lang="en-US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3EED6A95-E881-44B5-A9A7-6D97167FB432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FB3607-556A-4122-A199-4ADA2075C93E}" type="slidenum">
              <a:rPr lang="en-US"/>
              <a:pPr/>
              <a:t>39</a:t>
            </a:fld>
            <a:endParaRPr lang="en-US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65871468-EA40-4988-B31D-5374EF924AB8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20D675-091E-4B8A-B9B6-C705EED8FE83}" type="slidenum">
              <a:rPr lang="en-US"/>
              <a:pPr/>
              <a:t>40</a:t>
            </a:fld>
            <a:endParaRPr lang="en-US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8F572DF9-FB40-4759-98BF-83AF42F074FE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FFAC29-79B9-4A94-9AB9-88394D61C6F7}" type="slidenum">
              <a:rPr lang="en-US"/>
              <a:pPr/>
              <a:t>4</a:t>
            </a:fld>
            <a:endParaRPr lang="en-US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C82B7B5B-4D53-4882-9864-4B9C85931F9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366E8C-088A-453A-973C-6826CC7288FE}" type="slidenum">
              <a:rPr lang="en-US"/>
              <a:pPr/>
              <a:t>41</a:t>
            </a:fld>
            <a:endParaRPr lang="en-US"/>
          </a:p>
        </p:txBody>
      </p:sp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F5842B-3E87-4267-BF7F-3F86B1C9CCC3}" type="slidenum">
              <a:rPr lang="en-US"/>
              <a:pPr/>
              <a:t>42</a:t>
            </a:fld>
            <a:endParaRPr lang="en-US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8BAEE-4993-4256-BB22-98C563B6737B}" type="slidenum">
              <a:rPr lang="en-US"/>
              <a:pPr/>
              <a:t>43</a:t>
            </a:fld>
            <a:endParaRPr lang="en-US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552EB-DFAC-41E2-A416-D3ED11B728FD}" type="slidenum">
              <a:rPr lang="en-US"/>
              <a:pPr/>
              <a:t>44</a:t>
            </a:fld>
            <a:endParaRPr lang="en-US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9639C9-732C-4930-8BA8-1F54E1843C0F}" type="slidenum">
              <a:rPr lang="en-US"/>
              <a:pPr/>
              <a:t>45</a:t>
            </a:fld>
            <a:endParaRPr lang="en-US"/>
          </a:p>
        </p:txBody>
      </p:sp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62D7B6-761F-45D4-9690-ABC8EB13445A}" type="slidenum">
              <a:rPr lang="en-US"/>
              <a:pPr/>
              <a:t>46</a:t>
            </a:fld>
            <a:endParaRPr lang="en-US"/>
          </a:p>
        </p:txBody>
      </p:sp>
      <p:sp>
        <p:nvSpPr>
          <p:cNvPr id="131073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2291A6-01C8-46B3-BBA6-B983DD926FFE}" type="slidenum">
              <a:rPr lang="en-US"/>
              <a:pPr/>
              <a:t>47</a:t>
            </a:fld>
            <a:endParaRPr lang="en-US"/>
          </a:p>
        </p:txBody>
      </p:sp>
      <p:sp>
        <p:nvSpPr>
          <p:cNvPr id="132097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0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F213B-219B-4E81-B440-955668E858EB}" type="slidenum">
              <a:rPr lang="en-US"/>
              <a:pPr/>
              <a:t>48</a:t>
            </a:fld>
            <a:endParaRPr lang="en-US"/>
          </a:p>
        </p:txBody>
      </p:sp>
      <p:sp>
        <p:nvSpPr>
          <p:cNvPr id="133121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706AF2-CFDD-4FE5-9BF2-C1E5A11F70BB}" type="slidenum">
              <a:rPr lang="en-US"/>
              <a:pPr/>
              <a:t>49</a:t>
            </a:fld>
            <a:endParaRPr lang="en-US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8F1189-F58B-4456-A035-C53A64BCBD4D}" type="slidenum">
              <a:rPr lang="en-US"/>
              <a:pPr/>
              <a:t>50</a:t>
            </a:fld>
            <a:endParaRPr lang="en-US"/>
          </a:p>
        </p:txBody>
      </p:sp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4D6C27-DFFD-4CD5-AE66-EB6593891F08}" type="slidenum">
              <a:rPr lang="en-US"/>
              <a:pPr/>
              <a:t>5</a:t>
            </a:fld>
            <a:endParaRPr lang="en-US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850A2CC2-9CC7-4BF7-8404-67F44496F77A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E97310-0E95-459B-AB2E-7EC601FB7BD2}" type="slidenum">
              <a:rPr lang="en-US"/>
              <a:pPr/>
              <a:t>51</a:t>
            </a:fld>
            <a:endParaRPr lang="en-US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952E01-FBB1-4311-893B-19E681B88BEB}" type="slidenum">
              <a:rPr lang="en-US"/>
              <a:pPr/>
              <a:t>52</a:t>
            </a:fld>
            <a:endParaRPr lang="en-US"/>
          </a:p>
        </p:txBody>
      </p:sp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232B6-8F15-4C54-BE14-514A9891D858}" type="slidenum">
              <a:rPr lang="en-US"/>
              <a:pPr/>
              <a:t>53</a:t>
            </a:fld>
            <a:endParaRPr lang="en-US"/>
          </a:p>
        </p:txBody>
      </p:sp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E95A0-277C-42A5-B469-7C07287455C2}" type="slidenum">
              <a:rPr lang="en-US"/>
              <a:pPr/>
              <a:t>54</a:t>
            </a:fld>
            <a:endParaRPr lang="en-US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E1793F-FDF1-4D31-85C4-94200D9152C0}" type="slidenum">
              <a:rPr lang="en-US"/>
              <a:pPr/>
              <a:t>55</a:t>
            </a:fld>
            <a:endParaRPr lang="en-US"/>
          </a:p>
        </p:txBody>
      </p:sp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0CE6EE-3029-4777-8F5D-B1BDAEBEA580}" type="slidenum">
              <a:rPr lang="en-US"/>
              <a:pPr/>
              <a:t>56</a:t>
            </a:fld>
            <a:endParaRPr lang="en-US"/>
          </a:p>
        </p:txBody>
      </p:sp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1144588" y="712788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AEC10-ECC9-447E-BC68-CB894E1552A8}" type="slidenum">
              <a:rPr lang="en-US"/>
              <a:pPr/>
              <a:t>57</a:t>
            </a:fld>
            <a:endParaRPr lang="en-US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128713" y="690563"/>
            <a:ext cx="4595812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1F649-6DB8-4E29-8B9B-C75061574AEB}" type="slidenum">
              <a:rPr lang="en-US"/>
              <a:pPr/>
              <a:t>6</a:t>
            </a:fld>
            <a:endParaRPr lang="en-US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AD11D7F2-F1DE-4BAD-AFCC-AF3906F16CDB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B74782-6AF9-4D3C-B86F-0A9088468269}" type="slidenum">
              <a:rPr lang="en-US"/>
              <a:pPr/>
              <a:t>7</a:t>
            </a:fld>
            <a:endParaRPr lang="en-US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9321A8-ECD8-4366-ADF0-DA4CC6AF9B64}" type="slidenum">
              <a:rPr lang="en-US"/>
              <a:pPr/>
              <a:t>8</a:t>
            </a:fld>
            <a:endParaRPr lang="en-US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53D323AE-CC57-4E1E-AAE9-BF6957C5D83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40CBA6-0FF1-4915-BAE3-744320258209}" type="slidenum">
              <a:rPr lang="en-US"/>
              <a:pPr/>
              <a:t>9</a:t>
            </a:fld>
            <a:endParaRPr lang="en-US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/>
            <a:fld id="{9A089B3E-72A8-4E7F-8D74-F4F65C6C4BAB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28713" y="690563"/>
            <a:ext cx="4600575" cy="3449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ChangeArrowheads="1"/>
          </p:cNvSpPr>
          <p:nvPr>
            <p:ph type="body"/>
          </p:nvPr>
        </p:nvSpPr>
        <p:spPr bwMode="auto">
          <a:xfrm>
            <a:off x="914400" y="4370388"/>
            <a:ext cx="5019675" cy="41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8F0383-7551-42D3-9FDB-77605C6D3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2050D4-5547-40F8-8EB3-205E71009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11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B992A9-D451-4793-931F-AFB4DA2A7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931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06C6A5-2450-4954-A397-26D50B5CB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96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95EA1A-9097-4186-BB05-AF914D2628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111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0DA4C1-6760-4205-8E83-54F87201B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11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3080D3-0E4C-4F62-9DF3-ACD66A762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134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7D61DB-31D7-4197-932D-286D6D573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846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9D948E-F6DD-4801-9CCF-643776540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89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4BB682-B016-4CEF-A3BA-0F5DE1A17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7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2E961E-0B7B-4118-84FB-980C2B97A2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54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6B47BA-394B-4448-BF72-37C4D2AC1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6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E31794-4F26-4628-9270-707613BC2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488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516B25-500D-4DF4-9BDD-1A91798F9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79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3DECC9-BBE9-4B1D-8BBC-90BECBB30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46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FEF3C1-57A5-4660-8355-6F412CE28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54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BC0507-5195-4731-A001-5E93505CC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80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596563-AF75-4D02-A861-7EC8A21BDF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3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54FDFC-40CD-4C55-91A2-1D6F8F51B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4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13B9EB-27A8-41CD-97FE-DA14834C6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46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F8A626-2AAD-4A87-86B2-05711C488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810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F94834-C1F3-4F7C-8F77-432EC088C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437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D88E14-01AB-443C-B9FE-1732610E9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1288" cy="1131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>
            <a:lvl1pPr>
              <a:defRPr/>
            </a:lvl1pPr>
          </a:lstStyle>
          <a:p>
            <a:fld id="{AB6607CE-929C-4680-BED6-80FE57904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10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F6A9B0-5F40-407C-92F9-F78FEC8F5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53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6EA9F4-67FC-426E-954F-31492F485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20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14CFF7-EB04-4047-9B2E-0DDEC876E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08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5FD546-55C0-4917-A600-FCFCCB070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942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90EBF2-E604-4B37-B541-7CCC39A11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72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8577B5-A9E8-4280-8043-A16B9B59A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30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737FEB-4D22-4E1B-B863-1AB2AFAD43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42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594102-C62D-4121-AC32-F97A61AB9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028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AD3069-67C9-44C4-AEBD-A0A149360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329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31478A-D454-4BEC-9247-9C9813467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1288" cy="1131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61288" cy="41036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>
            <a:lvl1pPr>
              <a:defRPr/>
            </a:lvl1pPr>
          </a:lstStyle>
          <a:p>
            <a:fld id="{381287F2-9B0C-4FF5-B086-BB31F1D98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46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7DD83F-9B55-4FB7-9868-3C2440399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07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25A716-7444-43AA-97EF-3130178AF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07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4573E9-3740-4674-BE1A-1720B67E1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95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7A3AE5-4DFC-4DF5-BC3C-5807D3882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034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02102C-5293-4F58-AC8D-BF246E779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0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F42667-D794-4244-8FEC-6C57EDE9A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1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1288" cy="1131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1893888" cy="446088"/>
          </a:xfrm>
        </p:spPr>
        <p:txBody>
          <a:bodyPr/>
          <a:lstStyle>
            <a:lvl1pPr>
              <a:defRPr/>
            </a:lvl1pPr>
          </a:lstStyle>
          <a:p>
            <a:fld id="{F6991B97-1725-449B-9FF5-34AE0A5FE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F2A916-D105-4C17-B0E3-C07EBF44E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242058-8A9E-43FF-A9EC-617D64864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8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8B7E78-89FC-4807-980D-A011A91B2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0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998071-784F-4EEC-BD1D-F974C2CA3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456908-0BCD-4BE3-9E63-0A76AE2A0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4982DB-2912-46B9-B56C-E4F4BB85F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1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2D294E-5723-477F-834D-2A9CAA393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695E4E-EFD0-465E-B5DC-A7CB7DA6C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1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B0F9A5-0D29-4BF5-924F-10F5F717A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8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728136-A417-405D-91AF-4E395FC18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40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06D4C4-C7D0-41B0-A201-D94582BF9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1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8B737A-69FB-4D0A-9CE9-B33D6CB11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CDA0B9-99CD-4F1A-8E6F-9A9B2C077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6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2793C6-E4FE-410E-8DB9-C77D642B89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6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AB7976-EB96-43B1-8258-7B63247ED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8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7045FF-E133-450D-9221-677DA8A79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49E38E-0EA9-4B07-9AC0-28062284E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80318C-6D08-451B-A410-5619A66FC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1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431DB1-6CF8-4B28-BC4C-D9A49ABE9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9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6A805D-B7D0-43BE-AA47-F99D0B019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24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8DAF17-152C-4560-B606-193DEBDCC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AF7210-836C-44C6-AF9E-7405C9D3C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3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4A7EFE-496E-48A7-9B26-6F309F63C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5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81F93D-12E1-476F-BEEF-152F6EE8E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1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060F3-61BA-4622-AE94-48356230A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34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6B5D13-2596-422E-B01E-A4D566F06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16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3BC1F7-E98E-416C-B568-6BD1053FA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5F090C-D98C-4568-B2B0-0C13E1368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1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A03537-4DD2-4392-8EFB-6E8280141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0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B4CFAF-4C3E-4EF1-AA53-DB26DE8AB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9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997C1F-4F40-478C-8D4F-F554E4657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8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C9AAD5-4CF9-4104-A6F2-5A6AC1BF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6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DF2281-00F5-4EC7-B205-706E70F1F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6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A548FC-9DF2-4B3F-9787-AFD32D3671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3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645685-3DD2-467B-B38A-E33858A08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54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EFD39C-789D-4262-A380-5D27FCFCB2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50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DB05B8-D043-4642-AEBC-405608BD5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99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29A606-9C4F-46A7-BE35-DB970D71D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C85CEB-6306-4994-80F8-388F7008D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8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82B553-76C0-4CE8-98D9-459A89DE97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38AB42-D8A7-47E4-AB53-169637042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77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6D04D3-0AB9-49BB-BDFB-EC795E70F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5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4966FD-598A-48D1-80F9-54CAB069A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8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064A8E-A2FB-4C80-B4CA-0D8BF456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87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6BC3F2-6055-422D-B2D0-99565B594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6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0A3C0C-A038-4F61-A74D-ACA11D2C7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8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1377A5-7935-4DA8-BA9E-806F3E957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94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6D4E4A-1757-4369-86F1-A66B9E792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09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FC628C-3BA1-4824-BF9C-39361E430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D20557-D1C1-4409-B85E-E480EC1EC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4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3F8579-1BAD-4B2B-873B-22009AE1E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7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9BB64A-D995-4139-A1CA-C916CDA5F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5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713489-DC4A-4FFF-8D2C-0DFFE3D6E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9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FE38E9-0280-489E-82DC-809024B78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3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B90700-61EF-44DE-BB98-9CB0D9D5D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1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BD5D41-5918-47BB-95E9-2948CE23E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9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968B5C-F1F3-4C4A-A3DF-B125D8222C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1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581269-2495-49E9-9C70-A00673131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52C0D8-60BD-4444-99D6-6F84FC391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80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F09037-4B80-4DCA-8253-34C1A1B25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6A5C46-BD19-42F7-BA3A-42B3A5384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0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8183B1-99F9-4841-8F3A-C91034FC2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3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AE2107-C357-430A-8167-A6F1F0C2C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1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60F995-8835-4CEB-9644-BE6CD77F5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33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384BD1-B0A8-4001-AFF9-7B03DB331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5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C47809-DC31-4ECA-9DBA-7B56B6E44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7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B97B28-CE2F-427F-8325-979351C36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96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79884A-3838-4B56-9B65-F2372762C4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2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AF79B9-E445-44D2-8B40-A917A8645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4265C2-5941-43E9-A937-BA525E66A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70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D9E404-1D55-42F3-9E82-D539A4B246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8A30E7-1B80-46EF-AC60-975E66734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973BCB-80F2-49D5-BCE5-1C804C744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9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507A76-9E81-4119-8384-5F48B589C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0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0400AC-DB01-4B9B-AE30-BB1CB8551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2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4D2F29-FEEB-4478-A18C-CDBC8F85F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6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F6CF6D-D377-4917-A5B7-C5ABA9D43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70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2C8E80-25BD-41D3-8FC7-4466FDB329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18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1FA4C6-6EA0-4E92-B256-F638AA9FBF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35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E3304A-5ECD-4A35-80CF-6C1173942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84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703760-F191-490E-A7EE-EE2635005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17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93B97F-B309-4EE2-B825-81970AD87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2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163283-382C-4701-9C8C-D19B26839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14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7AFB1F-25FE-43BB-A1E9-924874880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05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7163" y="609600"/>
            <a:ext cx="1939925" cy="547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8963" cy="547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DE4622-4E2E-4E41-A040-4EE4EC142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12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B6F74C-6FD4-4655-BEBD-F10F750CC9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096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569996-A685-48A9-8E5B-8B8BC05AC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850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148198-00CF-464D-B572-72A3CFBD5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30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5238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2B02B8-79DB-4F3E-B61F-F8199C1B8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81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48B10B-919E-47A9-81D1-39515A959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2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9C1820-B47A-4D32-8268-24AA3BD4C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99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AB8AF8-604B-4295-A2D7-CDEA1D59B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54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79E6F-CCFA-4451-84CD-3C77005FD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7803D760-715B-454E-9C4E-57E30667F2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15240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1788" indent="-331788">
              <a:spcBef>
                <a:spcPts val="800"/>
              </a:spcBef>
              <a:buFont typeface="Times New Roman" pitchFamily="16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Click to edit Master text styles</a:t>
            </a:r>
          </a:p>
          <a:p>
            <a:pPr marL="331788" indent="-331788">
              <a:spcBef>
                <a:spcPts val="800"/>
              </a:spcBef>
              <a:buFont typeface="Times New Roman" pitchFamily="16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Second level</a:t>
            </a:r>
          </a:p>
          <a:p>
            <a:pPr marL="331788" indent="-331788">
              <a:spcBef>
                <a:spcPts val="800"/>
              </a:spcBef>
              <a:buFont typeface="Times New Roman" pitchFamily="16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Third level</a:t>
            </a:r>
          </a:p>
          <a:p>
            <a:pPr marL="331788" indent="-331788">
              <a:spcBef>
                <a:spcPts val="800"/>
              </a:spcBef>
              <a:buFont typeface="Times New Roman" pitchFamily="16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Fourth level</a:t>
            </a:r>
          </a:p>
          <a:p>
            <a:pPr marL="331788" indent="-331788">
              <a:spcBef>
                <a:spcPts val="800"/>
              </a:spcBef>
              <a:buFont typeface="Times New Roman" pitchFamily="16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17EB058-852F-40DA-AD59-B15A4B3EFCAA}" type="slidenum">
              <a:rPr lang="en-US" sz="1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endParaRPr lang="en-US" sz="14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56288"/>
            <a:ext cx="25146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92" r:id="rId12"/>
    <p:sldLayoutId id="2147483793" r:id="rId13"/>
    <p:sldLayoutId id="214748379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F99F6CDF-ED01-4A45-A0DE-4304B3936A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D897A9EE-26E3-46D9-86A6-48FC0FBB04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4C615BB0-7501-4D23-B469-748DD8D368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EE49B07C-4908-4018-996B-4BCF461AE9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DAFEA3D0-5667-4EAA-8E3F-7EBAFA0460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CD76550E-4466-4BD9-9EDD-F238116AE8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12ACCEF2-D232-4511-BD4A-998993DC1E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E886AECE-83E2-4458-941E-6F02C42225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4E34096C-0355-453F-B9A7-CA66E5D23C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5FBFAEF0-229B-407B-97CA-07355DCE95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1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4387CCD4-4746-4AE3-842C-671B2EF96F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Crossflow Membrane Types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6400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Microfiltration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Ultrafiltration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Nanofiltration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Reverse Osmosis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RO Element Construction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4400" y="2438400"/>
            <a:ext cx="73152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61925" indent="-161925"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1925" algn="l"/>
                <a:tab pos="619125" algn="l"/>
                <a:tab pos="1076325" algn="l"/>
                <a:tab pos="1533525" algn="l"/>
                <a:tab pos="1990725" algn="l"/>
                <a:tab pos="2447925" algn="l"/>
                <a:tab pos="2905125" algn="l"/>
                <a:tab pos="3362325" algn="l"/>
                <a:tab pos="3819525" algn="l"/>
                <a:tab pos="4276725" algn="l"/>
                <a:tab pos="4733925" algn="l"/>
                <a:tab pos="5191125" algn="l"/>
                <a:tab pos="5648325" algn="l"/>
                <a:tab pos="6105525" algn="l"/>
                <a:tab pos="6562725" algn="l"/>
                <a:tab pos="7019925" algn="l"/>
                <a:tab pos="7477125" algn="l"/>
                <a:tab pos="7934325" algn="l"/>
                <a:tab pos="8391525" algn="l"/>
                <a:tab pos="8848725" algn="l"/>
                <a:tab pos="93059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Higher membrane area can mean lower fluxes and higher cross-flow velocities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Feed/Brine spacer thickness' of 26 to 34 mils have proven suitable for use on surface water sources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Manufacturing quality standard is important (glue seal integrity, FRP over-wrap, no wrinkles, etc.)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096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410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Membrane Prepping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600200" y="2209800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19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81200" y="457200"/>
            <a:ext cx="5410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Element Rolling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86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410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Element Rolling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715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410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Element Trimming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410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Brine Seal Carrier Attachment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522538" y="2971800"/>
            <a:ext cx="15097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1000" y="2744788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Roving strand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81200" y="457200"/>
            <a:ext cx="5410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Fiberglass Outer-wrap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97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008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981200" y="457200"/>
            <a:ext cx="5410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Element Inspection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Filtration Spectrum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96938" y="2052638"/>
            <a:ext cx="7786687" cy="3894137"/>
          </a:xfrm>
          <a:prstGeom prst="rect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009775" y="2019300"/>
            <a:ext cx="1588" cy="3910013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122613" y="2019300"/>
            <a:ext cx="1587" cy="3910013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238625" y="2019300"/>
            <a:ext cx="1588" cy="3910013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351463" y="2019300"/>
            <a:ext cx="1587" cy="3910013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6464300" y="2019300"/>
            <a:ext cx="1588" cy="3910013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7577138" y="2019300"/>
            <a:ext cx="1587" cy="3910013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8693150" y="2019300"/>
            <a:ext cx="1588" cy="6350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896938" y="1903413"/>
            <a:ext cx="1587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1211263" y="1903413"/>
            <a:ext cx="1587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381125" y="1903413"/>
            <a:ext cx="1588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1512888" y="1903413"/>
            <a:ext cx="1587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1630363" y="1903413"/>
            <a:ext cx="1587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1708150" y="1903413"/>
            <a:ext cx="1588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V="1">
            <a:off x="1787525" y="1903413"/>
            <a:ext cx="1588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1865313" y="1903413"/>
            <a:ext cx="1587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1944688" y="1903413"/>
            <a:ext cx="1587" cy="231775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882775" y="2479675"/>
            <a:ext cx="558800" cy="1588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1503363" y="3070225"/>
            <a:ext cx="793750" cy="1588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3152775" y="2566988"/>
            <a:ext cx="1060450" cy="1587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2903538" y="3197225"/>
            <a:ext cx="1752600" cy="1588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737100" y="2855913"/>
            <a:ext cx="2292350" cy="1587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507163" y="2405063"/>
            <a:ext cx="1042987" cy="1587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7620000" y="2541588"/>
            <a:ext cx="1031875" cy="1587"/>
          </a:xfrm>
          <a:prstGeom prst="line">
            <a:avLst/>
          </a:prstGeom>
          <a:noFill/>
          <a:ln w="25560">
            <a:solidFill>
              <a:srgbClr val="00FF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1881188" y="4751388"/>
            <a:ext cx="1012825" cy="482600"/>
          </a:xfrm>
          <a:custGeom>
            <a:avLst/>
            <a:gdLst>
              <a:gd name="T0" fmla="*/ 0 w 638"/>
              <a:gd name="T1" fmla="*/ 0 h 304"/>
              <a:gd name="T2" fmla="*/ 637 w 638"/>
              <a:gd name="T3" fmla="*/ 0 h 304"/>
              <a:gd name="T4" fmla="*/ 637 w 638"/>
              <a:gd name="T5" fmla="*/ 303 h 304"/>
              <a:gd name="T6" fmla="*/ 0 w 638"/>
              <a:gd name="T7" fmla="*/ 303 h 304"/>
              <a:gd name="T8" fmla="*/ 0 w 638"/>
              <a:gd name="T9" fmla="*/ 0 h 304"/>
              <a:gd name="T10" fmla="*/ 0 w 638"/>
              <a:gd name="T11" fmla="*/ 0 h 304"/>
              <a:gd name="T12" fmla="*/ 638 w 638"/>
              <a:gd name="T13" fmla="*/ 304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638" h="304">
                <a:moveTo>
                  <a:pt x="0" y="0"/>
                </a:moveTo>
                <a:lnTo>
                  <a:pt x="637" y="0"/>
                </a:lnTo>
                <a:lnTo>
                  <a:pt x="637" y="303"/>
                </a:lnTo>
                <a:lnTo>
                  <a:pt x="0" y="303"/>
                </a:lnTo>
                <a:lnTo>
                  <a:pt x="0" y="0"/>
                </a:lnTo>
              </a:path>
            </a:pathLst>
          </a:custGeom>
          <a:solidFill>
            <a:srgbClr val="AA2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3949700" y="3711575"/>
            <a:ext cx="1839913" cy="417513"/>
          </a:xfrm>
          <a:custGeom>
            <a:avLst/>
            <a:gdLst>
              <a:gd name="T0" fmla="*/ 0 w 1159"/>
              <a:gd name="T1" fmla="*/ 0 h 263"/>
              <a:gd name="T2" fmla="*/ 1158 w 1159"/>
              <a:gd name="T3" fmla="*/ 0 h 263"/>
              <a:gd name="T4" fmla="*/ 1158 w 1159"/>
              <a:gd name="T5" fmla="*/ 262 h 263"/>
              <a:gd name="T6" fmla="*/ 0 w 1159"/>
              <a:gd name="T7" fmla="*/ 262 h 263"/>
              <a:gd name="T8" fmla="*/ 0 w 1159"/>
              <a:gd name="T9" fmla="*/ 0 h 263"/>
              <a:gd name="T10" fmla="*/ 0 w 1159"/>
              <a:gd name="T11" fmla="*/ 0 h 263"/>
              <a:gd name="T12" fmla="*/ 1159 w 1159"/>
              <a:gd name="T13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159" h="263">
                <a:moveTo>
                  <a:pt x="0" y="0"/>
                </a:moveTo>
                <a:lnTo>
                  <a:pt x="1158" y="0"/>
                </a:lnTo>
                <a:lnTo>
                  <a:pt x="1158" y="262"/>
                </a:lnTo>
                <a:lnTo>
                  <a:pt x="0" y="262"/>
                </a:lnTo>
                <a:lnTo>
                  <a:pt x="0" y="0"/>
                </a:lnTo>
              </a:path>
            </a:pathLst>
          </a:custGeom>
          <a:solidFill>
            <a:srgbClr val="1CA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5588000" y="3168650"/>
            <a:ext cx="3084513" cy="419100"/>
          </a:xfrm>
          <a:custGeom>
            <a:avLst/>
            <a:gdLst>
              <a:gd name="T0" fmla="*/ 0 w 1943"/>
              <a:gd name="T1" fmla="*/ 0 h 264"/>
              <a:gd name="T2" fmla="*/ 1942 w 1943"/>
              <a:gd name="T3" fmla="*/ 0 h 264"/>
              <a:gd name="T4" fmla="*/ 1942 w 1943"/>
              <a:gd name="T5" fmla="*/ 263 h 264"/>
              <a:gd name="T6" fmla="*/ 0 w 1943"/>
              <a:gd name="T7" fmla="*/ 263 h 264"/>
              <a:gd name="T8" fmla="*/ 0 w 1943"/>
              <a:gd name="T9" fmla="*/ 0 h 264"/>
              <a:gd name="T10" fmla="*/ 0 w 1943"/>
              <a:gd name="T11" fmla="*/ 0 h 264"/>
              <a:gd name="T12" fmla="*/ 1943 w 1943"/>
              <a:gd name="T13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943" h="264">
                <a:moveTo>
                  <a:pt x="0" y="0"/>
                </a:moveTo>
                <a:lnTo>
                  <a:pt x="1942" y="0"/>
                </a:lnTo>
                <a:lnTo>
                  <a:pt x="1942" y="263"/>
                </a:lnTo>
                <a:lnTo>
                  <a:pt x="0" y="263"/>
                </a:lnTo>
                <a:lnTo>
                  <a:pt x="0" y="0"/>
                </a:lnTo>
              </a:path>
            </a:pathLst>
          </a:custGeom>
          <a:solidFill>
            <a:srgbClr val="0041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2195513" y="4238625"/>
            <a:ext cx="2387600" cy="417513"/>
          </a:xfrm>
          <a:custGeom>
            <a:avLst/>
            <a:gdLst>
              <a:gd name="T0" fmla="*/ 0 w 1504"/>
              <a:gd name="T1" fmla="*/ 0 h 263"/>
              <a:gd name="T2" fmla="*/ 1503 w 1504"/>
              <a:gd name="T3" fmla="*/ 0 h 263"/>
              <a:gd name="T4" fmla="*/ 1503 w 1504"/>
              <a:gd name="T5" fmla="*/ 262 h 263"/>
              <a:gd name="T6" fmla="*/ 0 w 1504"/>
              <a:gd name="T7" fmla="*/ 262 h 263"/>
              <a:gd name="T8" fmla="*/ 0 w 1504"/>
              <a:gd name="T9" fmla="*/ 0 h 263"/>
              <a:gd name="T10" fmla="*/ 0 w 1504"/>
              <a:gd name="T11" fmla="*/ 0 h 263"/>
              <a:gd name="T12" fmla="*/ 1504 w 1504"/>
              <a:gd name="T13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504" h="263">
                <a:moveTo>
                  <a:pt x="0" y="0"/>
                </a:moveTo>
                <a:lnTo>
                  <a:pt x="1503" y="0"/>
                </a:lnTo>
                <a:lnTo>
                  <a:pt x="1503" y="262"/>
                </a:lnTo>
                <a:lnTo>
                  <a:pt x="0" y="262"/>
                </a:lnTo>
                <a:lnTo>
                  <a:pt x="0" y="0"/>
                </a:lnTo>
              </a:path>
            </a:pathLst>
          </a:custGeom>
          <a:solidFill>
            <a:srgbClr val="FFB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909638" y="5294313"/>
            <a:ext cx="1417637" cy="492125"/>
          </a:xfrm>
          <a:custGeom>
            <a:avLst/>
            <a:gdLst>
              <a:gd name="T0" fmla="*/ 0 w 893"/>
              <a:gd name="T1" fmla="*/ 0 h 310"/>
              <a:gd name="T2" fmla="*/ 892 w 893"/>
              <a:gd name="T3" fmla="*/ 0 h 310"/>
              <a:gd name="T4" fmla="*/ 892 w 893"/>
              <a:gd name="T5" fmla="*/ 309 h 310"/>
              <a:gd name="T6" fmla="*/ 0 w 893"/>
              <a:gd name="T7" fmla="*/ 309 h 310"/>
              <a:gd name="T8" fmla="*/ 0 w 893"/>
              <a:gd name="T9" fmla="*/ 0 h 310"/>
              <a:gd name="T10" fmla="*/ 0 w 893"/>
              <a:gd name="T11" fmla="*/ 0 h 310"/>
              <a:gd name="T12" fmla="*/ 893 w 893"/>
              <a:gd name="T13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893" h="310">
                <a:moveTo>
                  <a:pt x="0" y="0"/>
                </a:moveTo>
                <a:lnTo>
                  <a:pt x="892" y="0"/>
                </a:lnTo>
                <a:lnTo>
                  <a:pt x="892" y="309"/>
                </a:lnTo>
                <a:lnTo>
                  <a:pt x="0" y="309"/>
                </a:lnTo>
                <a:lnTo>
                  <a:pt x="0" y="0"/>
                </a:lnTo>
              </a:path>
            </a:pathLst>
          </a:custGeom>
          <a:solidFill>
            <a:srgbClr val="FF000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773113" y="1698625"/>
            <a:ext cx="271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</a:t>
            </a: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1071563" y="1698625"/>
            <a:ext cx="271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2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1228725" y="1698625"/>
            <a:ext cx="271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3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1481138" y="1698625"/>
            <a:ext cx="271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5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1833563" y="1698625"/>
            <a:ext cx="361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10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1716088" y="1698625"/>
            <a:ext cx="2714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8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2855913" y="1652588"/>
            <a:ext cx="5238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100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3905250" y="1652588"/>
            <a:ext cx="638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1000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5168900" y="1652588"/>
            <a:ext cx="4762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US" sz="1800" baseline="-33000">
                <a:solidFill>
                  <a:srgbClr val="DFFEDF"/>
                </a:solidFill>
                <a:ea typeface="Lucida Sans Unicode" charset="0"/>
                <a:cs typeface="Lucida Sans Unicode" charset="0"/>
              </a:rPr>
              <a:t>4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6281738" y="1652588"/>
            <a:ext cx="4762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US" sz="1800" baseline="-33000">
                <a:solidFill>
                  <a:srgbClr val="DFFEDF"/>
                </a:solidFill>
                <a:ea typeface="Lucida Sans Unicode" charset="0"/>
                <a:cs typeface="Lucida Sans Unicode" charset="0"/>
              </a:rPr>
              <a:t>5</a:t>
            </a: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7392988" y="1652588"/>
            <a:ext cx="4762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US" sz="1800" baseline="-33000">
                <a:solidFill>
                  <a:srgbClr val="DFFEDF"/>
                </a:solidFill>
                <a:ea typeface="Lucida Sans Unicode" charset="0"/>
                <a:cs typeface="Lucida Sans Unicode" charset="0"/>
              </a:rPr>
              <a:t>6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8509000" y="1652588"/>
            <a:ext cx="4762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10</a:t>
            </a:r>
            <a:r>
              <a:rPr lang="en-US" sz="1800" baseline="-33000">
                <a:solidFill>
                  <a:srgbClr val="DFFEDF"/>
                </a:solidFill>
                <a:ea typeface="Lucida Sans Unicode" charset="0"/>
                <a:cs typeface="Lucida Sans Unicode" charset="0"/>
              </a:rPr>
              <a:t>7</a:t>
            </a: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7531100" y="2225675"/>
            <a:ext cx="10302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Beach Sand</a:t>
            </a: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6588125" y="2087563"/>
            <a:ext cx="7096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Pollens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5422900" y="2540000"/>
            <a:ext cx="777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Bacteria</a:t>
            </a: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3233738" y="2273300"/>
            <a:ext cx="7286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Viruses</a:t>
            </a: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3206750" y="2889250"/>
            <a:ext cx="790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Colloids</a:t>
            </a:r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2003425" y="2162175"/>
            <a:ext cx="6699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Sugars</a:t>
            </a: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1071563" y="2551113"/>
            <a:ext cx="8191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Aqueous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1835150" y="2551113"/>
            <a:ext cx="225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1244600" y="2752725"/>
            <a:ext cx="530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Salts</a:t>
            </a:r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5634038" y="3208338"/>
            <a:ext cx="2076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Particle Filtration</a:t>
            </a:r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5608638" y="3186113"/>
            <a:ext cx="2076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Particle Filtration</a:t>
            </a:r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3989388" y="3736975"/>
            <a:ext cx="1695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Microfiltration</a:t>
            </a: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3963988" y="3711575"/>
            <a:ext cx="1695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Microfiltration</a:t>
            </a:r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2230438" y="4278313"/>
            <a:ext cx="16097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Ultrafiltration</a:t>
            </a:r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2205038" y="4254500"/>
            <a:ext cx="16097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Ultrafiltration</a:t>
            </a: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1866900" y="4714875"/>
            <a:ext cx="8016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Nano-</a:t>
            </a:r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2487613" y="4689475"/>
            <a:ext cx="2460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1873250" y="4940300"/>
            <a:ext cx="9794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filtration</a:t>
            </a:r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1841500" y="4689475"/>
            <a:ext cx="8016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Nano-</a:t>
            </a: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2487613" y="4689475"/>
            <a:ext cx="2460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1847850" y="4916488"/>
            <a:ext cx="97948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filtration</a:t>
            </a: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903288" y="5265738"/>
            <a:ext cx="10302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Reverse</a:t>
            </a:r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755775" y="5240338"/>
            <a:ext cx="24606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903288" y="5491163"/>
            <a:ext cx="1069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Osmosis</a:t>
            </a:r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879475" y="5240338"/>
            <a:ext cx="103028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Reverse</a:t>
            </a:r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1755775" y="5240338"/>
            <a:ext cx="24606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879475" y="5467350"/>
            <a:ext cx="1069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rPr>
              <a:t>Osmosis</a:t>
            </a:r>
          </a:p>
        </p:txBody>
      </p:sp>
      <p:sp>
        <p:nvSpPr>
          <p:cNvPr id="21574" name="Rectangle 70"/>
          <p:cNvSpPr>
            <a:spLocks noChangeArrowheads="1"/>
          </p:cNvSpPr>
          <p:nvPr/>
        </p:nvSpPr>
        <p:spPr bwMode="auto">
          <a:xfrm>
            <a:off x="15875" y="1973263"/>
            <a:ext cx="8953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FFEE"/>
                </a:solidFill>
                <a:latin typeface="Arial" charset="0"/>
                <a:ea typeface="Lucida Sans Unicode" charset="0"/>
                <a:cs typeface="Lucida Sans Unicode" charset="0"/>
              </a:rPr>
              <a:t>Angstrom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914400" y="2133600"/>
            <a:ext cx="8229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Spacer thickness vs. particle size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Turbulence and pressure drop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Particulate blockage and biofouling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Symptoms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Prevention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696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Feed Channel Blockage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Membrane Foulants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676400" y="1600200"/>
            <a:ext cx="6629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Scale (e.g. calcium carbonate)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Bacteria and bacterial slime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Organic debris (e.g. algae)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Colloids (e.g. clays and colloidal silica)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Metal Hydroxides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Chemical precipitates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838200" y="1828800"/>
            <a:ext cx="7924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Analysis of feed, concentrate, permeate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Normalization of system performance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Probing of individual vessels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Visual inspection of system and elements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Analysis of the cleaning solution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Element testing and autopsy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Analysis of fouling deposits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Operation of a membrane sampling device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220788" y="557213"/>
            <a:ext cx="71516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Identifying Fouling Conditions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914400" y="2438400"/>
            <a:ext cx="82296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3200" b="1">
                <a:latin typeface="Arial" charset="0"/>
              </a:rPr>
              <a:t>  </a:t>
            </a:r>
            <a:r>
              <a:rPr lang="en-US" sz="2800" b="1">
                <a:latin typeface="Arial" charset="0"/>
              </a:rPr>
              <a:t>Blockage of the feed channel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Surface absorption of organics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Membrane scaling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 Membrane barrier deterioration</a:t>
            </a:r>
            <a:r>
              <a:rPr lang="en-US" sz="2800" b="1">
                <a:solidFill>
                  <a:srgbClr val="FFFF66"/>
                </a:solidFill>
                <a:latin typeface="Arial" charset="0"/>
              </a:rPr>
              <a:t> 	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696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Categories of Membrane Fouling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914400" y="1981200"/>
            <a:ext cx="71628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3600" b="1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Saturation limits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Scale formation process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Scale inhibitors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Symptoms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 Prevention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2296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75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Membrane Scaling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85800" y="914400"/>
            <a:ext cx="8458200" cy="55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Saturation Limits for Sparingly Soluble Salts in the Concentrate: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Salt</a:t>
            </a: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</a:t>
            </a: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Saturation %</a:t>
            </a: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CaSO4	230	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SrSO4	800	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BaSO4        6000	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SiO2		100	(or </a:t>
            </a: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&lt; </a:t>
            </a: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160 PPM)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Limits of Saturation Indices: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Condition*</a:t>
            </a: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			     </a:t>
            </a: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LSI Value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LSI and SDSI without scale inhibitor		</a:t>
            </a: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&lt;</a:t>
            </a: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-0.2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LSI &amp; SDSI with SHMP				</a:t>
            </a: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&lt;</a:t>
            </a: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 0.5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LSI &amp; SDSI with organic scale inhibitor	</a:t>
            </a:r>
            <a:r>
              <a:rPr lang="en-US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&lt;</a:t>
            </a: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 1.8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*Langelier and Stiff &amp; Davis Saturation Indices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3400" y="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Membrane Element Design Limits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6294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5410200"/>
            <a:ext cx="6096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Calcium carbonate crystals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63575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81000" y="1905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CALCIUM CARBONATE SCALING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7800"/>
            <a:ext cx="80295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81000" y="114300"/>
            <a:ext cx="8153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Proper Pretreatment Protects Against...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667000" y="1828800"/>
            <a:ext cx="365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Scale Formation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Colloidal Fouling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Biological Fouling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Chemical Fouling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1447800"/>
            <a:ext cx="83820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FLUX RATE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A customer wishes to produce 100,000 gallons/day at a flux of 15 gallons/ft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/day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	F=Q/A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	A=Q/F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	A=100,000 gpd/15 gfd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	A=6,667 square feet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Since there are 365 square feet in a CPA2  8” x 40” membrane: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Number of membranes=	</a:t>
            </a:r>
            <a:r>
              <a:rPr lang="en-US" sz="2000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6667sq. ft.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			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365 sq. ft.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				=	19 membranes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2588" y="700088"/>
            <a:ext cx="3860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3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Terms &amp; Formulas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Protecting Against Scale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981200" y="2057400"/>
            <a:ext cx="4953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Complete Water Analysis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Perform Scaling Calculations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Choose Pretreatment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Components for a</a:t>
            </a:r>
            <a:b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Complete Water Analysis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752600" y="1676400"/>
            <a:ext cx="243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Calcium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Magnesium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Sodium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Potassium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Barium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Strontium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Iron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Silica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778375" y="1676400"/>
            <a:ext cx="25368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Aluminum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Sulfate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Bicarbonate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Chloride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Nitrate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Phosphate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Fluoride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524000" y="2590800"/>
            <a:ext cx="6858000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Polyamide structure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Exposure to chlorine and chloramines 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Other oxidants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Symptoms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 b="1">
                <a:latin typeface="Arial" charset="0"/>
              </a:rPr>
              <a:t>  Prevention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7630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2750"/>
              </a:spcBef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Chemical Deterioration of the Membrane Barrier</a:t>
            </a: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85800" y="1905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IRON FOULING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2580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09600" y="114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SILT FOULING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341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81000" y="1905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CONTROLLING BIOLOGICAL FOULING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90600" y="2057400"/>
            <a:ext cx="77279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Clean Pretreatment Equipment and Piping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Clean &amp; Sanitize RO</a:t>
            </a:r>
            <a:b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US" b="1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Biogrowth Control Program </a:t>
            </a:r>
          </a:p>
          <a:p>
            <a:pPr marL="331788" indent="-331788"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(Non-oxidizing biocides)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81000" y="1905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BIOLOGICAL FOULING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7200" y="1600200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Causes</a:t>
            </a:r>
            <a:r>
              <a:rPr lang="en-US" sz="2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: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Improper carbon bed maintenance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High biological count in the feed water</a:t>
            </a:r>
          </a:p>
          <a:p>
            <a:pPr marL="731838" lvl="1" indent="-274638">
              <a:spcBef>
                <a:spcPts val="50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System sitting idle without adequate preservation</a:t>
            </a:r>
            <a:r>
              <a:rPr lang="en-US" sz="2000" baseline="-33000">
                <a:solidFill>
                  <a:srgbClr val="DFFEDF"/>
                </a:solidFill>
                <a:ea typeface="Lucida Sans Unicode" charset="0"/>
                <a:cs typeface="Lucida Sans Unicode" charset="0"/>
              </a:rPr>
              <a:t/>
            </a:r>
            <a:br>
              <a:rPr lang="en-US" sz="2000" baseline="-33000">
                <a:solidFill>
                  <a:srgbClr val="DFFEDF"/>
                </a:solidFill>
                <a:ea typeface="Lucida Sans Unicode" charset="0"/>
                <a:cs typeface="Lucida Sans Unicode" charset="0"/>
              </a:rPr>
            </a:br>
            <a:endParaRPr lang="en-US" sz="2000" baseline="-33000">
              <a:solidFill>
                <a:srgbClr val="DFFED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800600" y="1524000"/>
            <a:ext cx="3886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Symptoms: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High system delta P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Reduced permeate flows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Maintained or increased salt rejection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Odor or visible slime growth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93763" y="4575175"/>
            <a:ext cx="7158037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Solutions: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u="sng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Disinfect system with non-oxidizing biocide;  follow  with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high pH clean.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09600" y="1143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SILT FOULING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341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SILT FOULING</a:t>
            </a: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1000" y="1676400"/>
            <a:ext cx="411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Causes: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Surface waters with high colloidal content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Inadequate pretreatment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Filter breakthrough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Advanced biological fouling retaining colloidal particles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724400" y="1676400"/>
            <a:ext cx="3886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marL="331788" indent="-331788"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Symptoms: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Reduction in permeate flow rate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Reduction in salt rejection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Increase in first stage delta P</a:t>
            </a:r>
          </a:p>
          <a:p>
            <a:pPr marL="731838" lvl="1" indent="-274638">
              <a:spcBef>
                <a:spcPts val="550"/>
              </a:spcBef>
              <a:buFont typeface="Arial" charset="0"/>
              <a:buChar char="–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</a:pPr>
            <a:r>
              <a:rPr lang="en-US" sz="2200" baseline="-33000">
                <a:solidFill>
                  <a:srgbClr val="DFFEDF"/>
                </a:solidFill>
                <a:latin typeface="Arial" charset="0"/>
                <a:ea typeface="Lucida Sans Unicode" charset="0"/>
                <a:cs typeface="Lucida Sans Unicode" charset="0"/>
              </a:rPr>
              <a:t>Visible element discoloration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39788" y="4954588"/>
            <a:ext cx="6234112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u="sng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Solution: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Clean system with high pH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609600" y="2667000"/>
            <a:ext cx="7848600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Weigh element 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Integrity testing (vacuum, pressure, dye passage)</a:t>
            </a:r>
          </a:p>
          <a:p>
            <a:pPr>
              <a:spcBef>
                <a:spcPts val="22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Performance testing at nominal test conditions</a:t>
            </a:r>
            <a:r>
              <a:rPr lang="en-US" sz="3600" b="1">
                <a:solidFill>
                  <a:srgbClr val="FFFF66"/>
                </a:solidFill>
                <a:latin typeface="Arial" charset="0"/>
              </a:rPr>
              <a:t>	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4213" y="914400"/>
            <a:ext cx="7550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Element Examination Procedure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23888" y="538163"/>
            <a:ext cx="706596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000" tIns="39600" rIns="81000" bIns="396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Industrial Design Guidelines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3888" y="1747838"/>
            <a:ext cx="7065962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000" tIns="39600" rIns="81000" bIns="39600"/>
          <a:lstStyle/>
          <a:p>
            <a:pPr algn="ctr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r>
              <a:rPr lang="en-US" sz="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Seawater				  8-12 gfd</a:t>
            </a:r>
          </a:p>
          <a:p>
            <a:pPr algn="ctr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endParaRPr lang="en-US" sz="29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r>
              <a:rPr lang="en-US" sz="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Brackish surface water	10-14 gfd</a:t>
            </a:r>
          </a:p>
          <a:p>
            <a:pPr algn="ctr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endParaRPr lang="en-US" sz="29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r>
              <a:rPr lang="en-US" sz="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Brackish well water		14-18 gfd</a:t>
            </a:r>
          </a:p>
          <a:p>
            <a:pPr algn="ctr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endParaRPr lang="en-US" sz="29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algn="ctr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r>
              <a:rPr lang="en-US" sz="29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RO/UF permeate		20-30 gfd</a:t>
            </a:r>
          </a:p>
          <a:p>
            <a:pPr algn="ctr" eaLnBrk="1" hangingPunct="1">
              <a:spcBef>
                <a:spcPts val="725"/>
              </a:spcBef>
              <a:tabLst>
                <a:tab pos="0" algn="l"/>
                <a:tab pos="298450" algn="l"/>
                <a:tab pos="809625" algn="l"/>
                <a:tab pos="1630363" algn="l"/>
                <a:tab pos="2451100" algn="l"/>
                <a:tab pos="3271838" algn="l"/>
                <a:tab pos="4092575" algn="l"/>
                <a:tab pos="4913313" algn="l"/>
                <a:tab pos="5734050" algn="l"/>
                <a:tab pos="6554788" algn="l"/>
                <a:tab pos="7375525" algn="l"/>
                <a:tab pos="8196263" algn="l"/>
                <a:tab pos="9017000" algn="l"/>
                <a:tab pos="9837738" algn="l"/>
                <a:tab pos="10658475" algn="l"/>
              </a:tabLst>
            </a:pPr>
            <a:endParaRPr lang="en-US" sz="29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609600" y="2514600"/>
            <a:ext cx="85344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1027113" algn="l"/>
                <a:tab pos="1546225" algn="l"/>
                <a:tab pos="2065338" algn="l"/>
                <a:tab pos="2584450" algn="l"/>
                <a:tab pos="3103563" algn="l"/>
                <a:tab pos="3622675" algn="l"/>
                <a:tab pos="4141788" algn="l"/>
                <a:tab pos="4660900" algn="l"/>
                <a:tab pos="5180013" algn="l"/>
                <a:tab pos="5699125" algn="l"/>
                <a:tab pos="6218238" algn="l"/>
                <a:tab pos="6737350" algn="l"/>
                <a:tab pos="7256463" algn="l"/>
                <a:tab pos="7775575" algn="l"/>
                <a:tab pos="8294688" algn="l"/>
                <a:tab pos="8818563" algn="l"/>
                <a:tab pos="9332913" algn="l"/>
                <a:tab pos="9852025" algn="l"/>
                <a:tab pos="10371138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	Glue line integrity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	Surface defects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	Surface patterns</a:t>
            </a:r>
          </a:p>
          <a:p>
            <a:pPr>
              <a:spcBef>
                <a:spcPts val="1750"/>
              </a:spcBef>
              <a:buFont typeface="Arial" charset="0"/>
              <a:buChar char="•"/>
            </a:pPr>
            <a:r>
              <a:rPr lang="en-US" sz="2800" b="1">
                <a:latin typeface="Arial" charset="0"/>
              </a:rPr>
              <a:t>	Flat cell testing of membrane performance</a:t>
            </a: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1813" y="1066800"/>
            <a:ext cx="76501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2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Membrane Element Examination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/>
              <a:t>RO Troubleshooting and Normalization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810000" cy="4114800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/>
          </a:p>
          <a:p>
            <a:pPr marL="336550" indent="-336550">
              <a:spcBef>
                <a:spcPts val="5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/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/>
              <a:t>Life is like a box of chocolates.  You never know what you are going to get!</a:t>
            </a:r>
          </a:p>
          <a:p>
            <a:pPr marL="736600" lvl="1" indent="-279400">
              <a:spcBef>
                <a:spcPts val="450"/>
              </a:spcBef>
              <a:buFont typeface="Times New Roman" pitchFamily="16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/>
              <a:t>Forrest Gump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672013" y="1985963"/>
          <a:ext cx="3763962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r:id="rId4" imgW="5155920" imgH="5622840" progId="">
                  <p:embed/>
                </p:oleObj>
              </mc:Choice>
              <mc:Fallback>
                <p:oleObj r:id="rId4" imgW="5155920" imgH="56228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1985963"/>
                        <a:ext cx="3763962" cy="41052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5725"/>
            <a:ext cx="7772400" cy="1430338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RO Troubleshooting</a:t>
            </a:r>
            <a:br>
              <a:rPr lang="en-US"/>
            </a:br>
            <a:r>
              <a:rPr lang="en-US"/>
              <a:t>Identifying a Problem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11509375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Did you have a RO system upset?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Did you shutdown the RO system properly or for too long.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Did you have a RO Pretreatment or Chemical Feed upset?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Verify for proper Feed Temperature, TDS,  and pH.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Verify for proper flowrates and % Recovery.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Verify Pressure Drop (feed to reject) is OK.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Verify all instruments are calibrated properly.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Normalize Permeate Flow and Permeate Quality.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Measure Permeate Quality by stage and by pressure vessel.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Probe individual vessels for mechanical seal failures.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Inspect RO Feed Cartridge Filter for foulants.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Inspect RO Elements for foulants or damage.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31763"/>
            <a:ext cx="7772400" cy="2100262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RO Troubleshooting</a:t>
            </a:r>
            <a:br>
              <a:rPr lang="en-US"/>
            </a:br>
            <a:r>
              <a:rPr lang="en-US"/>
              <a:t>Identifying a Problem</a:t>
            </a:r>
            <a:br>
              <a:rPr lang="en-US"/>
            </a:br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382000" cy="8755063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Sample and obtain a detailed Water Analysis of the RO Feed, Concentrate and the Permeate by stage and combined.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Compare the results of the Water Analyses to RO Design Projections.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Determine suspected foulant based on changes in Normalized Permeate, Flow, Normalized Permeate Quality and Pressure Drop.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Perform a Cleanup based on the expected foulant or scalant.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Analyze the Cleanup Solution for foulants removed, color change or pH change.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Send RO element out for Non-Destructive Autopsy and determination of Cleanup Protocol.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Finally, have Destructive Autopsy and lab analysis of foulants.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Common RO Fouling Processes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534400" cy="7670800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Membrane Degradation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Hydrolysis (caused by low or high pH)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Oxidation   (Cl</a:t>
            </a:r>
            <a:r>
              <a:rPr lang="en-US" baseline="-25000"/>
              <a:t>2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, KMnO</a:t>
            </a:r>
            <a:r>
              <a:rPr lang="en-US" baseline="-25000"/>
              <a:t>4</a:t>
            </a:r>
            <a:r>
              <a:rPr lang="en-US"/>
              <a:t>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Mechanical Damage  (Permeate Back Pressure, Telescoping, Thermal, Abrasion by Carbon Fines or Silt)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/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Precipitation Deposits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Carbonate Scale  (Ca)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Sulfate Scale  (Ca, Ba, Sr)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Silica Scale  (SiO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/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Colloidal Deposition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Metal Oxides   (Fe, Zn, Al, Cr)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Silt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Common RO Fouling Processes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6024563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Organic Deposition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Naturally Occurring  (Humic and Fulvic)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Insoluble Oil  (Leaking pump seals, new pipe)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Antiscalant overfeed or precipitation by iron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Cationic Polymer overfeed (from upstream filters)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/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Biological Growth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Bacterial Sliming of CPA membranes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Bacterial attack to CAB membranes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Algae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Fungi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Symptoms of RO Fouling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6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/>
              <a:t>Pressure Drop increase</a:t>
            </a:r>
          </a:p>
          <a:p>
            <a:pPr marL="336550" indent="-336550"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sz="2400"/>
          </a:p>
          <a:p>
            <a:pPr marL="336550" indent="-336550">
              <a:spcBef>
                <a:spcPts val="6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/>
              <a:t>Change in RO Feed Pressure</a:t>
            </a:r>
          </a:p>
          <a:p>
            <a:pPr marL="336550" indent="-336550"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sz="2400"/>
          </a:p>
          <a:p>
            <a:pPr marL="336550" indent="-336550">
              <a:spcBef>
                <a:spcPts val="6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/>
              <a:t>Change in Normalized Permeate Flow</a:t>
            </a:r>
          </a:p>
          <a:p>
            <a:pPr marL="336550" indent="-336550">
              <a:spcBef>
                <a:spcPts val="6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sz="2400"/>
          </a:p>
          <a:p>
            <a:pPr marL="336550" indent="-336550">
              <a:spcBef>
                <a:spcPts val="6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400"/>
              <a:t>Change in Normalized Salt Passage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RO Troubleshooting Matrix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685800" y="1981200"/>
          <a:ext cx="7772400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r:id="rId4" imgW="7772400" imgH="4208400" progId="">
                  <p:embed/>
                </p:oleObj>
              </mc:Choice>
              <mc:Fallback>
                <p:oleObj r:id="rId4" imgW="7772400" imgH="4208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208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RO Troubleshooting Matrix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685800" y="1600200"/>
          <a:ext cx="7772400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r:id="rId4" imgW="7772400" imgH="4479840" progId="">
                  <p:embed/>
                </p:oleObj>
              </mc:Choice>
              <mc:Fallback>
                <p:oleObj r:id="rId4" imgW="7772400" imgH="44798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72400" cy="4479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How to Avoid Cleanups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7907338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Design the RO system with a complete water analysis.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Run SDI’s before you design.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If the feed source quality varies, design for it!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Adequate pretreatment is essential for success.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Pick the right membrane.  Sometimes LFC is better for difficult surface waters or waste waters.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Design with a conservative flux.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Design with a sensible % recovery.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Design with adequate cross-flow feed and reject velocities.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Normalize your data.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Three Element Pressure Vessel</a:t>
            </a:r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830263" y="2627313"/>
            <a:ext cx="7113587" cy="1373187"/>
          </a:xfrm>
          <a:custGeom>
            <a:avLst/>
            <a:gdLst>
              <a:gd name="T0" fmla="*/ 0 w 4481"/>
              <a:gd name="T1" fmla="*/ 864 h 865"/>
              <a:gd name="T2" fmla="*/ 4480 w 4481"/>
              <a:gd name="T3" fmla="*/ 864 h 865"/>
              <a:gd name="T4" fmla="*/ 4480 w 4481"/>
              <a:gd name="T5" fmla="*/ 0 h 865"/>
              <a:gd name="T6" fmla="*/ 0 w 4481"/>
              <a:gd name="T7" fmla="*/ 0 h 865"/>
              <a:gd name="T8" fmla="*/ 0 w 4481"/>
              <a:gd name="T9" fmla="*/ 864 h 865"/>
              <a:gd name="T10" fmla="*/ 0 w 4481"/>
              <a:gd name="T11" fmla="*/ 0 h 865"/>
              <a:gd name="T12" fmla="*/ 4481 w 4481"/>
              <a:gd name="T13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481" h="865">
                <a:moveTo>
                  <a:pt x="0" y="864"/>
                </a:moveTo>
                <a:lnTo>
                  <a:pt x="4480" y="864"/>
                </a:lnTo>
                <a:lnTo>
                  <a:pt x="4480" y="0"/>
                </a:lnTo>
                <a:lnTo>
                  <a:pt x="0" y="0"/>
                </a:lnTo>
                <a:lnTo>
                  <a:pt x="0" y="864"/>
                </a:lnTo>
              </a:path>
            </a:pathLst>
          </a:custGeom>
          <a:solidFill>
            <a:srgbClr val="FFFFFF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15938" y="3716338"/>
            <a:ext cx="687387" cy="171450"/>
          </a:xfrm>
          <a:custGeom>
            <a:avLst/>
            <a:gdLst>
              <a:gd name="T0" fmla="*/ 0 w 433"/>
              <a:gd name="T1" fmla="*/ 107 h 108"/>
              <a:gd name="T2" fmla="*/ 432 w 433"/>
              <a:gd name="T3" fmla="*/ 107 h 108"/>
              <a:gd name="T4" fmla="*/ 432 w 433"/>
              <a:gd name="T5" fmla="*/ 0 h 108"/>
              <a:gd name="T6" fmla="*/ 0 w 433"/>
              <a:gd name="T7" fmla="*/ 0 h 108"/>
              <a:gd name="T8" fmla="*/ 0 w 433"/>
              <a:gd name="T9" fmla="*/ 107 h 108"/>
              <a:gd name="T10" fmla="*/ 0 w 433"/>
              <a:gd name="T11" fmla="*/ 0 h 108"/>
              <a:gd name="T12" fmla="*/ 433 w 433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33" h="108">
                <a:moveTo>
                  <a:pt x="0" y="107"/>
                </a:moveTo>
                <a:lnTo>
                  <a:pt x="432" y="107"/>
                </a:lnTo>
                <a:lnTo>
                  <a:pt x="432" y="0"/>
                </a:lnTo>
                <a:lnTo>
                  <a:pt x="0" y="0"/>
                </a:lnTo>
                <a:lnTo>
                  <a:pt x="0" y="107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201738" y="2633663"/>
            <a:ext cx="1587" cy="13589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602538" y="3716338"/>
            <a:ext cx="687387" cy="171450"/>
          </a:xfrm>
          <a:custGeom>
            <a:avLst/>
            <a:gdLst>
              <a:gd name="T0" fmla="*/ 0 w 433"/>
              <a:gd name="T1" fmla="*/ 107 h 108"/>
              <a:gd name="T2" fmla="*/ 432 w 433"/>
              <a:gd name="T3" fmla="*/ 107 h 108"/>
              <a:gd name="T4" fmla="*/ 432 w 433"/>
              <a:gd name="T5" fmla="*/ 0 h 108"/>
              <a:gd name="T6" fmla="*/ 0 w 433"/>
              <a:gd name="T7" fmla="*/ 0 h 108"/>
              <a:gd name="T8" fmla="*/ 0 w 433"/>
              <a:gd name="T9" fmla="*/ 107 h 108"/>
              <a:gd name="T10" fmla="*/ 0 w 433"/>
              <a:gd name="T11" fmla="*/ 0 h 108"/>
              <a:gd name="T12" fmla="*/ 433 w 433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33" h="108">
                <a:moveTo>
                  <a:pt x="0" y="107"/>
                </a:moveTo>
                <a:lnTo>
                  <a:pt x="432" y="107"/>
                </a:lnTo>
                <a:lnTo>
                  <a:pt x="432" y="0"/>
                </a:lnTo>
                <a:lnTo>
                  <a:pt x="0" y="0"/>
                </a:lnTo>
                <a:lnTo>
                  <a:pt x="0" y="107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7602538" y="2633663"/>
            <a:ext cx="1587" cy="13589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515938" y="3228975"/>
            <a:ext cx="915987" cy="174625"/>
          </a:xfrm>
          <a:custGeom>
            <a:avLst/>
            <a:gdLst>
              <a:gd name="T0" fmla="*/ 0 w 577"/>
              <a:gd name="T1" fmla="*/ 109 h 110"/>
              <a:gd name="T2" fmla="*/ 576 w 577"/>
              <a:gd name="T3" fmla="*/ 109 h 110"/>
              <a:gd name="T4" fmla="*/ 576 w 577"/>
              <a:gd name="T5" fmla="*/ 0 h 110"/>
              <a:gd name="T6" fmla="*/ 0 w 577"/>
              <a:gd name="T7" fmla="*/ 0 h 110"/>
              <a:gd name="T8" fmla="*/ 0 w 577"/>
              <a:gd name="T9" fmla="*/ 109 h 110"/>
              <a:gd name="T10" fmla="*/ 0 w 577"/>
              <a:gd name="T11" fmla="*/ 0 h 110"/>
              <a:gd name="T12" fmla="*/ 577 w 577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77" h="110">
                <a:moveTo>
                  <a:pt x="0" y="109"/>
                </a:moveTo>
                <a:lnTo>
                  <a:pt x="576" y="109"/>
                </a:lnTo>
                <a:lnTo>
                  <a:pt x="576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430338" y="2743200"/>
            <a:ext cx="1716087" cy="1144588"/>
          </a:xfrm>
          <a:custGeom>
            <a:avLst/>
            <a:gdLst>
              <a:gd name="T0" fmla="*/ 0 w 1081"/>
              <a:gd name="T1" fmla="*/ 720 h 721"/>
              <a:gd name="T2" fmla="*/ 1080 w 1081"/>
              <a:gd name="T3" fmla="*/ 720 h 721"/>
              <a:gd name="T4" fmla="*/ 1080 w 1081"/>
              <a:gd name="T5" fmla="*/ 0 h 721"/>
              <a:gd name="T6" fmla="*/ 0 w 1081"/>
              <a:gd name="T7" fmla="*/ 0 h 721"/>
              <a:gd name="T8" fmla="*/ 0 w 1081"/>
              <a:gd name="T9" fmla="*/ 720 h 721"/>
              <a:gd name="T10" fmla="*/ 0 w 1081"/>
              <a:gd name="T11" fmla="*/ 0 h 721"/>
              <a:gd name="T12" fmla="*/ 1081 w 1081"/>
              <a:gd name="T13" fmla="*/ 721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81" h="721">
                <a:moveTo>
                  <a:pt x="0" y="720"/>
                </a:moveTo>
                <a:lnTo>
                  <a:pt x="1080" y="720"/>
                </a:lnTo>
                <a:lnTo>
                  <a:pt x="1080" y="0"/>
                </a:lnTo>
                <a:lnTo>
                  <a:pt x="0" y="0"/>
                </a:lnTo>
                <a:lnTo>
                  <a:pt x="0" y="720"/>
                </a:lnTo>
              </a:path>
            </a:pathLst>
          </a:custGeom>
          <a:solidFill>
            <a:srgbClr val="8CF4EA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406525" y="2633663"/>
            <a:ext cx="71438" cy="1031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1382713" y="3892550"/>
            <a:ext cx="119062" cy="10001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3548063" y="2743200"/>
            <a:ext cx="1708150" cy="1144588"/>
          </a:xfrm>
          <a:custGeom>
            <a:avLst/>
            <a:gdLst>
              <a:gd name="T0" fmla="*/ 0 w 1076"/>
              <a:gd name="T1" fmla="*/ 720 h 721"/>
              <a:gd name="T2" fmla="*/ 1075 w 1076"/>
              <a:gd name="T3" fmla="*/ 720 h 721"/>
              <a:gd name="T4" fmla="*/ 1075 w 1076"/>
              <a:gd name="T5" fmla="*/ 0 h 721"/>
              <a:gd name="T6" fmla="*/ 0 w 1076"/>
              <a:gd name="T7" fmla="*/ 0 h 721"/>
              <a:gd name="T8" fmla="*/ 0 w 1076"/>
              <a:gd name="T9" fmla="*/ 720 h 721"/>
              <a:gd name="T10" fmla="*/ 0 w 1076"/>
              <a:gd name="T11" fmla="*/ 0 h 721"/>
              <a:gd name="T12" fmla="*/ 1076 w 1076"/>
              <a:gd name="T13" fmla="*/ 721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76" h="721">
                <a:moveTo>
                  <a:pt x="0" y="720"/>
                </a:moveTo>
                <a:lnTo>
                  <a:pt x="1075" y="720"/>
                </a:lnTo>
                <a:lnTo>
                  <a:pt x="1075" y="0"/>
                </a:lnTo>
                <a:lnTo>
                  <a:pt x="0" y="0"/>
                </a:lnTo>
                <a:lnTo>
                  <a:pt x="0" y="720"/>
                </a:lnTo>
              </a:path>
            </a:pathLst>
          </a:custGeom>
          <a:solidFill>
            <a:srgbClr val="8CF4EA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656263" y="2743200"/>
            <a:ext cx="1725612" cy="1144588"/>
          </a:xfrm>
          <a:custGeom>
            <a:avLst/>
            <a:gdLst>
              <a:gd name="T0" fmla="*/ 0 w 1087"/>
              <a:gd name="T1" fmla="*/ 720 h 721"/>
              <a:gd name="T2" fmla="*/ 1086 w 1087"/>
              <a:gd name="T3" fmla="*/ 720 h 721"/>
              <a:gd name="T4" fmla="*/ 1086 w 1087"/>
              <a:gd name="T5" fmla="*/ 0 h 721"/>
              <a:gd name="T6" fmla="*/ 0 w 1087"/>
              <a:gd name="T7" fmla="*/ 0 h 721"/>
              <a:gd name="T8" fmla="*/ 0 w 1087"/>
              <a:gd name="T9" fmla="*/ 720 h 721"/>
              <a:gd name="T10" fmla="*/ 0 w 1087"/>
              <a:gd name="T11" fmla="*/ 0 h 721"/>
              <a:gd name="T12" fmla="*/ 1087 w 1087"/>
              <a:gd name="T13" fmla="*/ 721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87" h="721">
                <a:moveTo>
                  <a:pt x="0" y="720"/>
                </a:moveTo>
                <a:lnTo>
                  <a:pt x="1086" y="720"/>
                </a:lnTo>
                <a:lnTo>
                  <a:pt x="1086" y="0"/>
                </a:lnTo>
                <a:lnTo>
                  <a:pt x="0" y="0"/>
                </a:lnTo>
                <a:lnTo>
                  <a:pt x="0" y="720"/>
                </a:lnTo>
              </a:path>
            </a:pathLst>
          </a:custGeom>
          <a:solidFill>
            <a:srgbClr val="8CF4EA"/>
          </a:solidFill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521075" y="2633663"/>
            <a:ext cx="74613" cy="1031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662613" y="2633663"/>
            <a:ext cx="73025" cy="1031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3554413" y="3892550"/>
            <a:ext cx="122237" cy="10001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5668963" y="3892550"/>
            <a:ext cx="122237" cy="10001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7380288" y="3228975"/>
            <a:ext cx="223837" cy="174625"/>
          </a:xfrm>
          <a:custGeom>
            <a:avLst/>
            <a:gdLst>
              <a:gd name="T0" fmla="*/ 0 w 141"/>
              <a:gd name="T1" fmla="*/ 109 h 110"/>
              <a:gd name="T2" fmla="*/ 140 w 141"/>
              <a:gd name="T3" fmla="*/ 109 h 110"/>
              <a:gd name="T4" fmla="*/ 140 w 141"/>
              <a:gd name="T5" fmla="*/ 0 h 110"/>
              <a:gd name="T6" fmla="*/ 0 w 141"/>
              <a:gd name="T7" fmla="*/ 0 h 110"/>
              <a:gd name="T8" fmla="*/ 0 w 141"/>
              <a:gd name="T9" fmla="*/ 109 h 110"/>
              <a:gd name="T10" fmla="*/ 0 w 141"/>
              <a:gd name="T11" fmla="*/ 0 h 110"/>
              <a:gd name="T12" fmla="*/ 141 w 141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1" h="110">
                <a:moveTo>
                  <a:pt x="0" y="109"/>
                </a:moveTo>
                <a:lnTo>
                  <a:pt x="140" y="109"/>
                </a:lnTo>
                <a:lnTo>
                  <a:pt x="140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3151188" y="3228975"/>
            <a:ext cx="392112" cy="174625"/>
          </a:xfrm>
          <a:custGeom>
            <a:avLst/>
            <a:gdLst>
              <a:gd name="T0" fmla="*/ 0 w 247"/>
              <a:gd name="T1" fmla="*/ 109 h 110"/>
              <a:gd name="T2" fmla="*/ 246 w 247"/>
              <a:gd name="T3" fmla="*/ 109 h 110"/>
              <a:gd name="T4" fmla="*/ 246 w 247"/>
              <a:gd name="T5" fmla="*/ 0 h 110"/>
              <a:gd name="T6" fmla="*/ 0 w 247"/>
              <a:gd name="T7" fmla="*/ 0 h 110"/>
              <a:gd name="T8" fmla="*/ 0 w 247"/>
              <a:gd name="T9" fmla="*/ 109 h 110"/>
              <a:gd name="T10" fmla="*/ 0 w 247"/>
              <a:gd name="T11" fmla="*/ 0 h 110"/>
              <a:gd name="T12" fmla="*/ 247 w 247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47" h="110">
                <a:moveTo>
                  <a:pt x="0" y="109"/>
                </a:moveTo>
                <a:lnTo>
                  <a:pt x="246" y="109"/>
                </a:lnTo>
                <a:lnTo>
                  <a:pt x="246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5259388" y="3228975"/>
            <a:ext cx="398462" cy="174625"/>
          </a:xfrm>
          <a:custGeom>
            <a:avLst/>
            <a:gdLst>
              <a:gd name="T0" fmla="*/ 0 w 251"/>
              <a:gd name="T1" fmla="*/ 109 h 110"/>
              <a:gd name="T2" fmla="*/ 250 w 251"/>
              <a:gd name="T3" fmla="*/ 109 h 110"/>
              <a:gd name="T4" fmla="*/ 250 w 251"/>
              <a:gd name="T5" fmla="*/ 0 h 110"/>
              <a:gd name="T6" fmla="*/ 0 w 251"/>
              <a:gd name="T7" fmla="*/ 0 h 110"/>
              <a:gd name="T8" fmla="*/ 0 w 251"/>
              <a:gd name="T9" fmla="*/ 109 h 110"/>
              <a:gd name="T10" fmla="*/ 0 w 251"/>
              <a:gd name="T11" fmla="*/ 0 h 110"/>
              <a:gd name="T12" fmla="*/ 251 w 251"/>
              <a:gd name="T1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51" h="110">
                <a:moveTo>
                  <a:pt x="0" y="109"/>
                </a:moveTo>
                <a:lnTo>
                  <a:pt x="250" y="109"/>
                </a:lnTo>
                <a:lnTo>
                  <a:pt x="250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5316538" y="3173413"/>
            <a:ext cx="284162" cy="284162"/>
          </a:xfrm>
          <a:custGeom>
            <a:avLst/>
            <a:gdLst>
              <a:gd name="T0" fmla="*/ 0 w 179"/>
              <a:gd name="T1" fmla="*/ 178 h 179"/>
              <a:gd name="T2" fmla="*/ 178 w 179"/>
              <a:gd name="T3" fmla="*/ 178 h 179"/>
              <a:gd name="T4" fmla="*/ 178 w 179"/>
              <a:gd name="T5" fmla="*/ 0 h 179"/>
              <a:gd name="T6" fmla="*/ 0 w 179"/>
              <a:gd name="T7" fmla="*/ 0 h 179"/>
              <a:gd name="T8" fmla="*/ 0 w 179"/>
              <a:gd name="T9" fmla="*/ 178 h 179"/>
              <a:gd name="T10" fmla="*/ 0 w 179"/>
              <a:gd name="T11" fmla="*/ 0 h 179"/>
              <a:gd name="T12" fmla="*/ 179 w 179"/>
              <a:gd name="T13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79" h="179">
                <a:moveTo>
                  <a:pt x="0" y="178"/>
                </a:moveTo>
                <a:lnTo>
                  <a:pt x="178" y="178"/>
                </a:lnTo>
                <a:lnTo>
                  <a:pt x="178" y="0"/>
                </a:lnTo>
                <a:lnTo>
                  <a:pt x="0" y="0"/>
                </a:lnTo>
                <a:lnTo>
                  <a:pt x="0" y="178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3201988" y="3173413"/>
            <a:ext cx="287337" cy="284162"/>
          </a:xfrm>
          <a:custGeom>
            <a:avLst/>
            <a:gdLst>
              <a:gd name="T0" fmla="*/ 0 w 181"/>
              <a:gd name="T1" fmla="*/ 178 h 179"/>
              <a:gd name="T2" fmla="*/ 180 w 181"/>
              <a:gd name="T3" fmla="*/ 178 h 179"/>
              <a:gd name="T4" fmla="*/ 180 w 181"/>
              <a:gd name="T5" fmla="*/ 0 h 179"/>
              <a:gd name="T6" fmla="*/ 0 w 181"/>
              <a:gd name="T7" fmla="*/ 0 h 179"/>
              <a:gd name="T8" fmla="*/ 0 w 181"/>
              <a:gd name="T9" fmla="*/ 178 h 179"/>
              <a:gd name="T10" fmla="*/ 0 w 181"/>
              <a:gd name="T11" fmla="*/ 0 h 179"/>
              <a:gd name="T12" fmla="*/ 181 w 181"/>
              <a:gd name="T13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81" h="179">
                <a:moveTo>
                  <a:pt x="0" y="178"/>
                </a:moveTo>
                <a:lnTo>
                  <a:pt x="180" y="178"/>
                </a:lnTo>
                <a:lnTo>
                  <a:pt x="180" y="0"/>
                </a:lnTo>
                <a:lnTo>
                  <a:pt x="0" y="0"/>
                </a:lnTo>
                <a:lnTo>
                  <a:pt x="0" y="178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1390650" y="1922463"/>
            <a:ext cx="9128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Brine seal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1481138" y="2154238"/>
            <a:ext cx="285750" cy="4333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1430338" y="2540000"/>
            <a:ext cx="74612" cy="79375"/>
          </a:xfrm>
          <a:custGeom>
            <a:avLst/>
            <a:gdLst>
              <a:gd name="T0" fmla="*/ 8 w 47"/>
              <a:gd name="T1" fmla="*/ 0 h 50"/>
              <a:gd name="T2" fmla="*/ 0 w 47"/>
              <a:gd name="T3" fmla="*/ 49 h 50"/>
              <a:gd name="T4" fmla="*/ 46 w 47"/>
              <a:gd name="T5" fmla="*/ 28 h 50"/>
              <a:gd name="T6" fmla="*/ 8 w 47"/>
              <a:gd name="T7" fmla="*/ 0 h 50"/>
              <a:gd name="T8" fmla="*/ 0 w 47"/>
              <a:gd name="T9" fmla="*/ 0 h 50"/>
              <a:gd name="T10" fmla="*/ 47 w 47"/>
              <a:gd name="T1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7" h="50">
                <a:moveTo>
                  <a:pt x="8" y="0"/>
                </a:moveTo>
                <a:lnTo>
                  <a:pt x="0" y="49"/>
                </a:lnTo>
                <a:lnTo>
                  <a:pt x="46" y="28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1833563" y="3086100"/>
            <a:ext cx="9445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Membrane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1922463" y="3270250"/>
            <a:ext cx="7588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element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225425" y="1908175"/>
            <a:ext cx="8699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Permeate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  port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4437063"/>
            <a:ext cx="876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Feed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port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346075" y="4021138"/>
            <a:ext cx="323850" cy="2762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AutoShape 30"/>
          <p:cNvSpPr>
            <a:spLocks noChangeArrowheads="1"/>
          </p:cNvSpPr>
          <p:nvPr/>
        </p:nvSpPr>
        <p:spPr bwMode="auto">
          <a:xfrm>
            <a:off x="619125" y="3962400"/>
            <a:ext cx="77788" cy="80963"/>
          </a:xfrm>
          <a:custGeom>
            <a:avLst/>
            <a:gdLst>
              <a:gd name="T0" fmla="*/ 33 w 49"/>
              <a:gd name="T1" fmla="*/ 50 h 51"/>
              <a:gd name="T2" fmla="*/ 48 w 49"/>
              <a:gd name="T3" fmla="*/ 0 h 51"/>
              <a:gd name="T4" fmla="*/ 0 w 49"/>
              <a:gd name="T5" fmla="*/ 15 h 51"/>
              <a:gd name="T6" fmla="*/ 33 w 49"/>
              <a:gd name="T7" fmla="*/ 50 h 51"/>
              <a:gd name="T8" fmla="*/ 0 w 49"/>
              <a:gd name="T9" fmla="*/ 0 h 51"/>
              <a:gd name="T10" fmla="*/ 49 w 49"/>
              <a:gd name="T1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9" h="51">
                <a:moveTo>
                  <a:pt x="33" y="50"/>
                </a:moveTo>
                <a:lnTo>
                  <a:pt x="48" y="0"/>
                </a:lnTo>
                <a:lnTo>
                  <a:pt x="0" y="15"/>
                </a:lnTo>
                <a:lnTo>
                  <a:pt x="33" y="5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4818063" y="1865313"/>
            <a:ext cx="12493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Interconnector</a:t>
            </a:r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H="1" flipV="1">
            <a:off x="5241925" y="2154238"/>
            <a:ext cx="193675" cy="8778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5373688" y="2997200"/>
            <a:ext cx="71437" cy="79375"/>
          </a:xfrm>
          <a:custGeom>
            <a:avLst/>
            <a:gdLst>
              <a:gd name="T0" fmla="*/ 0 w 45"/>
              <a:gd name="T1" fmla="*/ 8 h 50"/>
              <a:gd name="T2" fmla="*/ 30 w 45"/>
              <a:gd name="T3" fmla="*/ 49 h 50"/>
              <a:gd name="T4" fmla="*/ 44 w 45"/>
              <a:gd name="T5" fmla="*/ 0 h 50"/>
              <a:gd name="T6" fmla="*/ 0 w 45"/>
              <a:gd name="T7" fmla="*/ 8 h 50"/>
              <a:gd name="T8" fmla="*/ 0 w 45"/>
              <a:gd name="T9" fmla="*/ 0 h 50"/>
              <a:gd name="T10" fmla="*/ 45 w 45"/>
              <a:gd name="T1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5" h="50">
                <a:moveTo>
                  <a:pt x="0" y="8"/>
                </a:moveTo>
                <a:lnTo>
                  <a:pt x="30" y="49"/>
                </a:lnTo>
                <a:lnTo>
                  <a:pt x="44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7969250" y="2693988"/>
            <a:ext cx="873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Concen-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trate port</a:t>
            </a: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V="1">
            <a:off x="8310563" y="3241675"/>
            <a:ext cx="82550" cy="3635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AutoShape 36"/>
          <p:cNvSpPr>
            <a:spLocks noChangeArrowheads="1"/>
          </p:cNvSpPr>
          <p:nvPr/>
        </p:nvSpPr>
        <p:spPr bwMode="auto">
          <a:xfrm>
            <a:off x="8269288" y="3567113"/>
            <a:ext cx="71437" cy="82550"/>
          </a:xfrm>
          <a:custGeom>
            <a:avLst/>
            <a:gdLst>
              <a:gd name="T0" fmla="*/ 0 w 45"/>
              <a:gd name="T1" fmla="*/ 0 h 52"/>
              <a:gd name="T2" fmla="*/ 11 w 45"/>
              <a:gd name="T3" fmla="*/ 51 h 52"/>
              <a:gd name="T4" fmla="*/ 44 w 45"/>
              <a:gd name="T5" fmla="*/ 13 h 52"/>
              <a:gd name="T6" fmla="*/ 0 w 45"/>
              <a:gd name="T7" fmla="*/ 0 h 52"/>
              <a:gd name="T8" fmla="*/ 0 w 45"/>
              <a:gd name="T9" fmla="*/ 0 h 52"/>
              <a:gd name="T10" fmla="*/ 45 w 45"/>
              <a:gd name="T1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5" h="52">
                <a:moveTo>
                  <a:pt x="0" y="0"/>
                </a:moveTo>
                <a:lnTo>
                  <a:pt x="11" y="51"/>
                </a:lnTo>
                <a:lnTo>
                  <a:pt x="44" y="13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4002088" y="3086100"/>
            <a:ext cx="9445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Membrane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4094163" y="3270250"/>
            <a:ext cx="7588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element</a:t>
            </a: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057900" y="3086100"/>
            <a:ext cx="94456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Membrane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6151563" y="3270250"/>
            <a:ext cx="7588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element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3586163" y="4549775"/>
            <a:ext cx="1346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Pressure vessel</a:t>
            </a: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4179888" y="4154488"/>
            <a:ext cx="285750" cy="4349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9" name="AutoShape 43"/>
          <p:cNvSpPr>
            <a:spLocks noChangeArrowheads="1"/>
          </p:cNvSpPr>
          <p:nvPr/>
        </p:nvSpPr>
        <p:spPr bwMode="auto">
          <a:xfrm>
            <a:off x="4433888" y="4114800"/>
            <a:ext cx="71437" cy="84138"/>
          </a:xfrm>
          <a:custGeom>
            <a:avLst/>
            <a:gdLst>
              <a:gd name="T0" fmla="*/ 0 w 45"/>
              <a:gd name="T1" fmla="*/ 22 h 53"/>
              <a:gd name="T2" fmla="*/ 44 w 45"/>
              <a:gd name="T3" fmla="*/ 0 h 53"/>
              <a:gd name="T4" fmla="*/ 36 w 45"/>
              <a:gd name="T5" fmla="*/ 52 h 53"/>
              <a:gd name="T6" fmla="*/ 0 w 45"/>
              <a:gd name="T7" fmla="*/ 22 h 53"/>
              <a:gd name="T8" fmla="*/ 0 w 45"/>
              <a:gd name="T9" fmla="*/ 0 h 53"/>
              <a:gd name="T10" fmla="*/ 45 w 4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5" h="53">
                <a:moveTo>
                  <a:pt x="0" y="22"/>
                </a:moveTo>
                <a:lnTo>
                  <a:pt x="44" y="0"/>
                </a:lnTo>
                <a:lnTo>
                  <a:pt x="36" y="52"/>
                </a:lnTo>
                <a:lnTo>
                  <a:pt x="0" y="2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7169150" y="1922463"/>
            <a:ext cx="86836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End plate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H="1" flipV="1">
            <a:off x="7508875" y="2154238"/>
            <a:ext cx="227013" cy="37306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2" name="AutoShape 46"/>
          <p:cNvSpPr>
            <a:spLocks noChangeArrowheads="1"/>
          </p:cNvSpPr>
          <p:nvPr/>
        </p:nvSpPr>
        <p:spPr bwMode="auto">
          <a:xfrm>
            <a:off x="7678738" y="2481263"/>
            <a:ext cx="68262" cy="84137"/>
          </a:xfrm>
          <a:custGeom>
            <a:avLst/>
            <a:gdLst>
              <a:gd name="T0" fmla="*/ 0 w 43"/>
              <a:gd name="T1" fmla="*/ 22 h 53"/>
              <a:gd name="T2" fmla="*/ 42 w 43"/>
              <a:gd name="T3" fmla="*/ 52 h 53"/>
              <a:gd name="T4" fmla="*/ 39 w 43"/>
              <a:gd name="T5" fmla="*/ 0 h 53"/>
              <a:gd name="T6" fmla="*/ 0 w 43"/>
              <a:gd name="T7" fmla="*/ 22 h 53"/>
              <a:gd name="T8" fmla="*/ 0 w 43"/>
              <a:gd name="T9" fmla="*/ 0 h 53"/>
              <a:gd name="T10" fmla="*/ 43 w 43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" h="53">
                <a:moveTo>
                  <a:pt x="0" y="22"/>
                </a:moveTo>
                <a:lnTo>
                  <a:pt x="42" y="52"/>
                </a:lnTo>
                <a:lnTo>
                  <a:pt x="39" y="0"/>
                </a:lnTo>
                <a:lnTo>
                  <a:pt x="0" y="2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AutoShape 47"/>
          <p:cNvSpPr>
            <a:spLocks noChangeArrowheads="1"/>
          </p:cNvSpPr>
          <p:nvPr/>
        </p:nvSpPr>
        <p:spPr bwMode="auto">
          <a:xfrm>
            <a:off x="1201738" y="3173413"/>
            <a:ext cx="134937" cy="284162"/>
          </a:xfrm>
          <a:custGeom>
            <a:avLst/>
            <a:gdLst>
              <a:gd name="T0" fmla="*/ 0 w 85"/>
              <a:gd name="T1" fmla="*/ 178 h 179"/>
              <a:gd name="T2" fmla="*/ 84 w 85"/>
              <a:gd name="T3" fmla="*/ 178 h 179"/>
              <a:gd name="T4" fmla="*/ 84 w 85"/>
              <a:gd name="T5" fmla="*/ 0 h 179"/>
              <a:gd name="T6" fmla="*/ 0 w 85"/>
              <a:gd name="T7" fmla="*/ 0 h 179"/>
              <a:gd name="T8" fmla="*/ 0 w 85"/>
              <a:gd name="T9" fmla="*/ 178 h 179"/>
              <a:gd name="T10" fmla="*/ 0 w 85"/>
              <a:gd name="T11" fmla="*/ 0 h 179"/>
              <a:gd name="T12" fmla="*/ 85 w 85"/>
              <a:gd name="T13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85" h="179">
                <a:moveTo>
                  <a:pt x="0" y="178"/>
                </a:moveTo>
                <a:lnTo>
                  <a:pt x="84" y="178"/>
                </a:lnTo>
                <a:lnTo>
                  <a:pt x="84" y="0"/>
                </a:lnTo>
                <a:lnTo>
                  <a:pt x="0" y="0"/>
                </a:lnTo>
                <a:lnTo>
                  <a:pt x="0" y="178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AutoShape 48"/>
          <p:cNvSpPr>
            <a:spLocks noChangeArrowheads="1"/>
          </p:cNvSpPr>
          <p:nvPr/>
        </p:nvSpPr>
        <p:spPr bwMode="auto">
          <a:xfrm>
            <a:off x="7464425" y="3173413"/>
            <a:ext cx="139700" cy="284162"/>
          </a:xfrm>
          <a:custGeom>
            <a:avLst/>
            <a:gdLst>
              <a:gd name="T0" fmla="*/ 0 w 88"/>
              <a:gd name="T1" fmla="*/ 178 h 179"/>
              <a:gd name="T2" fmla="*/ 87 w 88"/>
              <a:gd name="T3" fmla="*/ 178 h 179"/>
              <a:gd name="T4" fmla="*/ 87 w 88"/>
              <a:gd name="T5" fmla="*/ 0 h 179"/>
              <a:gd name="T6" fmla="*/ 0 w 88"/>
              <a:gd name="T7" fmla="*/ 0 h 179"/>
              <a:gd name="T8" fmla="*/ 0 w 88"/>
              <a:gd name="T9" fmla="*/ 178 h 179"/>
              <a:gd name="T10" fmla="*/ 0 w 88"/>
              <a:gd name="T11" fmla="*/ 0 h 179"/>
              <a:gd name="T12" fmla="*/ 88 w 88"/>
              <a:gd name="T13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88" h="179">
                <a:moveTo>
                  <a:pt x="0" y="178"/>
                </a:moveTo>
                <a:lnTo>
                  <a:pt x="87" y="178"/>
                </a:lnTo>
                <a:lnTo>
                  <a:pt x="87" y="0"/>
                </a:lnTo>
                <a:lnTo>
                  <a:pt x="0" y="0"/>
                </a:lnTo>
                <a:lnTo>
                  <a:pt x="0" y="178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>
            <a:off x="542925" y="2393950"/>
            <a:ext cx="63500" cy="6731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AutoShape 50"/>
          <p:cNvSpPr>
            <a:spLocks noChangeArrowheads="1"/>
          </p:cNvSpPr>
          <p:nvPr/>
        </p:nvSpPr>
        <p:spPr bwMode="auto">
          <a:xfrm>
            <a:off x="573088" y="3073400"/>
            <a:ext cx="71437" cy="79375"/>
          </a:xfrm>
          <a:custGeom>
            <a:avLst/>
            <a:gdLst>
              <a:gd name="T0" fmla="*/ 0 w 45"/>
              <a:gd name="T1" fmla="*/ 8 h 50"/>
              <a:gd name="T2" fmla="*/ 30 w 45"/>
              <a:gd name="T3" fmla="*/ 49 h 50"/>
              <a:gd name="T4" fmla="*/ 44 w 45"/>
              <a:gd name="T5" fmla="*/ 0 h 50"/>
              <a:gd name="T6" fmla="*/ 0 w 45"/>
              <a:gd name="T7" fmla="*/ 8 h 50"/>
              <a:gd name="T8" fmla="*/ 0 w 45"/>
              <a:gd name="T9" fmla="*/ 0 h 50"/>
              <a:gd name="T10" fmla="*/ 45 w 45"/>
              <a:gd name="T1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5" h="50">
                <a:moveTo>
                  <a:pt x="0" y="8"/>
                </a:moveTo>
                <a:lnTo>
                  <a:pt x="30" y="49"/>
                </a:lnTo>
                <a:lnTo>
                  <a:pt x="44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95400"/>
            <a:ext cx="7772400" cy="14478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/>
              <a:t>Normalization of RO Systems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2819400"/>
            <a:ext cx="7620000" cy="3124200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000"/>
              <a:t>Computer program to monitor RO system operations by reading “trendlines” over time for product quality and quantity.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sz="2000"/>
          </a:p>
          <a:p>
            <a:pPr marL="336550" indent="-336550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000"/>
              <a:t>Answers the question:  “Is my RO operating properly?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sz="2000"/>
          </a:p>
          <a:p>
            <a:pPr marL="336550" indent="-336550">
              <a:spcBef>
                <a:spcPts val="500"/>
              </a:spcBef>
              <a:buFont typeface="Arial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sz="2000"/>
              <a:t>Aids in trouble-shooting.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/>
              <a:t>Normalization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6203950"/>
          </a:xfrm>
          <a:ln/>
        </p:spPr>
        <p:txBody>
          <a:bodyPr lIns="90360" tIns="44280" rIns="90360" bIns="44280"/>
          <a:lstStyle/>
          <a:p>
            <a:pPr marL="336550" indent="-336550" algn="ctr">
              <a:spcBef>
                <a:spcPts val="6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400"/>
              <a:t>Changes in RO performance are due to:</a:t>
            </a:r>
          </a:p>
          <a:p>
            <a:pPr marL="336550" indent="-336550">
              <a:spcBef>
                <a:spcPts val="500"/>
              </a:spcBef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/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Variations in basic design parameters are occurring like Age, Temperature, Feed TDS, Recovery Rate, Flux Rate, etc.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(i.e. It’s doing exactly what it should be doing!)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/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Fouling or scaling of the membrane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(i.e. It’s time to clean-up!)</a:t>
            </a:r>
          </a:p>
          <a:p>
            <a:pPr marL="336550" indent="-336550"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/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Degradation of the membrane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/>
              <a:t>(i.e. It’s time to buy new membranes!)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Normalization</a:t>
            </a:r>
            <a:br>
              <a:rPr lang="en-US"/>
            </a:br>
            <a:r>
              <a:rPr lang="en-US" sz="2400"/>
              <a:t>Definitions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458200" cy="8996363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u="sng"/>
              <a:t>Normalization</a:t>
            </a:r>
            <a:r>
              <a:rPr lang="en-US"/>
              <a:t>:  The process of comparing today’s calculated  performance (Normalized Permeate Flow rate </a:t>
            </a:r>
            <a:r>
              <a:rPr lang="en-US" u="sng"/>
              <a:t>and</a:t>
            </a:r>
            <a:r>
              <a:rPr lang="en-US"/>
              <a:t> Normalized % Salt Rejection)  with the performance at a previously selected base reference time and operating parameters.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u="sng"/>
              <a:t>Normalized Flow rate</a:t>
            </a:r>
            <a:r>
              <a:rPr lang="en-US"/>
              <a:t>:  The theoretical flow rate that would be produced today if the system was operating under the same conditions that existed at start-up.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u="sng"/>
              <a:t>Normalized Rejection</a:t>
            </a:r>
            <a:r>
              <a:rPr lang="en-US"/>
              <a:t>:  The theoretical % Salt Rejection that would be produced today if the system was operating under the same conditions that existed at start-up.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u="sng"/>
              <a:t>Reference Points</a:t>
            </a:r>
            <a:r>
              <a:rPr lang="en-US"/>
              <a:t>: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1. Start-up   (after stable operation or 24 hours)  (preferred)</a:t>
            </a:r>
          </a:p>
          <a:p>
            <a:pPr marL="736600" lvl="1" indent="-279400">
              <a:spcBef>
                <a:spcPts val="500"/>
              </a:spcBef>
              <a:buFont typeface="Times New Roman" pitchFamily="16" charset="0"/>
              <a:buChar char="–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2. RO element factory standard ratings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 lIns="90360" tIns="44280" rIns="90360" bIns="442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Normalization</a:t>
            </a:r>
            <a:br>
              <a:rPr lang="en-US"/>
            </a:br>
            <a:r>
              <a:rPr lang="en-US" sz="2400"/>
              <a:t>General Observations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77200" cy="6191250"/>
          </a:xfrm>
          <a:ln/>
        </p:spPr>
        <p:txBody>
          <a:bodyPr lIns="90360" tIns="44280" rIns="90360" bIns="44280"/>
          <a:lstStyle/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CPA elements normal salt passage increases 10-20% per year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RO elements normal flow passage decreases 4-10% per year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RO element Pressure Drop  normally do not increase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The real value of Normalization lies in reading trends, not single day values</a:t>
            </a:r>
          </a:p>
          <a:p>
            <a:pPr marL="336550" indent="-336550">
              <a:spcBef>
                <a:spcPts val="500"/>
              </a:spcBef>
              <a:buFont typeface="Times New Roman" pitchFamily="16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/>
              <a:t>Clean-ups are recommended when Normalized Flow rates or Product Quality drop 15% or Pressure Drops increase 15% from the last effective clean-up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28600" y="1447800"/>
          <a:ext cx="86868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r:id="rId4" imgW="9131040" imgH="3714480" progId="">
                  <p:embed/>
                </p:oleObj>
              </mc:Choice>
              <mc:Fallback>
                <p:oleObj r:id="rId4" imgW="9131040" imgH="37144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686800" cy="3829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304800" y="914400"/>
          <a:ext cx="84582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r:id="rId4" imgW="4265280" imgH="2485800" progId="">
                  <p:embed/>
                </p:oleObj>
              </mc:Choice>
              <mc:Fallback>
                <p:oleObj r:id="rId4" imgW="4265280" imgH="24858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458200" cy="518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52400" y="990600"/>
          <a:ext cx="8763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r:id="rId4" imgW="4705200" imgH="2428560" progId="">
                  <p:embed/>
                </p:oleObj>
              </mc:Choice>
              <mc:Fallback>
                <p:oleObj r:id="rId4" imgW="4705200" imgH="24285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8763000" cy="5105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385888" y="3216275"/>
            <a:ext cx="63706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en-US" sz="2800"/>
              <a:t>General RO Chemical Cleaning Procedures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Composite Polyamide Membrane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47800" y="1981200"/>
            <a:ext cx="66294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Advantage:	60 to 80% reduction in energy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Advantage:	Lower salt passage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Advantage:	Wider pH range</a:t>
            </a:r>
          </a:p>
          <a:p>
            <a:pPr>
              <a:spcBef>
                <a:spcPts val="1500"/>
              </a:spcBef>
              <a:buClrTx/>
              <a:buSzTx/>
              <a:buFontTx/>
              <a:buNone/>
            </a:pPr>
            <a:endParaRPr lang="en-US">
              <a:latin typeface="Arial" charset="0"/>
            </a:endParaRP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Con:		Negative surface charge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Con:		Limited chlorine resistance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5E9FD8-1870-42BA-95B4-0EFC7B54E7E5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143000" y="1752600"/>
          <a:ext cx="6967538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r:id="rId4" imgW="6965640" imgH="3490560" progId="">
                  <p:embed/>
                </p:oleObj>
              </mc:Choice>
              <mc:Fallback>
                <p:oleObj r:id="rId4" imgW="6965640" imgH="34905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967538" cy="3492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304800"/>
            <a:ext cx="8415338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80" tIns="46080" rIns="87480" bIns="46080"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00"/>
                </a:solidFill>
                <a:latin typeface="Book Antiqua" pitchFamily="16" charset="0"/>
                <a:ea typeface="Lucida Sans Unicode" charset="0"/>
                <a:cs typeface="Lucida Sans Unicode" charset="0"/>
              </a:rPr>
              <a:t>RO Membrane Diagram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8750" y="158750"/>
            <a:ext cx="8826500" cy="58547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2457450" y="3825875"/>
            <a:ext cx="1581150" cy="558800"/>
          </a:xfrm>
          <a:prstGeom prst="line">
            <a:avLst/>
          </a:prstGeom>
          <a:noFill/>
          <a:ln w="12600">
            <a:solidFill>
              <a:srgbClr val="AD6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62063" y="4310063"/>
            <a:ext cx="12827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AD6900"/>
                </a:solidFill>
                <a:latin typeface="Arial" charset="0"/>
                <a:ea typeface="Lucida Sans Unicode" charset="0"/>
                <a:cs typeface="Lucida Sans Unicode" charset="0"/>
              </a:rPr>
              <a:t>Mesh Spacer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2366963" y="4278313"/>
            <a:ext cx="1581150" cy="558800"/>
          </a:xfrm>
          <a:prstGeom prst="line">
            <a:avLst/>
          </a:prstGeom>
          <a:noFill/>
          <a:ln w="12600">
            <a:solidFill>
              <a:srgbClr val="AD6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30263" y="4748213"/>
            <a:ext cx="1622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AD6900"/>
                </a:solidFill>
                <a:latin typeface="Arial" charset="0"/>
                <a:ea typeface="Lucida Sans Unicode" charset="0"/>
                <a:cs typeface="Lucida Sans Unicode" charset="0"/>
              </a:rPr>
              <a:t>Permeate Carrier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2386013" y="4087813"/>
            <a:ext cx="2828925" cy="1154112"/>
          </a:xfrm>
          <a:prstGeom prst="line">
            <a:avLst/>
          </a:prstGeom>
          <a:noFill/>
          <a:ln w="12600">
            <a:solidFill>
              <a:srgbClr val="AD6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397000" y="5157788"/>
            <a:ext cx="10747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AD6900"/>
                </a:solidFill>
                <a:latin typeface="Arial" charset="0"/>
                <a:ea typeface="Lucida Sans Unicode" charset="0"/>
                <a:cs typeface="Lucida Sans Unicode" charset="0"/>
              </a:rPr>
              <a:t>Membrane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 flipV="1">
            <a:off x="3381375" y="4781550"/>
            <a:ext cx="552450" cy="381000"/>
          </a:xfrm>
          <a:prstGeom prst="line">
            <a:avLst/>
          </a:prstGeom>
          <a:noFill/>
          <a:ln w="12600">
            <a:solidFill>
              <a:srgbClr val="AD6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1162050" y="3762375"/>
            <a:ext cx="914400" cy="100013"/>
          </a:xfrm>
          <a:prstGeom prst="line">
            <a:avLst/>
          </a:prstGeom>
          <a:noFill/>
          <a:ln w="12600">
            <a:solidFill>
              <a:srgbClr val="AD6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73050" y="3662363"/>
            <a:ext cx="944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AD6900"/>
                </a:solidFill>
                <a:latin typeface="Arial" charset="0"/>
                <a:ea typeface="Lucida Sans Unicode" charset="0"/>
                <a:cs typeface="Lucida Sans Unicode" charset="0"/>
              </a:rPr>
              <a:t>“O” Ring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826125" y="2043113"/>
            <a:ext cx="14589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AD6900"/>
                </a:solidFill>
                <a:latin typeface="Arial" charset="0"/>
                <a:ea typeface="Lucida Sans Unicode" charset="0"/>
                <a:cs typeface="Lucida Sans Unicode" charset="0"/>
              </a:rPr>
              <a:t>Permeate Tube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4764088" y="2138363"/>
            <a:ext cx="1016000" cy="180975"/>
          </a:xfrm>
          <a:prstGeom prst="line">
            <a:avLst/>
          </a:prstGeom>
          <a:noFill/>
          <a:ln w="12600">
            <a:solidFill>
              <a:srgbClr val="AD6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154863" y="3840163"/>
            <a:ext cx="758825" cy="501650"/>
          </a:xfrm>
          <a:prstGeom prst="line">
            <a:avLst/>
          </a:prstGeom>
          <a:noFill/>
          <a:ln w="12600">
            <a:solidFill>
              <a:srgbClr val="AD6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397750" y="4362450"/>
            <a:ext cx="1209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>
                <a:solidFill>
                  <a:srgbClr val="AD6900"/>
                </a:solidFill>
                <a:latin typeface="Arial" charset="0"/>
                <a:ea typeface="Lucida Sans Unicode" charset="0"/>
                <a:cs typeface="Lucida Sans Unicode" charset="0"/>
              </a:rPr>
              <a:t>Outer Cover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0988" y="66675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Low Fouling Composite Membrane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90600" y="1905000"/>
            <a:ext cx="75438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Advantage:	</a:t>
            </a:r>
            <a:r>
              <a:rPr lang="en-US" sz="1800">
                <a:latin typeface="Arial" charset="0"/>
              </a:rPr>
              <a:t>60 to 80% reduction in energy as compared to 			cellulose acetate</a:t>
            </a:r>
          </a:p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Advantage:	</a:t>
            </a:r>
            <a:r>
              <a:rPr lang="en-US" sz="1800">
                <a:latin typeface="Arial" charset="0"/>
              </a:rPr>
              <a:t>Lower salt passage than cellulose acetate</a:t>
            </a:r>
          </a:p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Advantage:	</a:t>
            </a:r>
            <a:r>
              <a:rPr lang="en-US" sz="1800">
                <a:latin typeface="Arial" charset="0"/>
              </a:rPr>
              <a:t>Wider pH range than cellulose acetate</a:t>
            </a:r>
          </a:p>
          <a:p>
            <a:pPr>
              <a:spcBef>
                <a:spcPts val="1125"/>
              </a:spcBef>
              <a:buFont typeface="Arial" charset="0"/>
              <a:buChar char="•"/>
            </a:pPr>
            <a:r>
              <a:rPr lang="en-US">
                <a:latin typeface="Arial" charset="0"/>
              </a:rPr>
              <a:t>Advantage:	</a:t>
            </a:r>
            <a:r>
              <a:rPr lang="en-US" sz="1800">
                <a:latin typeface="Arial" charset="0"/>
              </a:rPr>
              <a:t>Neutral surface charge</a:t>
            </a:r>
          </a:p>
          <a:p>
            <a:pPr>
              <a:spcBef>
                <a:spcPts val="1125"/>
              </a:spcBef>
              <a:buClrTx/>
              <a:buSzTx/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•</a:t>
            </a:r>
            <a:r>
              <a:rPr lang="en-US">
                <a:latin typeface="Arial" charset="0"/>
              </a:rPr>
              <a:t>Con:		</a:t>
            </a:r>
            <a:r>
              <a:rPr lang="en-US" sz="1800">
                <a:latin typeface="Arial" charset="0"/>
              </a:rPr>
              <a:t>Limited chlorine resistance similar to composite 			polyamides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620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ea typeface="Lucida Sans Unicode" charset="0"/>
                <a:cs typeface="Lucida Sans Unicode" charset="0"/>
              </a:rPr>
              <a:t>Spiral Wound RO Membrane Comparison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0" y="762000"/>
          <a:ext cx="83423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4" imgW="7877520" imgH="6382080" progId="">
                  <p:embed/>
                </p:oleObj>
              </mc:Choice>
              <mc:Fallback>
                <p:oleObj r:id="rId4" imgW="7877520" imgH="6382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8342313" cy="5867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1401</Words>
  <Application>Microsoft Office PowerPoint</Application>
  <PresentationFormat>On-screen Show (4:3)</PresentationFormat>
  <Paragraphs>443</Paragraphs>
  <Slides>57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57</vt:i4>
      </vt:variant>
    </vt:vector>
  </HeadingPairs>
  <TitlesOfParts>
    <vt:vector size="74" baseType="lpstr">
      <vt:lpstr>Times New Roman</vt:lpstr>
      <vt:lpstr>Lucida Sans Unicode</vt:lpstr>
      <vt:lpstr>Arial</vt:lpstr>
      <vt:lpstr>Tahoma</vt:lpstr>
      <vt:lpstr>Book Antiqua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 Troubleshooting and Normalization</vt:lpstr>
      <vt:lpstr>RO Troubleshooting Identifying a Problem</vt:lpstr>
      <vt:lpstr>RO Troubleshooting Identifying a Problem </vt:lpstr>
      <vt:lpstr>Common RO Fouling Processes</vt:lpstr>
      <vt:lpstr>Common RO Fouling Processes</vt:lpstr>
      <vt:lpstr>Symptoms of RO Fouling</vt:lpstr>
      <vt:lpstr>RO Troubleshooting Matrix</vt:lpstr>
      <vt:lpstr>RO Troubleshooting Matrix</vt:lpstr>
      <vt:lpstr>How to Avoid Cleanups</vt:lpstr>
      <vt:lpstr>Normalization of RO Systems</vt:lpstr>
      <vt:lpstr>Normalization</vt:lpstr>
      <vt:lpstr>Normalization Definitions</vt:lpstr>
      <vt:lpstr>Normalization General Observations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User</dc:creator>
  <cp:lastModifiedBy>Mr.V Vinoth</cp:lastModifiedBy>
  <cp:revision>35</cp:revision>
  <cp:lastPrinted>1998-06-12T16:16:00Z</cp:lastPrinted>
  <dcterms:created xsi:type="dcterms:W3CDTF">1998-06-08T18:45:30Z</dcterms:created>
  <dcterms:modified xsi:type="dcterms:W3CDTF">2020-10-28T08:53:15Z</dcterms:modified>
</cp:coreProperties>
</file>