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28" r:id="rId2"/>
    <p:sldId id="279" r:id="rId3"/>
    <p:sldId id="280" r:id="rId4"/>
    <p:sldId id="312" r:id="rId5"/>
    <p:sldId id="281" r:id="rId6"/>
    <p:sldId id="329" r:id="rId7"/>
    <p:sldId id="258" r:id="rId8"/>
    <p:sldId id="257" r:id="rId9"/>
    <p:sldId id="297" r:id="rId10"/>
    <p:sldId id="332" r:id="rId11"/>
    <p:sldId id="333" r:id="rId12"/>
    <p:sldId id="313" r:id="rId13"/>
    <p:sldId id="260" r:id="rId14"/>
    <p:sldId id="261" r:id="rId15"/>
    <p:sldId id="262" r:id="rId16"/>
    <p:sldId id="263" r:id="rId17"/>
    <p:sldId id="264" r:id="rId18"/>
    <p:sldId id="259" r:id="rId19"/>
    <p:sldId id="265" r:id="rId20"/>
    <p:sldId id="266" r:id="rId21"/>
    <p:sldId id="268" r:id="rId22"/>
    <p:sldId id="269" r:id="rId23"/>
    <p:sldId id="330" r:id="rId24"/>
    <p:sldId id="270" r:id="rId25"/>
    <p:sldId id="271" r:id="rId26"/>
    <p:sldId id="331" r:id="rId27"/>
    <p:sldId id="275" r:id="rId28"/>
    <p:sldId id="272" r:id="rId29"/>
    <p:sldId id="273" r:id="rId30"/>
    <p:sldId id="274" r:id="rId31"/>
    <p:sldId id="278" r:id="rId32"/>
    <p:sldId id="302" r:id="rId33"/>
    <p:sldId id="303" r:id="rId34"/>
    <p:sldId id="304" r:id="rId35"/>
    <p:sldId id="305" r:id="rId36"/>
    <p:sldId id="306" r:id="rId37"/>
    <p:sldId id="307" r:id="rId38"/>
    <p:sldId id="276" r:id="rId39"/>
    <p:sldId id="277" r:id="rId40"/>
    <p:sldId id="309" r:id="rId41"/>
    <p:sldId id="314" r:id="rId42"/>
    <p:sldId id="308" r:id="rId43"/>
    <p:sldId id="310" r:id="rId44"/>
    <p:sldId id="323" r:id="rId45"/>
    <p:sldId id="322" r:id="rId46"/>
    <p:sldId id="324" r:id="rId47"/>
    <p:sldId id="311" r:id="rId48"/>
    <p:sldId id="315" r:id="rId49"/>
    <p:sldId id="316" r:id="rId50"/>
    <p:sldId id="317" r:id="rId51"/>
    <p:sldId id="318" r:id="rId52"/>
    <p:sldId id="325" r:id="rId53"/>
    <p:sldId id="326" r:id="rId54"/>
    <p:sldId id="327" r:id="rId55"/>
    <p:sldId id="319"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2BD90-2284-4061-9A85-22F645A59FA4}" type="datetimeFigureOut">
              <a:rPr lang="en-IN" smtClean="0"/>
              <a:pPr/>
              <a:t>6/13/2013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0DA89-2CEC-4B73-A9A3-9363A60C6AE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vmlDrawing" Target="../drawings/vmlDrawing3.vml"/><Relationship Id="rId4" Type="http://schemas.openxmlformats.org/officeDocument/2006/relationships/oleObject" Target="../embeddings/oleObject3.bin"/></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vmlDrawing" Target="../drawings/vmlDrawing4.vml"/><Relationship Id="rId4" Type="http://schemas.openxmlformats.org/officeDocument/2006/relationships/oleObject" Target="../embeddings/oleObject4.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818343-5039-47D1-B4A8-16BC587A5FFC}" type="slidenum">
              <a:rPr lang="en-US"/>
              <a:pPr/>
              <a:t>22</a:t>
            </a:fld>
            <a:endParaRPr lang="en-US"/>
          </a:p>
        </p:txBody>
      </p:sp>
      <p:sp>
        <p:nvSpPr>
          <p:cNvPr id="2662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solidFill>
                  <a:srgbClr val="000000"/>
                </a:solidFill>
                <a:cs typeface="Times New Roman" pitchFamily="18" charset="0"/>
              </a:rPr>
              <a:t>Use the white board and do the following</a:t>
            </a:r>
          </a:p>
          <a:p>
            <a:endParaRPr lang="en-US">
              <a:solidFill>
                <a:srgbClr val="000000"/>
              </a:solidFill>
              <a:cs typeface="Times New Roman" pitchFamily="18" charset="0"/>
            </a:endParaRPr>
          </a:p>
          <a:p>
            <a:r>
              <a:rPr lang="en-US" sz="1000">
                <a:solidFill>
                  <a:srgbClr val="000000"/>
                </a:solidFill>
                <a:cs typeface="Times New Roman" pitchFamily="18" charset="0"/>
              </a:rPr>
              <a:t>Assume that we need to pump 68 m3/hr. to a 47 meter head with a pump that is 60% efficient at that point.</a:t>
            </a:r>
          </a:p>
          <a:p>
            <a:r>
              <a:rPr lang="en-US" sz="1000">
                <a:solidFill>
                  <a:srgbClr val="000000"/>
                </a:solidFill>
                <a:cs typeface="Times New Roman" pitchFamily="18" charset="0"/>
              </a:rPr>
              <a:t>Liquid Power -  68 x 47 / 360 = 8.9 Kw</a:t>
            </a:r>
          </a:p>
          <a:p>
            <a:pPr algn="just"/>
            <a:r>
              <a:rPr lang="en-US" sz="1000" b="1">
                <a:cs typeface="Times New Roman" pitchFamily="18" charset="0"/>
              </a:rPr>
              <a:t>Where ‘360’ is a constant</a:t>
            </a:r>
          </a:p>
          <a:p>
            <a:r>
              <a:rPr lang="en-US" sz="1000">
                <a:solidFill>
                  <a:srgbClr val="000000"/>
                </a:solidFill>
                <a:cs typeface="Times New Roman" pitchFamily="18" charset="0"/>
              </a:rPr>
              <a:t>Shaft Power   -  8.9 / 0.60       = 14.8 Kw</a:t>
            </a:r>
          </a:p>
          <a:p>
            <a:pPr algn="just"/>
            <a:r>
              <a:rPr lang="en-US" sz="1000" b="1">
                <a:cs typeface="Times New Roman" pitchFamily="18" charset="0"/>
              </a:rPr>
              <a:t>Where 0.6 is the efficiency at that point</a:t>
            </a:r>
          </a:p>
          <a:p>
            <a:r>
              <a:rPr lang="en-US" sz="1000">
                <a:solidFill>
                  <a:srgbClr val="000000"/>
                </a:solidFill>
                <a:cs typeface="Times New Roman" pitchFamily="18" charset="0"/>
              </a:rPr>
              <a:t>Motor Power -   14.8 / 0.9       = 16.4 Kw</a:t>
            </a:r>
          </a:p>
          <a:p>
            <a:r>
              <a:rPr lang="en-GB" sz="1000" b="1">
                <a:latin typeface="Arial" charset="0"/>
                <a:cs typeface="Arial" charset="0"/>
              </a:rPr>
              <a:t>Where 0.</a:t>
            </a:r>
            <a:r>
              <a:rPr lang="en-GB" sz="1000" b="1" i="1">
                <a:latin typeface="Arial" charset="0"/>
                <a:cs typeface="Arial" charset="0"/>
              </a:rPr>
              <a:t>9</a:t>
            </a:r>
            <a:r>
              <a:rPr lang="en-GB" sz="1000" b="1">
                <a:latin typeface="Arial" charset="0"/>
                <a:cs typeface="Arial" charset="0"/>
              </a:rPr>
              <a:t> is the </a:t>
            </a:r>
            <a:r>
              <a:rPr lang="en-GB" sz="1000" b="1" i="1">
                <a:latin typeface="Arial" charset="0"/>
                <a:cs typeface="Arial" charset="0"/>
              </a:rPr>
              <a:t>motor </a:t>
            </a:r>
            <a:r>
              <a:rPr lang="en-GB" sz="1000" b="1">
                <a:latin typeface="Arial" charset="0"/>
                <a:cs typeface="Arial" charset="0"/>
              </a:rPr>
              <a:t>efficiency</a:t>
            </a:r>
          </a:p>
          <a:p>
            <a:r>
              <a:rPr lang="en-US">
                <a:solidFill>
                  <a:srgbClr val="000000"/>
                </a:solidFill>
                <a:cs typeface="Times New Roman" pitchFamily="18" charset="0"/>
              </a:rPr>
              <a:t> </a:t>
            </a:r>
            <a:r>
              <a:rPr lang="en-US" sz="1000">
                <a:solidFill>
                  <a:srgbClr val="000000"/>
                </a:solidFill>
                <a:cs typeface="Times New Roman" pitchFamily="18" charset="0"/>
              </a:rPr>
              <a:t>As shown in the drawing, we should be using impeller "E" to do this, but we have an oversized pump so we are using the larger impeller "A" with the pump discharge valve throttled back to 68 cubic meters per hour, giving us an actual head of 76 meters. </a:t>
            </a:r>
          </a:p>
          <a:p>
            <a:pPr algn="just"/>
            <a:r>
              <a:rPr lang="en-US" sz="1000">
                <a:solidFill>
                  <a:srgbClr val="000000"/>
                </a:solidFill>
                <a:cs typeface="Times New Roman" pitchFamily="18" charset="0"/>
              </a:rPr>
              <a:t>Now our Kilowatts look like this:</a:t>
            </a:r>
          </a:p>
          <a:p>
            <a:pPr algn="just"/>
            <a:r>
              <a:rPr lang="en-US" sz="1000">
                <a:solidFill>
                  <a:srgbClr val="000000"/>
                </a:solidFill>
                <a:cs typeface="Times New Roman" pitchFamily="18" charset="0"/>
              </a:rPr>
              <a:t>68 x 76 / 360 = 14.3 Kw being produced by the pump, and 14.3 / 0.50 = 28.6 Kw required to do this. Subtracting the amount of kilowatts we should have been using gives us: 28.6 - 14.8 = 13.8 extra kilowatts being used to pump against the throttled discharge valve. </a:t>
            </a:r>
          </a:p>
          <a:p>
            <a:pPr algn="just"/>
            <a:r>
              <a:rPr lang="en-US" sz="1000">
                <a:solidFill>
                  <a:srgbClr val="000000"/>
                </a:solidFill>
                <a:cs typeface="Times New Roman" pitchFamily="18" charset="0"/>
              </a:rPr>
              <a:t>Extra energy used - 8760 hrs/yr x 13.8 = 120,880 kw.</a:t>
            </a:r>
          </a:p>
          <a:p>
            <a:pPr algn="just"/>
            <a:r>
              <a:rPr lang="en-US" sz="1000">
                <a:solidFill>
                  <a:srgbClr val="000000"/>
                </a:solidFill>
                <a:cs typeface="Times New Roman" pitchFamily="18" charset="0"/>
              </a:rPr>
              <a:t>    		     = $ 10,000/annum</a:t>
            </a:r>
          </a:p>
          <a:p>
            <a:pPr algn="just"/>
            <a:r>
              <a:rPr lang="en-US" sz="1000">
                <a:solidFill>
                  <a:srgbClr val="000000"/>
                </a:solidFill>
                <a:cs typeface="Times New Roman" pitchFamily="18" charset="0"/>
              </a:rPr>
              <a:t>In this example the extra cost of the electricity could almost equal the cost of purchasing two or three pumps.</a:t>
            </a:r>
          </a:p>
          <a:p>
            <a:pPr algn="just"/>
            <a:endParaRPr lang="en-US" sz="1000">
              <a:solidFill>
                <a:srgbClr val="000000"/>
              </a:solidFill>
              <a:cs typeface="Times New Roman" pitchFamily="18" charset="0"/>
            </a:endParaRPr>
          </a:p>
          <a:p>
            <a:endParaRPr lang="en-US">
              <a:cs typeface="Times New Roman" pitchFamily="18" charset="0"/>
            </a:endParaRPr>
          </a:p>
        </p:txBody>
      </p:sp>
      <p:graphicFrame>
        <p:nvGraphicFramePr>
          <p:cNvPr id="26628" name="Object 4"/>
          <p:cNvGraphicFramePr>
            <a:graphicFrameLocks noChangeAspect="1"/>
          </p:cNvGraphicFramePr>
          <p:nvPr/>
        </p:nvGraphicFramePr>
        <p:xfrm>
          <a:off x="1143000" y="4572000"/>
          <a:ext cx="1905000" cy="303213"/>
        </p:xfrm>
        <a:graphic>
          <a:graphicData uri="http://schemas.openxmlformats.org/presentationml/2006/ole">
            <p:oleObj spid="_x0000_s1026" name="Bitmap Image" r:id="rId4" imgW="3723810" imgH="428798" progId="PBrush">
              <p:embed/>
            </p:oleObj>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818343-5039-47D1-B4A8-16BC587A5FFC}" type="slidenum">
              <a:rPr lang="en-US"/>
              <a:pPr/>
              <a:t>23</a:t>
            </a:fld>
            <a:endParaRPr lang="en-US"/>
          </a:p>
        </p:txBody>
      </p:sp>
      <p:sp>
        <p:nvSpPr>
          <p:cNvPr id="2662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solidFill>
                  <a:srgbClr val="000000"/>
                </a:solidFill>
                <a:cs typeface="Times New Roman" pitchFamily="18" charset="0"/>
              </a:rPr>
              <a:t>Use the white board and do the following</a:t>
            </a:r>
          </a:p>
          <a:p>
            <a:endParaRPr lang="en-US">
              <a:solidFill>
                <a:srgbClr val="000000"/>
              </a:solidFill>
              <a:cs typeface="Times New Roman" pitchFamily="18" charset="0"/>
            </a:endParaRPr>
          </a:p>
          <a:p>
            <a:r>
              <a:rPr lang="en-US" sz="1000">
                <a:solidFill>
                  <a:srgbClr val="000000"/>
                </a:solidFill>
                <a:cs typeface="Times New Roman" pitchFamily="18" charset="0"/>
              </a:rPr>
              <a:t>Assume that we need to pump 68 m3/hr. to a 47 meter head with a pump that is 60% efficient at that point.</a:t>
            </a:r>
          </a:p>
          <a:p>
            <a:r>
              <a:rPr lang="en-US" sz="1000">
                <a:solidFill>
                  <a:srgbClr val="000000"/>
                </a:solidFill>
                <a:cs typeface="Times New Roman" pitchFamily="18" charset="0"/>
              </a:rPr>
              <a:t>Liquid Power -  68 x 47 / 360 = 8.9 Kw</a:t>
            </a:r>
          </a:p>
          <a:p>
            <a:pPr algn="just"/>
            <a:r>
              <a:rPr lang="en-US" sz="1000" b="1">
                <a:cs typeface="Times New Roman" pitchFamily="18" charset="0"/>
              </a:rPr>
              <a:t>Where ‘360’ is a constant</a:t>
            </a:r>
          </a:p>
          <a:p>
            <a:r>
              <a:rPr lang="en-US" sz="1000">
                <a:solidFill>
                  <a:srgbClr val="000000"/>
                </a:solidFill>
                <a:cs typeface="Times New Roman" pitchFamily="18" charset="0"/>
              </a:rPr>
              <a:t>Shaft Power   -  8.9 / 0.60       = 14.8 Kw</a:t>
            </a:r>
          </a:p>
          <a:p>
            <a:pPr algn="just"/>
            <a:r>
              <a:rPr lang="en-US" sz="1000" b="1">
                <a:cs typeface="Times New Roman" pitchFamily="18" charset="0"/>
              </a:rPr>
              <a:t>Where 0.6 is the efficiency at that point</a:t>
            </a:r>
          </a:p>
          <a:p>
            <a:r>
              <a:rPr lang="en-US" sz="1000">
                <a:solidFill>
                  <a:srgbClr val="000000"/>
                </a:solidFill>
                <a:cs typeface="Times New Roman" pitchFamily="18" charset="0"/>
              </a:rPr>
              <a:t>Motor Power -   14.8 / 0.9       = 16.4 Kw</a:t>
            </a:r>
          </a:p>
          <a:p>
            <a:r>
              <a:rPr lang="en-GB" sz="1000" b="1">
                <a:latin typeface="Arial" charset="0"/>
                <a:cs typeface="Arial" charset="0"/>
              </a:rPr>
              <a:t>Where 0.</a:t>
            </a:r>
            <a:r>
              <a:rPr lang="en-GB" sz="1000" b="1" i="1">
                <a:latin typeface="Arial" charset="0"/>
                <a:cs typeface="Arial" charset="0"/>
              </a:rPr>
              <a:t>9</a:t>
            </a:r>
            <a:r>
              <a:rPr lang="en-GB" sz="1000" b="1">
                <a:latin typeface="Arial" charset="0"/>
                <a:cs typeface="Arial" charset="0"/>
              </a:rPr>
              <a:t> is the </a:t>
            </a:r>
            <a:r>
              <a:rPr lang="en-GB" sz="1000" b="1" i="1">
                <a:latin typeface="Arial" charset="0"/>
                <a:cs typeface="Arial" charset="0"/>
              </a:rPr>
              <a:t>motor </a:t>
            </a:r>
            <a:r>
              <a:rPr lang="en-GB" sz="1000" b="1">
                <a:latin typeface="Arial" charset="0"/>
                <a:cs typeface="Arial" charset="0"/>
              </a:rPr>
              <a:t>efficiency</a:t>
            </a:r>
          </a:p>
          <a:p>
            <a:r>
              <a:rPr lang="en-US">
                <a:solidFill>
                  <a:srgbClr val="000000"/>
                </a:solidFill>
                <a:cs typeface="Times New Roman" pitchFamily="18" charset="0"/>
              </a:rPr>
              <a:t> </a:t>
            </a:r>
            <a:r>
              <a:rPr lang="en-US" sz="1000">
                <a:solidFill>
                  <a:srgbClr val="000000"/>
                </a:solidFill>
                <a:cs typeface="Times New Roman" pitchFamily="18" charset="0"/>
              </a:rPr>
              <a:t>As shown in the drawing, we should be using impeller "E" to do this, but we have an oversized pump so we are using the larger impeller "A" with the pump discharge valve throttled back to 68 cubic meters per hour, giving us an actual head of 76 meters. </a:t>
            </a:r>
          </a:p>
          <a:p>
            <a:pPr algn="just"/>
            <a:r>
              <a:rPr lang="en-US" sz="1000">
                <a:solidFill>
                  <a:srgbClr val="000000"/>
                </a:solidFill>
                <a:cs typeface="Times New Roman" pitchFamily="18" charset="0"/>
              </a:rPr>
              <a:t>Now our Kilowatts look like this:</a:t>
            </a:r>
          </a:p>
          <a:p>
            <a:pPr algn="just"/>
            <a:r>
              <a:rPr lang="en-US" sz="1000">
                <a:solidFill>
                  <a:srgbClr val="000000"/>
                </a:solidFill>
                <a:cs typeface="Times New Roman" pitchFamily="18" charset="0"/>
              </a:rPr>
              <a:t>68 x 76 / 360 = 14.3 Kw being produced by the pump, and 14.3 / 0.50 = 28.6 Kw required to do this. Subtracting the amount of kilowatts we should have been using gives us: 28.6 - 14.8 = 13.8 extra kilowatts being used to pump against the throttled discharge valve. </a:t>
            </a:r>
          </a:p>
          <a:p>
            <a:pPr algn="just"/>
            <a:r>
              <a:rPr lang="en-US" sz="1000">
                <a:solidFill>
                  <a:srgbClr val="000000"/>
                </a:solidFill>
                <a:cs typeface="Times New Roman" pitchFamily="18" charset="0"/>
              </a:rPr>
              <a:t>Extra energy used - 8760 hrs/yr x 13.8 = 120,880 kw.</a:t>
            </a:r>
          </a:p>
          <a:p>
            <a:pPr algn="just"/>
            <a:r>
              <a:rPr lang="en-US" sz="1000">
                <a:solidFill>
                  <a:srgbClr val="000000"/>
                </a:solidFill>
                <a:cs typeface="Times New Roman" pitchFamily="18" charset="0"/>
              </a:rPr>
              <a:t>    		     = $ 10,000/annum</a:t>
            </a:r>
          </a:p>
          <a:p>
            <a:pPr algn="just"/>
            <a:r>
              <a:rPr lang="en-US" sz="1000">
                <a:solidFill>
                  <a:srgbClr val="000000"/>
                </a:solidFill>
                <a:cs typeface="Times New Roman" pitchFamily="18" charset="0"/>
              </a:rPr>
              <a:t>In this example the extra cost of the electricity could almost equal the cost of purchasing two or three pumps.</a:t>
            </a:r>
          </a:p>
          <a:p>
            <a:pPr algn="just"/>
            <a:endParaRPr lang="en-US" sz="1000">
              <a:solidFill>
                <a:srgbClr val="000000"/>
              </a:solidFill>
              <a:cs typeface="Times New Roman" pitchFamily="18" charset="0"/>
            </a:endParaRPr>
          </a:p>
          <a:p>
            <a:endParaRPr lang="en-US">
              <a:cs typeface="Times New Roman" pitchFamily="18" charset="0"/>
            </a:endParaRPr>
          </a:p>
        </p:txBody>
      </p:sp>
      <p:graphicFrame>
        <p:nvGraphicFramePr>
          <p:cNvPr id="26628" name="Object 4"/>
          <p:cNvGraphicFramePr>
            <a:graphicFrameLocks noChangeAspect="1"/>
          </p:cNvGraphicFramePr>
          <p:nvPr/>
        </p:nvGraphicFramePr>
        <p:xfrm>
          <a:off x="1143000" y="4572000"/>
          <a:ext cx="1905000" cy="303213"/>
        </p:xfrm>
        <a:graphic>
          <a:graphicData uri="http://schemas.openxmlformats.org/presentationml/2006/ole">
            <p:oleObj spid="_x0000_s63490" name="Bitmap Image" r:id="rId4" imgW="3723810" imgH="428798" progId="PBrush">
              <p:embed/>
            </p:oleObj>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818343-5039-47D1-B4A8-16BC587A5FFC}" type="slidenum">
              <a:rPr lang="en-US"/>
              <a:pPr/>
              <a:t>26</a:t>
            </a:fld>
            <a:endParaRPr lang="en-US"/>
          </a:p>
        </p:txBody>
      </p:sp>
      <p:sp>
        <p:nvSpPr>
          <p:cNvPr id="26626"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solidFill>
                  <a:srgbClr val="000000"/>
                </a:solidFill>
                <a:cs typeface="Times New Roman" pitchFamily="18" charset="0"/>
              </a:rPr>
              <a:t>Use the white board and do the following</a:t>
            </a:r>
          </a:p>
          <a:p>
            <a:endParaRPr lang="en-US">
              <a:solidFill>
                <a:srgbClr val="000000"/>
              </a:solidFill>
              <a:cs typeface="Times New Roman" pitchFamily="18" charset="0"/>
            </a:endParaRPr>
          </a:p>
          <a:p>
            <a:r>
              <a:rPr lang="en-US" sz="1000">
                <a:solidFill>
                  <a:srgbClr val="000000"/>
                </a:solidFill>
                <a:cs typeface="Times New Roman" pitchFamily="18" charset="0"/>
              </a:rPr>
              <a:t>Assume that we need to pump 68 m3/hr. to a 47 meter head with a pump that is 60% efficient at that point.</a:t>
            </a:r>
          </a:p>
          <a:p>
            <a:r>
              <a:rPr lang="en-US" sz="1000">
                <a:solidFill>
                  <a:srgbClr val="000000"/>
                </a:solidFill>
                <a:cs typeface="Times New Roman" pitchFamily="18" charset="0"/>
              </a:rPr>
              <a:t>Liquid Power -  68 x 47 / 360 = 8.9 Kw</a:t>
            </a:r>
          </a:p>
          <a:p>
            <a:pPr algn="just"/>
            <a:r>
              <a:rPr lang="en-US" sz="1000" b="1">
                <a:cs typeface="Times New Roman" pitchFamily="18" charset="0"/>
              </a:rPr>
              <a:t>Where ‘360’ is a constant</a:t>
            </a:r>
          </a:p>
          <a:p>
            <a:r>
              <a:rPr lang="en-US" sz="1000">
                <a:solidFill>
                  <a:srgbClr val="000000"/>
                </a:solidFill>
                <a:cs typeface="Times New Roman" pitchFamily="18" charset="0"/>
              </a:rPr>
              <a:t>Shaft Power   -  8.9 / 0.60       = 14.8 Kw</a:t>
            </a:r>
          </a:p>
          <a:p>
            <a:pPr algn="just"/>
            <a:r>
              <a:rPr lang="en-US" sz="1000" b="1">
                <a:cs typeface="Times New Roman" pitchFamily="18" charset="0"/>
              </a:rPr>
              <a:t>Where 0.6 is the efficiency at that point</a:t>
            </a:r>
          </a:p>
          <a:p>
            <a:r>
              <a:rPr lang="en-US" sz="1000">
                <a:solidFill>
                  <a:srgbClr val="000000"/>
                </a:solidFill>
                <a:cs typeface="Times New Roman" pitchFamily="18" charset="0"/>
              </a:rPr>
              <a:t>Motor Power -   14.8 / 0.9       = 16.4 Kw</a:t>
            </a:r>
          </a:p>
          <a:p>
            <a:r>
              <a:rPr lang="en-GB" sz="1000" b="1">
                <a:latin typeface="Arial" charset="0"/>
                <a:cs typeface="Arial" charset="0"/>
              </a:rPr>
              <a:t>Where 0.</a:t>
            </a:r>
            <a:r>
              <a:rPr lang="en-GB" sz="1000" b="1" i="1">
                <a:latin typeface="Arial" charset="0"/>
                <a:cs typeface="Arial" charset="0"/>
              </a:rPr>
              <a:t>9</a:t>
            </a:r>
            <a:r>
              <a:rPr lang="en-GB" sz="1000" b="1">
                <a:latin typeface="Arial" charset="0"/>
                <a:cs typeface="Arial" charset="0"/>
              </a:rPr>
              <a:t> is the </a:t>
            </a:r>
            <a:r>
              <a:rPr lang="en-GB" sz="1000" b="1" i="1">
                <a:latin typeface="Arial" charset="0"/>
                <a:cs typeface="Arial" charset="0"/>
              </a:rPr>
              <a:t>motor </a:t>
            </a:r>
            <a:r>
              <a:rPr lang="en-GB" sz="1000" b="1">
                <a:latin typeface="Arial" charset="0"/>
                <a:cs typeface="Arial" charset="0"/>
              </a:rPr>
              <a:t>efficiency</a:t>
            </a:r>
          </a:p>
          <a:p>
            <a:r>
              <a:rPr lang="en-US">
                <a:solidFill>
                  <a:srgbClr val="000000"/>
                </a:solidFill>
                <a:cs typeface="Times New Roman" pitchFamily="18" charset="0"/>
              </a:rPr>
              <a:t> </a:t>
            </a:r>
            <a:r>
              <a:rPr lang="en-US" sz="1000">
                <a:solidFill>
                  <a:srgbClr val="000000"/>
                </a:solidFill>
                <a:cs typeface="Times New Roman" pitchFamily="18" charset="0"/>
              </a:rPr>
              <a:t>As shown in the drawing, we should be using impeller "E" to do this, but we have an oversized pump so we are using the larger impeller "A" with the pump discharge valve throttled back to 68 cubic meters per hour, giving us an actual head of 76 meters. </a:t>
            </a:r>
          </a:p>
          <a:p>
            <a:pPr algn="just"/>
            <a:r>
              <a:rPr lang="en-US" sz="1000">
                <a:solidFill>
                  <a:srgbClr val="000000"/>
                </a:solidFill>
                <a:cs typeface="Times New Roman" pitchFamily="18" charset="0"/>
              </a:rPr>
              <a:t>Now our Kilowatts look like this:</a:t>
            </a:r>
          </a:p>
          <a:p>
            <a:pPr algn="just"/>
            <a:r>
              <a:rPr lang="en-US" sz="1000">
                <a:solidFill>
                  <a:srgbClr val="000000"/>
                </a:solidFill>
                <a:cs typeface="Times New Roman" pitchFamily="18" charset="0"/>
              </a:rPr>
              <a:t>68 x 76 / 360 = 14.3 Kw being produced by the pump, and 14.3 / 0.50 = 28.6 Kw required to do this. Subtracting the amount of kilowatts we should have been using gives us: 28.6 - 14.8 = 13.8 extra kilowatts being used to pump against the throttled discharge valve. </a:t>
            </a:r>
          </a:p>
          <a:p>
            <a:pPr algn="just"/>
            <a:r>
              <a:rPr lang="en-US" sz="1000">
                <a:solidFill>
                  <a:srgbClr val="000000"/>
                </a:solidFill>
                <a:cs typeface="Times New Roman" pitchFamily="18" charset="0"/>
              </a:rPr>
              <a:t>Extra energy used - 8760 hrs/yr x 13.8 = 120,880 kw.</a:t>
            </a:r>
          </a:p>
          <a:p>
            <a:pPr algn="just"/>
            <a:r>
              <a:rPr lang="en-US" sz="1000">
                <a:solidFill>
                  <a:srgbClr val="000000"/>
                </a:solidFill>
                <a:cs typeface="Times New Roman" pitchFamily="18" charset="0"/>
              </a:rPr>
              <a:t>    		     = $ 10,000/annum</a:t>
            </a:r>
          </a:p>
          <a:p>
            <a:pPr algn="just"/>
            <a:r>
              <a:rPr lang="en-US" sz="1000">
                <a:solidFill>
                  <a:srgbClr val="000000"/>
                </a:solidFill>
                <a:cs typeface="Times New Roman" pitchFamily="18" charset="0"/>
              </a:rPr>
              <a:t>In this example the extra cost of the electricity could almost equal the cost of purchasing two or three pumps.</a:t>
            </a:r>
          </a:p>
          <a:p>
            <a:pPr algn="just"/>
            <a:endParaRPr lang="en-US" sz="1000">
              <a:solidFill>
                <a:srgbClr val="000000"/>
              </a:solidFill>
              <a:cs typeface="Times New Roman" pitchFamily="18" charset="0"/>
            </a:endParaRPr>
          </a:p>
          <a:p>
            <a:endParaRPr lang="en-US">
              <a:cs typeface="Times New Roman" pitchFamily="18" charset="0"/>
            </a:endParaRPr>
          </a:p>
        </p:txBody>
      </p:sp>
      <p:graphicFrame>
        <p:nvGraphicFramePr>
          <p:cNvPr id="26628" name="Object 4"/>
          <p:cNvGraphicFramePr>
            <a:graphicFrameLocks noChangeAspect="1"/>
          </p:cNvGraphicFramePr>
          <p:nvPr/>
        </p:nvGraphicFramePr>
        <p:xfrm>
          <a:off x="1143000" y="4572000"/>
          <a:ext cx="1905000" cy="303213"/>
        </p:xfrm>
        <a:graphic>
          <a:graphicData uri="http://schemas.openxmlformats.org/presentationml/2006/ole">
            <p:oleObj spid="_x0000_s65538" name="Bitmap Image" r:id="rId4" imgW="3723810" imgH="428798" progId="PBrush">
              <p:embed/>
            </p:oleObj>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88F8D-16B7-4701-B2C0-3478FF0564D3}"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8F8D-16B7-4701-B2C0-3478FF0564D3}"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8F8D-16B7-4701-B2C0-3478FF0564D3}"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88F8D-16B7-4701-B2C0-3478FF0564D3}"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88F8D-16B7-4701-B2C0-3478FF0564D3}" type="datetimeFigureOut">
              <a:rPr lang="en-US" smtClean="0"/>
              <a:pPr/>
              <a:t>6/13/2013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88F8D-16B7-4701-B2C0-3478FF0564D3}"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88F8D-16B7-4701-B2C0-3478FF0564D3}" type="datetimeFigureOut">
              <a:rPr lang="en-US" smtClean="0"/>
              <a:pPr/>
              <a:t>6/13/2013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88F8D-16B7-4701-B2C0-3478FF0564D3}" type="datetimeFigureOut">
              <a:rPr lang="en-US" smtClean="0"/>
              <a:pPr/>
              <a:t>6/13/2013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88F8D-16B7-4701-B2C0-3478FF0564D3}" type="datetimeFigureOut">
              <a:rPr lang="en-US" smtClean="0"/>
              <a:pPr/>
              <a:t>6/13/2013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8F8D-16B7-4701-B2C0-3478FF0564D3}"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88F8D-16B7-4701-B2C0-3478FF0564D3}" type="datetimeFigureOut">
              <a:rPr lang="en-US" smtClean="0"/>
              <a:pPr/>
              <a:t>6/13/2013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73967-3E85-4308-B863-271A1F375D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88F8D-16B7-4701-B2C0-3478FF0564D3}" type="datetimeFigureOut">
              <a:rPr lang="en-US" smtClean="0"/>
              <a:pPr/>
              <a:t>6/13/2013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73967-3E85-4308-B863-271A1F375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file:///\\Dharma\Sharable%20files\cpump.jpg"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447800"/>
          </a:xfrm>
          <a:solidFill>
            <a:schemeClr val="hlink"/>
          </a:solidFill>
        </p:spPr>
        <p:txBody>
          <a:bodyPr>
            <a:noAutofit/>
          </a:bodyPr>
          <a:lstStyle/>
          <a:p>
            <a:r>
              <a:rPr lang="en-US" dirty="0" smtClean="0">
                <a:solidFill>
                  <a:srgbClr val="FFFF00"/>
                </a:solidFill>
              </a:rPr>
              <a:t>PERFORMANCE MONITORING OF PUMPS</a:t>
            </a:r>
            <a:endParaRPr lang="en-US" dirty="0">
              <a:solidFill>
                <a:srgbClr val="FFFF00"/>
              </a:solidFill>
            </a:endParaRPr>
          </a:p>
        </p:txBody>
      </p:sp>
      <p:pic>
        <p:nvPicPr>
          <p:cNvPr id="1027" name="Picture 3"/>
          <p:cNvPicPr>
            <a:picLocks noChangeAspect="1" noChangeArrowheads="1"/>
          </p:cNvPicPr>
          <p:nvPr/>
        </p:nvPicPr>
        <p:blipFill>
          <a:blip r:embed="rId2"/>
          <a:srcRect/>
          <a:stretch>
            <a:fillRect/>
          </a:stretch>
        </p:blipFill>
        <p:spPr bwMode="auto">
          <a:xfrm>
            <a:off x="381000" y="1600200"/>
            <a:ext cx="8382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2"/>
                </a:solidFill>
                <a:cs typeface="Times New Roman" pitchFamily="18" charset="0"/>
              </a:rPr>
              <a:t>COMPONENTS OF </a:t>
            </a:r>
            <a:r>
              <a:rPr lang="en-US" sz="4000" b="1" dirty="0" smtClean="0">
                <a:solidFill>
                  <a:schemeClr val="accent2"/>
                </a:solidFill>
                <a:cs typeface="Times New Roman" pitchFamily="18" charset="0"/>
              </a:rPr>
              <a:t>PUMP -  IMPELLER</a:t>
            </a:r>
            <a:endParaRPr lang="en-US" sz="4000" b="1" dirty="0" smtClean="0">
              <a:solidFill>
                <a:schemeClr val="accent2"/>
              </a:solidFill>
              <a:cs typeface="Times New Roman" pitchFamily="18" charset="0"/>
            </a:endParaRPr>
          </a:p>
        </p:txBody>
      </p:sp>
      <p:pic>
        <p:nvPicPr>
          <p:cNvPr id="67587" name="Picture 3"/>
          <p:cNvPicPr>
            <a:picLocks noChangeAspect="1" noChangeArrowheads="1"/>
          </p:cNvPicPr>
          <p:nvPr/>
        </p:nvPicPr>
        <p:blipFill>
          <a:blip r:embed="rId2"/>
          <a:srcRect/>
          <a:stretch>
            <a:fillRect/>
          </a:stretch>
        </p:blipFill>
        <p:spPr bwMode="auto">
          <a:xfrm>
            <a:off x="381000" y="1524001"/>
            <a:ext cx="8610599"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2"/>
                </a:solidFill>
                <a:cs typeface="Times New Roman" pitchFamily="18" charset="0"/>
              </a:rPr>
              <a:t>COMPONENTS OF </a:t>
            </a:r>
            <a:r>
              <a:rPr lang="en-US" sz="4000" b="1" dirty="0" smtClean="0">
                <a:solidFill>
                  <a:schemeClr val="accent2"/>
                </a:solidFill>
                <a:cs typeface="Times New Roman" pitchFamily="18" charset="0"/>
              </a:rPr>
              <a:t>PUMP - CASING</a:t>
            </a:r>
            <a:endParaRPr lang="en-US" sz="4000" b="1" dirty="0" smtClean="0">
              <a:solidFill>
                <a:schemeClr val="accent2"/>
              </a:solidFill>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457200" y="1676400"/>
            <a:ext cx="81534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4000" b="1" dirty="0" smtClean="0">
                <a:solidFill>
                  <a:schemeClr val="accent2"/>
                </a:solidFill>
                <a:cs typeface="Times New Roman" pitchFamily="18" charset="0"/>
              </a:rPr>
              <a:t>Pump</a:t>
            </a:r>
            <a:r>
              <a:rPr lang="en-US" dirty="0" smtClean="0"/>
              <a:t> </a:t>
            </a:r>
            <a:r>
              <a:rPr lang="en-US" sz="4000" b="1" dirty="0" smtClean="0">
                <a:solidFill>
                  <a:schemeClr val="accent2"/>
                </a:solidFill>
                <a:cs typeface="Times New Roman" pitchFamily="18" charset="0"/>
              </a:rPr>
              <a:t>Assessment</a:t>
            </a:r>
            <a:r>
              <a:rPr lang="en-US" dirty="0" smtClean="0"/>
              <a:t> </a:t>
            </a:r>
            <a:r>
              <a:rPr lang="en-US" sz="4000" b="1" dirty="0" smtClean="0">
                <a:solidFill>
                  <a:schemeClr val="accent2"/>
                </a:solidFill>
                <a:cs typeface="Times New Roman" pitchFamily="18" charset="0"/>
              </a:rPr>
              <a:t>Study</a:t>
            </a:r>
            <a:endParaRPr lang="en-IN" sz="4000" b="1" dirty="0" smtClean="0">
              <a:solidFill>
                <a:schemeClr val="accent2"/>
              </a:solidFill>
              <a:cs typeface="Times New Roman" pitchFamily="18" charset="0"/>
            </a:endParaRPr>
          </a:p>
        </p:txBody>
      </p:sp>
      <p:grpSp>
        <p:nvGrpSpPr>
          <p:cNvPr id="3" name="Group 24"/>
          <p:cNvGrpSpPr>
            <a:grpSpLocks/>
          </p:cNvGrpSpPr>
          <p:nvPr/>
        </p:nvGrpSpPr>
        <p:grpSpPr bwMode="auto">
          <a:xfrm>
            <a:off x="304380" y="1371600"/>
            <a:ext cx="8534820" cy="4843226"/>
            <a:chOff x="729" y="1248"/>
            <a:chExt cx="5031" cy="2206"/>
          </a:xfrm>
        </p:grpSpPr>
        <p:sp>
          <p:nvSpPr>
            <p:cNvPr id="4" name="Text Box 18"/>
            <p:cNvSpPr txBox="1">
              <a:spLocks noChangeArrowheads="1"/>
            </p:cNvSpPr>
            <p:nvPr/>
          </p:nvSpPr>
          <p:spPr bwMode="auto">
            <a:xfrm>
              <a:off x="864" y="3216"/>
              <a:ext cx="864" cy="238"/>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Verdana" pitchFamily="34" charset="0"/>
                </a:rPr>
                <a:t>Water flow rate</a:t>
              </a:r>
            </a:p>
          </p:txBody>
        </p:sp>
        <p:sp>
          <p:nvSpPr>
            <p:cNvPr id="5" name="Line 7"/>
            <p:cNvSpPr>
              <a:spLocks noChangeShapeType="1"/>
            </p:cNvSpPr>
            <p:nvPr/>
          </p:nvSpPr>
          <p:spPr bwMode="auto">
            <a:xfrm flipH="1">
              <a:off x="3226" y="2505"/>
              <a:ext cx="749" cy="0"/>
            </a:xfrm>
            <a:prstGeom prst="line">
              <a:avLst/>
            </a:prstGeom>
            <a:noFill/>
            <a:ln w="9525">
              <a:solidFill>
                <a:srgbClr val="000000"/>
              </a:solidFill>
              <a:round/>
              <a:headEnd/>
              <a:tailEnd/>
            </a:ln>
            <a:effectLst/>
          </p:spPr>
          <p:txBody>
            <a:bodyPr/>
            <a:lstStyle/>
            <a:p>
              <a:endParaRPr lang="en-IN"/>
            </a:p>
          </p:txBody>
        </p:sp>
        <p:pic>
          <p:nvPicPr>
            <p:cNvPr id="6" name="Picture 8" descr="PK7"/>
            <p:cNvPicPr>
              <a:picLocks noChangeAspect="1" noChangeArrowheads="1"/>
            </p:cNvPicPr>
            <p:nvPr/>
          </p:nvPicPr>
          <p:blipFill>
            <a:blip r:embed="rId2" cstate="print"/>
            <a:srcRect/>
            <a:stretch>
              <a:fillRect/>
            </a:stretch>
          </p:blipFill>
          <p:spPr bwMode="auto">
            <a:xfrm>
              <a:off x="1874" y="2150"/>
              <a:ext cx="1831" cy="1145"/>
            </a:xfrm>
            <a:prstGeom prst="rect">
              <a:avLst/>
            </a:prstGeom>
            <a:noFill/>
            <a:ln w="9525">
              <a:solidFill>
                <a:srgbClr val="000000"/>
              </a:solidFill>
              <a:miter lim="800000"/>
              <a:headEnd/>
              <a:tailEnd/>
            </a:ln>
          </p:spPr>
        </p:pic>
        <p:pic>
          <p:nvPicPr>
            <p:cNvPr id="7" name="Picture 9" descr="Mvc-001f1"/>
            <p:cNvPicPr>
              <a:picLocks noChangeAspect="1" noChangeArrowheads="1"/>
            </p:cNvPicPr>
            <p:nvPr/>
          </p:nvPicPr>
          <p:blipFill>
            <a:blip r:embed="rId3" cstate="print"/>
            <a:srcRect/>
            <a:stretch>
              <a:fillRect/>
            </a:stretch>
          </p:blipFill>
          <p:spPr bwMode="auto">
            <a:xfrm>
              <a:off x="3975" y="2393"/>
              <a:ext cx="887" cy="764"/>
            </a:xfrm>
            <a:prstGeom prst="rect">
              <a:avLst/>
            </a:prstGeom>
            <a:noFill/>
            <a:ln w="9525">
              <a:solidFill>
                <a:srgbClr val="000000"/>
              </a:solidFill>
              <a:miter lim="800000"/>
              <a:headEnd/>
              <a:tailEnd/>
            </a:ln>
          </p:spPr>
        </p:pic>
        <p:pic>
          <p:nvPicPr>
            <p:cNvPr id="8" name="Picture 11" descr="MVC-003S"/>
            <p:cNvPicPr>
              <a:picLocks noChangeAspect="1" noChangeArrowheads="1"/>
            </p:cNvPicPr>
            <p:nvPr/>
          </p:nvPicPr>
          <p:blipFill>
            <a:blip r:embed="rId4" cstate="print">
              <a:lum bright="20000" contrast="10000"/>
            </a:blip>
            <a:srcRect/>
            <a:stretch>
              <a:fillRect/>
            </a:stretch>
          </p:blipFill>
          <p:spPr bwMode="auto">
            <a:xfrm>
              <a:off x="2304" y="1248"/>
              <a:ext cx="765" cy="764"/>
            </a:xfrm>
            <a:prstGeom prst="rect">
              <a:avLst/>
            </a:prstGeom>
            <a:noFill/>
            <a:ln w="9525">
              <a:solidFill>
                <a:srgbClr val="000000"/>
              </a:solidFill>
              <a:miter lim="800000"/>
              <a:headEnd/>
              <a:tailEnd/>
            </a:ln>
          </p:spPr>
        </p:pic>
        <p:sp>
          <p:nvSpPr>
            <p:cNvPr id="9" name="Line 12"/>
            <p:cNvSpPr>
              <a:spLocks noChangeShapeType="1"/>
            </p:cNvSpPr>
            <p:nvPr/>
          </p:nvSpPr>
          <p:spPr bwMode="auto">
            <a:xfrm>
              <a:off x="2592" y="1804"/>
              <a:ext cx="0" cy="576"/>
            </a:xfrm>
            <a:prstGeom prst="line">
              <a:avLst/>
            </a:prstGeom>
            <a:noFill/>
            <a:ln w="9525">
              <a:solidFill>
                <a:srgbClr val="000000"/>
              </a:solidFill>
              <a:round/>
              <a:headEnd/>
              <a:tailEnd/>
            </a:ln>
            <a:effectLst/>
          </p:spPr>
          <p:txBody>
            <a:bodyPr/>
            <a:lstStyle/>
            <a:p>
              <a:endParaRPr lang="en-IN"/>
            </a:p>
          </p:txBody>
        </p:sp>
        <p:sp>
          <p:nvSpPr>
            <p:cNvPr id="10" name="Line 13"/>
            <p:cNvSpPr>
              <a:spLocks noChangeShapeType="1"/>
            </p:cNvSpPr>
            <p:nvPr/>
          </p:nvSpPr>
          <p:spPr bwMode="auto">
            <a:xfrm flipH="1">
              <a:off x="1728" y="2783"/>
              <a:ext cx="576" cy="0"/>
            </a:xfrm>
            <a:prstGeom prst="line">
              <a:avLst/>
            </a:prstGeom>
            <a:noFill/>
            <a:ln w="9525">
              <a:solidFill>
                <a:schemeClr val="tx1"/>
              </a:solidFill>
              <a:round/>
              <a:headEnd/>
              <a:tailEnd/>
            </a:ln>
            <a:effectLst/>
          </p:spPr>
          <p:txBody>
            <a:bodyPr/>
            <a:lstStyle/>
            <a:p>
              <a:endParaRPr lang="en-IN"/>
            </a:p>
          </p:txBody>
        </p:sp>
        <p:sp>
          <p:nvSpPr>
            <p:cNvPr id="11" name="Line 14"/>
            <p:cNvSpPr>
              <a:spLocks noChangeShapeType="1"/>
            </p:cNvSpPr>
            <p:nvPr/>
          </p:nvSpPr>
          <p:spPr bwMode="auto">
            <a:xfrm>
              <a:off x="3312" y="2735"/>
              <a:ext cx="624" cy="0"/>
            </a:xfrm>
            <a:prstGeom prst="line">
              <a:avLst/>
            </a:prstGeom>
            <a:noFill/>
            <a:ln w="9525">
              <a:solidFill>
                <a:schemeClr val="tx1"/>
              </a:solidFill>
              <a:round/>
              <a:headEnd/>
              <a:tailEnd/>
            </a:ln>
            <a:effectLst/>
          </p:spPr>
          <p:txBody>
            <a:bodyPr/>
            <a:lstStyle/>
            <a:p>
              <a:endParaRPr lang="en-IN"/>
            </a:p>
          </p:txBody>
        </p:sp>
        <p:sp>
          <p:nvSpPr>
            <p:cNvPr id="12" name="Line 15"/>
            <p:cNvSpPr>
              <a:spLocks noChangeShapeType="1"/>
            </p:cNvSpPr>
            <p:nvPr/>
          </p:nvSpPr>
          <p:spPr bwMode="auto">
            <a:xfrm>
              <a:off x="4560" y="2735"/>
              <a:ext cx="384" cy="0"/>
            </a:xfrm>
            <a:prstGeom prst="line">
              <a:avLst/>
            </a:prstGeom>
            <a:noFill/>
            <a:ln w="9525">
              <a:solidFill>
                <a:schemeClr val="tx1"/>
              </a:solidFill>
              <a:round/>
              <a:headEnd/>
              <a:tailEnd type="triangle" w="med" len="med"/>
            </a:ln>
            <a:effectLst/>
          </p:spPr>
          <p:txBody>
            <a:bodyPr/>
            <a:lstStyle/>
            <a:p>
              <a:endParaRPr lang="en-IN"/>
            </a:p>
          </p:txBody>
        </p:sp>
        <p:sp>
          <p:nvSpPr>
            <p:cNvPr id="13" name="Text Box 16"/>
            <p:cNvSpPr txBox="1">
              <a:spLocks noChangeArrowheads="1"/>
            </p:cNvSpPr>
            <p:nvPr/>
          </p:nvSpPr>
          <p:spPr bwMode="auto">
            <a:xfrm>
              <a:off x="1536" y="1343"/>
              <a:ext cx="864" cy="140"/>
            </a:xfrm>
            <a:prstGeom prst="rect">
              <a:avLst/>
            </a:prstGeom>
            <a:noFill/>
            <a:ln w="9525">
              <a:noFill/>
              <a:miter lim="800000"/>
              <a:headEnd/>
              <a:tailEnd/>
            </a:ln>
            <a:effectLst/>
          </p:spPr>
          <p:txBody>
            <a:bodyPr>
              <a:spAutoFit/>
            </a:bodyPr>
            <a:lstStyle/>
            <a:p>
              <a:pPr eaLnBrk="0" hangingPunct="0">
                <a:spcBef>
                  <a:spcPct val="50000"/>
                </a:spcBef>
              </a:pPr>
              <a:r>
                <a:rPr lang="en-US" sz="1400" b="1" dirty="0">
                  <a:latin typeface="Verdana" pitchFamily="34" charset="0"/>
                </a:rPr>
                <a:t>Pump head</a:t>
              </a:r>
            </a:p>
          </p:txBody>
        </p:sp>
        <p:sp>
          <p:nvSpPr>
            <p:cNvPr id="14" name="Text Box 20"/>
            <p:cNvSpPr txBox="1">
              <a:spLocks noChangeArrowheads="1"/>
            </p:cNvSpPr>
            <p:nvPr/>
          </p:nvSpPr>
          <p:spPr bwMode="auto">
            <a:xfrm>
              <a:off x="4896" y="2610"/>
              <a:ext cx="864" cy="238"/>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Verdana" pitchFamily="34" charset="0"/>
                </a:rPr>
                <a:t>Pump motor input kW</a:t>
              </a:r>
            </a:p>
          </p:txBody>
        </p:sp>
        <p:pic>
          <p:nvPicPr>
            <p:cNvPr id="15" name="Picture 23" descr="Panametric flow meter"/>
            <p:cNvPicPr>
              <a:picLocks noChangeAspect="1" noChangeArrowheads="1"/>
            </p:cNvPicPr>
            <p:nvPr/>
          </p:nvPicPr>
          <p:blipFill>
            <a:blip r:embed="rId5" cstate="print"/>
            <a:srcRect/>
            <a:stretch>
              <a:fillRect/>
            </a:stretch>
          </p:blipFill>
          <p:spPr bwMode="auto">
            <a:xfrm>
              <a:off x="729" y="2393"/>
              <a:ext cx="999" cy="708"/>
            </a:xfrm>
            <a:prstGeom prst="rect">
              <a:avLst/>
            </a:prstGeom>
            <a:solidFill>
              <a:srgbClr val="000000"/>
            </a:solidFill>
            <a:ln w="9525">
              <a:solidFill>
                <a:srgbClr val="000000"/>
              </a:solid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685800" y="76200"/>
            <a:ext cx="7772400" cy="1143000"/>
          </a:xfrm>
        </p:spPr>
        <p:txBody>
          <a:bodyPr/>
          <a:lstStyle/>
          <a:p>
            <a:r>
              <a:rPr lang="en-US" sz="4000" b="1" dirty="0" smtClean="0">
                <a:solidFill>
                  <a:schemeClr val="accent2"/>
                </a:solidFill>
                <a:cs typeface="Times New Roman" pitchFamily="18" charset="0"/>
              </a:rPr>
              <a:t>Pump</a:t>
            </a:r>
            <a:r>
              <a:rPr lang="en-US" sz="3200" b="1" dirty="0" smtClean="0">
                <a:cs typeface="Times New Roman" pitchFamily="18" charset="0"/>
              </a:rPr>
              <a:t> </a:t>
            </a:r>
            <a:r>
              <a:rPr lang="en-US" sz="4000" b="1" dirty="0" smtClean="0">
                <a:solidFill>
                  <a:schemeClr val="accent2"/>
                </a:solidFill>
                <a:cs typeface="Times New Roman" pitchFamily="18" charset="0"/>
              </a:rPr>
              <a:t>Efficiency</a:t>
            </a:r>
            <a:endParaRPr lang="en-US" sz="4000" b="1" dirty="0">
              <a:solidFill>
                <a:schemeClr val="accent2"/>
              </a:solidFill>
              <a:cs typeface="Times New Roman" pitchFamily="18" charset="0"/>
            </a:endParaRPr>
          </a:p>
        </p:txBody>
      </p:sp>
      <p:sp>
        <p:nvSpPr>
          <p:cNvPr id="34819" name="Rectangle 1027"/>
          <p:cNvSpPr>
            <a:spLocks noGrp="1" noChangeArrowheads="1"/>
          </p:cNvSpPr>
          <p:nvPr>
            <p:ph type="body" idx="1"/>
          </p:nvPr>
        </p:nvSpPr>
        <p:spPr>
          <a:xfrm>
            <a:off x="685800" y="1981200"/>
            <a:ext cx="8229600" cy="4114800"/>
          </a:xfrm>
        </p:spPr>
        <p:txBody>
          <a:bodyPr>
            <a:normAutofit/>
          </a:bodyPr>
          <a:lstStyle/>
          <a:p>
            <a:pPr algn="just">
              <a:spcAft>
                <a:spcPct val="40000"/>
              </a:spcAft>
              <a:tabLst>
                <a:tab pos="395288" algn="l"/>
              </a:tabLst>
            </a:pPr>
            <a:r>
              <a:rPr lang="en-US" sz="1800" b="1" dirty="0">
                <a:cs typeface="Times New Roman" pitchFamily="18" charset="0"/>
              </a:rPr>
              <a:t>Hydraulic power P</a:t>
            </a:r>
            <a:r>
              <a:rPr lang="en-US" sz="1800" b="1" baseline="-30000" dirty="0">
                <a:cs typeface="Times New Roman" pitchFamily="18" charset="0"/>
              </a:rPr>
              <a:t>h</a:t>
            </a:r>
            <a:r>
              <a:rPr lang="en-US" sz="1800" dirty="0">
                <a:cs typeface="Times New Roman" pitchFamily="18" charset="0"/>
              </a:rPr>
              <a:t> = </a:t>
            </a:r>
            <a:r>
              <a:rPr lang="en-US" sz="1800" u="sng" dirty="0">
                <a:cs typeface="Times New Roman" pitchFamily="18" charset="0"/>
              </a:rPr>
              <a:t>Q (m</a:t>
            </a:r>
            <a:r>
              <a:rPr lang="en-US" sz="1800" u="sng" baseline="30000" dirty="0">
                <a:cs typeface="Times New Roman" pitchFamily="18" charset="0"/>
              </a:rPr>
              <a:t>3</a:t>
            </a:r>
            <a:r>
              <a:rPr lang="en-US" sz="1800" u="sng" dirty="0">
                <a:cs typeface="Times New Roman" pitchFamily="18" charset="0"/>
              </a:rPr>
              <a:t>/s) x Total head, </a:t>
            </a:r>
            <a:r>
              <a:rPr lang="en-US" sz="1800" u="sng" dirty="0" err="1">
                <a:cs typeface="Times New Roman" pitchFamily="18" charset="0"/>
              </a:rPr>
              <a:t>h</a:t>
            </a:r>
            <a:r>
              <a:rPr lang="en-US" sz="1800" u="sng" baseline="-30000" dirty="0" err="1">
                <a:cs typeface="Times New Roman" pitchFamily="18" charset="0"/>
              </a:rPr>
              <a:t>d</a:t>
            </a:r>
            <a:r>
              <a:rPr lang="en-US" sz="1800" u="sng" baseline="-30000" dirty="0">
                <a:cs typeface="Times New Roman" pitchFamily="18" charset="0"/>
              </a:rPr>
              <a:t> </a:t>
            </a:r>
            <a:r>
              <a:rPr lang="en-US" sz="1800" u="sng" dirty="0">
                <a:cs typeface="Times New Roman" pitchFamily="18" charset="0"/>
              </a:rPr>
              <a:t>- </a:t>
            </a:r>
            <a:r>
              <a:rPr lang="en-US" sz="1800" u="sng" dirty="0" err="1">
                <a:cs typeface="Times New Roman" pitchFamily="18" charset="0"/>
              </a:rPr>
              <a:t>h</a:t>
            </a:r>
            <a:r>
              <a:rPr lang="en-US" sz="1800" u="sng" baseline="-30000" dirty="0" err="1">
                <a:cs typeface="Times New Roman" pitchFamily="18" charset="0"/>
              </a:rPr>
              <a:t>s</a:t>
            </a:r>
            <a:r>
              <a:rPr lang="en-US" sz="1800" u="sng" dirty="0">
                <a:cs typeface="Times New Roman" pitchFamily="18" charset="0"/>
              </a:rPr>
              <a:t> (m) x </a:t>
            </a:r>
            <a:r>
              <a:rPr lang="en-US" sz="1800" u="sng" dirty="0">
                <a:cs typeface="Times New Roman" pitchFamily="18" charset="0"/>
                <a:sym typeface="SymbolPS" pitchFamily="18" charset="2"/>
              </a:rPr>
              <a:t></a:t>
            </a:r>
            <a:r>
              <a:rPr lang="en-US" sz="1800" u="sng" dirty="0">
                <a:cs typeface="Times New Roman" pitchFamily="18" charset="0"/>
              </a:rPr>
              <a:t> (kg/m</a:t>
            </a:r>
            <a:r>
              <a:rPr lang="en-US" sz="1800" u="sng" baseline="30000" dirty="0">
                <a:cs typeface="Times New Roman" pitchFamily="18" charset="0"/>
              </a:rPr>
              <a:t>3</a:t>
            </a:r>
            <a:r>
              <a:rPr lang="en-US" sz="1800" u="sng" dirty="0">
                <a:cs typeface="Times New Roman" pitchFamily="18" charset="0"/>
              </a:rPr>
              <a:t>) x g (m</a:t>
            </a:r>
            <a:r>
              <a:rPr lang="en-US" sz="1800" u="sng" baseline="30000" dirty="0">
                <a:cs typeface="Times New Roman" pitchFamily="18" charset="0"/>
              </a:rPr>
              <a:t>2</a:t>
            </a:r>
            <a:r>
              <a:rPr lang="en-US" sz="1800" u="sng" dirty="0">
                <a:cs typeface="Times New Roman" pitchFamily="18" charset="0"/>
              </a:rPr>
              <a:t>/s)</a:t>
            </a:r>
            <a:r>
              <a:rPr lang="en-US" sz="1800" dirty="0">
                <a:cs typeface="Times New Roman" pitchFamily="18" charset="0"/>
              </a:rPr>
              <a:t>  						      1000</a:t>
            </a:r>
          </a:p>
          <a:p>
            <a:pPr algn="just">
              <a:spcAft>
                <a:spcPct val="40000"/>
              </a:spcAft>
              <a:buFontTx/>
              <a:buNone/>
              <a:tabLst>
                <a:tab pos="395288" algn="l"/>
              </a:tabLst>
            </a:pPr>
            <a:r>
              <a:rPr lang="en-US" sz="1600" dirty="0">
                <a:cs typeface="Times New Roman" pitchFamily="18" charset="0"/>
              </a:rPr>
              <a:t>      </a:t>
            </a:r>
            <a:r>
              <a:rPr lang="en-US" sz="1800" i="1" dirty="0">
                <a:cs typeface="Times New Roman" pitchFamily="18" charset="0"/>
              </a:rPr>
              <a:t>Where </a:t>
            </a:r>
            <a:r>
              <a:rPr lang="en-US" sz="1800" i="1" dirty="0" err="1">
                <a:cs typeface="Times New Roman" pitchFamily="18" charset="0"/>
              </a:rPr>
              <a:t>h</a:t>
            </a:r>
            <a:r>
              <a:rPr lang="en-US" sz="1800" i="1" baseline="-30000" dirty="0" err="1">
                <a:cs typeface="Times New Roman" pitchFamily="18" charset="0"/>
              </a:rPr>
              <a:t>d</a:t>
            </a:r>
            <a:r>
              <a:rPr lang="en-US" sz="1800" i="1" dirty="0">
                <a:cs typeface="Times New Roman" pitchFamily="18" charset="0"/>
              </a:rPr>
              <a:t>  - discharge head, </a:t>
            </a:r>
            <a:r>
              <a:rPr lang="en-US" sz="1800" i="1" dirty="0" err="1">
                <a:cs typeface="Times New Roman" pitchFamily="18" charset="0"/>
              </a:rPr>
              <a:t>h</a:t>
            </a:r>
            <a:r>
              <a:rPr lang="en-US" sz="1800" i="1" baseline="-30000" dirty="0" err="1">
                <a:cs typeface="Times New Roman" pitchFamily="18" charset="0"/>
              </a:rPr>
              <a:t>s</a:t>
            </a:r>
            <a:r>
              <a:rPr lang="en-US" sz="1800" i="1" dirty="0">
                <a:cs typeface="Times New Roman" pitchFamily="18" charset="0"/>
              </a:rPr>
              <a:t> – suction head, </a:t>
            </a:r>
            <a:r>
              <a:rPr lang="en-US" sz="1800" i="1" dirty="0">
                <a:cs typeface="Times New Roman" pitchFamily="18" charset="0"/>
                <a:sym typeface="SymbolPS" pitchFamily="18" charset="2"/>
              </a:rPr>
              <a:t></a:t>
            </a:r>
            <a:r>
              <a:rPr lang="en-US" sz="1800" i="1" dirty="0">
                <a:cs typeface="Times New Roman" pitchFamily="18" charset="0"/>
              </a:rPr>
              <a:t> - density of the fluid, g – acceleration due to gravity</a:t>
            </a:r>
          </a:p>
          <a:p>
            <a:pPr algn="just">
              <a:spcAft>
                <a:spcPct val="40000"/>
              </a:spcAft>
              <a:buFontTx/>
              <a:buNone/>
              <a:tabLst>
                <a:tab pos="395288" algn="l"/>
              </a:tabLst>
            </a:pPr>
            <a:endParaRPr lang="en-US" sz="1800" b="1" i="1" dirty="0">
              <a:cs typeface="Times New Roman" pitchFamily="18" charset="0"/>
            </a:endParaRPr>
          </a:p>
          <a:p>
            <a:pPr>
              <a:spcAft>
                <a:spcPct val="40000"/>
              </a:spcAft>
              <a:tabLst>
                <a:tab pos="395288" algn="l"/>
              </a:tabLst>
            </a:pPr>
            <a:r>
              <a:rPr lang="en-US" sz="1800" b="1" dirty="0" smtClean="0">
                <a:cs typeface="Times New Roman" pitchFamily="18" charset="0"/>
              </a:rPr>
              <a:t>Pump </a:t>
            </a:r>
            <a:r>
              <a:rPr lang="en-US" sz="1800" b="1" dirty="0">
                <a:cs typeface="Times New Roman" pitchFamily="18" charset="0"/>
              </a:rPr>
              <a:t>shaft </a:t>
            </a:r>
            <a:r>
              <a:rPr lang="en-US" sz="1800" b="1" dirty="0" smtClean="0">
                <a:cs typeface="Times New Roman" pitchFamily="18" charset="0"/>
              </a:rPr>
              <a:t>power, </a:t>
            </a:r>
            <a:r>
              <a:rPr lang="en-US" sz="1800" b="1" dirty="0">
                <a:cs typeface="Times New Roman" pitchFamily="18" charset="0"/>
              </a:rPr>
              <a:t>P </a:t>
            </a:r>
            <a:r>
              <a:rPr lang="en-US" sz="1800" dirty="0" smtClean="0">
                <a:cs typeface="Times New Roman" pitchFamily="18" charset="0"/>
              </a:rPr>
              <a:t>= Electrical input power*</a:t>
            </a:r>
            <a:r>
              <a:rPr lang="en-US" sz="1800" dirty="0" smtClean="0">
                <a:cs typeface="Times New Roman" pitchFamily="18" charset="0"/>
                <a:sym typeface="SymbolPS" pitchFamily="18" charset="2"/>
              </a:rPr>
              <a:t> </a:t>
            </a:r>
            <a:r>
              <a:rPr lang="en-US" sz="1800" baseline="-30000" dirty="0" smtClean="0">
                <a:cs typeface="Times New Roman" pitchFamily="18" charset="0"/>
              </a:rPr>
              <a:t>Motor</a:t>
            </a:r>
            <a:r>
              <a:rPr lang="en-US" sz="1800" dirty="0" smtClean="0">
                <a:cs typeface="Times New Roman" pitchFamily="18" charset="0"/>
              </a:rPr>
              <a:t>   </a:t>
            </a:r>
          </a:p>
          <a:p>
            <a:pPr>
              <a:spcAft>
                <a:spcPct val="40000"/>
              </a:spcAft>
              <a:buNone/>
              <a:tabLst>
                <a:tab pos="395288" algn="l"/>
              </a:tabLst>
            </a:pPr>
            <a:r>
              <a:rPr lang="en-US" sz="1800" dirty="0" smtClean="0">
                <a:cs typeface="Times New Roman" pitchFamily="18" charset="0"/>
              </a:rPr>
              <a:t>          </a:t>
            </a:r>
            <a:r>
              <a:rPr lang="en-US" sz="1800" dirty="0">
                <a:cs typeface="Times New Roman" pitchFamily="18" charset="0"/>
              </a:rPr>
              <a:t>		</a:t>
            </a:r>
            <a:endParaRPr lang="en-US" sz="1800" dirty="0" smtClean="0">
              <a:cs typeface="Times New Roman" pitchFamily="18" charset="0"/>
            </a:endParaRPr>
          </a:p>
          <a:p>
            <a:pPr>
              <a:spcAft>
                <a:spcPct val="40000"/>
              </a:spcAft>
              <a:tabLst>
                <a:tab pos="395288" algn="l"/>
              </a:tabLst>
            </a:pPr>
            <a:r>
              <a:rPr lang="en-US" sz="1800" b="1" dirty="0" smtClean="0">
                <a:cs typeface="Times New Roman" pitchFamily="18" charset="0"/>
              </a:rPr>
              <a:t>Pump efficiency, </a:t>
            </a:r>
            <a:r>
              <a:rPr lang="en-US" sz="1800" b="1" dirty="0" smtClean="0">
                <a:cs typeface="Times New Roman" pitchFamily="18" charset="0"/>
                <a:sym typeface="SymbolPS" pitchFamily="18" charset="2"/>
              </a:rPr>
              <a:t></a:t>
            </a:r>
            <a:r>
              <a:rPr lang="en-US" sz="1800" b="1" baseline="-30000" dirty="0" smtClean="0">
                <a:cs typeface="Times New Roman" pitchFamily="18" charset="0"/>
              </a:rPr>
              <a:t>Pump</a:t>
            </a:r>
            <a:r>
              <a:rPr lang="en-US" sz="1800" b="1" dirty="0" smtClean="0">
                <a:cs typeface="Times New Roman" pitchFamily="18" charset="0"/>
              </a:rPr>
              <a:t> </a:t>
            </a:r>
            <a:r>
              <a:rPr lang="en-US" sz="1800" dirty="0" smtClean="0">
                <a:cs typeface="Times New Roman" pitchFamily="18" charset="0"/>
              </a:rPr>
              <a:t>= </a:t>
            </a:r>
            <a:r>
              <a:rPr lang="en-US" sz="1800" baseline="-30000" dirty="0" smtClean="0">
                <a:cs typeface="Times New Roman" pitchFamily="18" charset="0"/>
              </a:rPr>
              <a:t> </a:t>
            </a:r>
            <a:r>
              <a:rPr lang="en-US" sz="1800" u="sng" dirty="0" smtClean="0">
                <a:cs typeface="Times New Roman" pitchFamily="18" charset="0"/>
              </a:rPr>
              <a:t>Hydraulic power, P</a:t>
            </a:r>
            <a:r>
              <a:rPr lang="en-US" sz="1800" u="sng" baseline="-30000" dirty="0" smtClean="0">
                <a:cs typeface="Times New Roman" pitchFamily="18" charset="0"/>
              </a:rPr>
              <a:t>h</a:t>
            </a:r>
            <a:r>
              <a:rPr lang="en-US" sz="1800" baseline="-30000" dirty="0" smtClean="0">
                <a:cs typeface="Times New Roman" pitchFamily="18" charset="0"/>
              </a:rPr>
              <a:t>  </a:t>
            </a:r>
            <a:r>
              <a:rPr lang="en-US" sz="1800" dirty="0" smtClean="0">
                <a:cs typeface="Times New Roman" pitchFamily="18" charset="0"/>
              </a:rPr>
              <a:t>  						               </a:t>
            </a:r>
            <a:r>
              <a:rPr lang="en-US" sz="1800" b="1" dirty="0" smtClean="0">
                <a:cs typeface="Times New Roman" pitchFamily="18" charset="0"/>
              </a:rPr>
              <a:t> </a:t>
            </a:r>
            <a:r>
              <a:rPr lang="en-US" sz="1800" dirty="0" smtClean="0">
                <a:cs typeface="Times New Roman" pitchFamily="18" charset="0"/>
              </a:rPr>
              <a:t>Pump shaft power P</a:t>
            </a:r>
            <a:r>
              <a:rPr lang="en-US" sz="1800" baseline="-30000" dirty="0" smtClean="0">
                <a:cs typeface="Times New Roman" pitchFamily="18" charset="0"/>
              </a:rPr>
              <a:t>s </a:t>
            </a:r>
            <a:r>
              <a:rPr lang="en-US" sz="1800" dirty="0">
                <a:cs typeface="Times New Roman" pitchFamily="18" charset="0"/>
              </a:rPr>
              <a:t>				</a:t>
            </a:r>
          </a:p>
          <a:p>
            <a:pPr>
              <a:spcAft>
                <a:spcPct val="40000"/>
              </a:spcAft>
              <a:tabLst>
                <a:tab pos="395288" algn="l"/>
              </a:tabLst>
            </a:pP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152400"/>
            <a:ext cx="8763000" cy="1066800"/>
          </a:xfrm>
        </p:spPr>
        <p:txBody>
          <a:bodyPr/>
          <a:lstStyle/>
          <a:p>
            <a:r>
              <a:rPr lang="en-US" b="1" dirty="0">
                <a:solidFill>
                  <a:schemeClr val="accent2"/>
                </a:solidFill>
                <a:cs typeface="Times New Roman" pitchFamily="18" charset="0"/>
              </a:rPr>
              <a:t>System</a:t>
            </a:r>
            <a:r>
              <a:rPr lang="en-US" sz="4000" b="1" dirty="0">
                <a:solidFill>
                  <a:schemeClr val="accent2"/>
                </a:solidFill>
                <a:cs typeface="Times New Roman" pitchFamily="18" charset="0"/>
              </a:rPr>
              <a:t> </a:t>
            </a:r>
            <a:r>
              <a:rPr lang="en-US" sz="4000" b="1" dirty="0" smtClean="0">
                <a:solidFill>
                  <a:schemeClr val="accent2"/>
                </a:solidFill>
                <a:cs typeface="Times New Roman" pitchFamily="18" charset="0"/>
              </a:rPr>
              <a:t>Characteristics Curve</a:t>
            </a:r>
            <a:endParaRPr lang="en-US" sz="9600" dirty="0">
              <a:solidFill>
                <a:schemeClr val="accent2"/>
              </a:solidFill>
            </a:endParaRPr>
          </a:p>
        </p:txBody>
      </p:sp>
      <p:pic>
        <p:nvPicPr>
          <p:cNvPr id="35843" name="Picture 3"/>
          <p:cNvPicPr>
            <a:picLocks noChangeAspect="1" noChangeArrowheads="1"/>
          </p:cNvPicPr>
          <p:nvPr/>
        </p:nvPicPr>
        <p:blipFill>
          <a:blip r:embed="rId2" cstate="print"/>
          <a:srcRect/>
          <a:stretch>
            <a:fillRect/>
          </a:stretch>
        </p:blipFill>
        <p:spPr bwMode="auto">
          <a:xfrm>
            <a:off x="228600" y="2819400"/>
            <a:ext cx="8915400" cy="3814763"/>
          </a:xfrm>
          <a:prstGeom prst="rect">
            <a:avLst/>
          </a:prstGeom>
          <a:noFill/>
        </p:spPr>
      </p:pic>
      <p:sp>
        <p:nvSpPr>
          <p:cNvPr id="8" name="Rectangle 13"/>
          <p:cNvSpPr txBox="1">
            <a:spLocks noChangeArrowheads="1"/>
          </p:cNvSpPr>
          <p:nvPr/>
        </p:nvSpPr>
        <p:spPr>
          <a:xfrm>
            <a:off x="152400" y="1066800"/>
            <a:ext cx="8991600" cy="2667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Static head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Difference in height of the supply and destination reservoirs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(static discharge head – static suction head)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r>
              <a:rPr lang="en-US" b="1" dirty="0" smtClean="0">
                <a:solidFill>
                  <a:schemeClr val="accent2"/>
                </a:solidFill>
                <a:cs typeface="Times New Roman" pitchFamily="18" charset="0"/>
              </a:rPr>
              <a:t>System Characteristics Curve</a:t>
            </a:r>
            <a:endParaRPr lang="en-US" dirty="0"/>
          </a:p>
        </p:txBody>
      </p:sp>
      <p:pic>
        <p:nvPicPr>
          <p:cNvPr id="36868" name="Picture 4"/>
          <p:cNvPicPr>
            <a:picLocks noChangeAspect="1" noChangeArrowheads="1"/>
          </p:cNvPicPr>
          <p:nvPr/>
        </p:nvPicPr>
        <p:blipFill>
          <a:blip r:embed="rId2" cstate="print"/>
          <a:srcRect/>
          <a:stretch>
            <a:fillRect/>
          </a:stretch>
        </p:blipFill>
        <p:spPr bwMode="auto">
          <a:xfrm>
            <a:off x="4267200" y="1370013"/>
            <a:ext cx="4648200" cy="4679950"/>
          </a:xfrm>
          <a:prstGeom prst="rect">
            <a:avLst/>
          </a:prstGeom>
          <a:noFill/>
        </p:spPr>
      </p:pic>
      <p:sp>
        <p:nvSpPr>
          <p:cNvPr id="5" name="Rectangle 4"/>
          <p:cNvSpPr txBox="1">
            <a:spLocks noChangeArrowheads="1"/>
          </p:cNvSpPr>
          <p:nvPr/>
        </p:nvSpPr>
        <p:spPr>
          <a:xfrm>
            <a:off x="228600" y="1524000"/>
            <a:ext cx="41148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Dynamic (Friction) head</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Resistance to flow in pipe and</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fittings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Proportional to the square of the </a:t>
            </a: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flow rate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Closed loop system only has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friction head</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1143000"/>
          </a:xfrm>
        </p:spPr>
        <p:txBody>
          <a:bodyPr/>
          <a:lstStyle/>
          <a:p>
            <a:r>
              <a:rPr lang="en-US"/>
              <a:t>System with </a:t>
            </a:r>
            <a:r>
              <a:rPr lang="en-US">
                <a:solidFill>
                  <a:schemeClr val="accent2"/>
                </a:solidFill>
              </a:rPr>
              <a:t>high static head</a:t>
            </a:r>
          </a:p>
        </p:txBody>
      </p:sp>
      <p:pic>
        <p:nvPicPr>
          <p:cNvPr id="37892" name="Picture 4"/>
          <p:cNvPicPr>
            <a:picLocks noChangeAspect="1" noChangeArrowheads="1"/>
          </p:cNvPicPr>
          <p:nvPr/>
        </p:nvPicPr>
        <p:blipFill>
          <a:blip r:embed="rId2" cstate="print"/>
          <a:srcRect/>
          <a:stretch>
            <a:fillRect/>
          </a:stretch>
        </p:blipFill>
        <p:spPr bwMode="auto">
          <a:xfrm>
            <a:off x="685800" y="1487488"/>
            <a:ext cx="7467600" cy="4303712"/>
          </a:xfrm>
          <a:prstGeom prst="rect">
            <a:avLst/>
          </a:prstGeom>
          <a:noFill/>
        </p:spPr>
      </p:pic>
      <p:sp>
        <p:nvSpPr>
          <p:cNvPr id="4" name="Rectangle 1028"/>
          <p:cNvSpPr txBox="1">
            <a:spLocks noChangeArrowheads="1"/>
          </p:cNvSpPr>
          <p:nvPr/>
        </p:nvSpPr>
        <p:spPr>
          <a:xfrm>
            <a:off x="990600" y="5791200"/>
            <a:ext cx="7171182" cy="762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Total head  =  static head  + friction head</a:t>
            </a:r>
            <a:endPar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US"/>
              <a:t>System with </a:t>
            </a:r>
            <a:r>
              <a:rPr lang="en-US">
                <a:solidFill>
                  <a:schemeClr val="accent2"/>
                </a:solidFill>
              </a:rPr>
              <a:t>low static head</a:t>
            </a:r>
          </a:p>
        </p:txBody>
      </p:sp>
      <p:pic>
        <p:nvPicPr>
          <p:cNvPr id="38916" name="Picture 4"/>
          <p:cNvPicPr>
            <a:picLocks noChangeAspect="1" noChangeArrowheads="1"/>
          </p:cNvPicPr>
          <p:nvPr/>
        </p:nvPicPr>
        <p:blipFill>
          <a:blip r:embed="rId2" cstate="print"/>
          <a:srcRect/>
          <a:stretch>
            <a:fillRect/>
          </a:stretch>
        </p:blipFill>
        <p:spPr bwMode="auto">
          <a:xfrm>
            <a:off x="762000" y="1292225"/>
            <a:ext cx="7315200" cy="4727575"/>
          </a:xfrm>
          <a:prstGeom prst="rect">
            <a:avLst/>
          </a:prstGeom>
          <a:noFill/>
        </p:spPr>
      </p:pic>
      <p:sp>
        <p:nvSpPr>
          <p:cNvPr id="4" name="Rectangle 1028"/>
          <p:cNvSpPr txBox="1">
            <a:spLocks noChangeArrowheads="1"/>
          </p:cNvSpPr>
          <p:nvPr/>
        </p:nvSpPr>
        <p:spPr>
          <a:xfrm>
            <a:off x="1066800" y="6096000"/>
            <a:ext cx="7171182" cy="609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Total head  =  static head  + friction head</a:t>
            </a:r>
            <a:endParaRPr kumimoji="0" 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685800" y="0"/>
            <a:ext cx="7772400" cy="1143000"/>
          </a:xfrm>
        </p:spPr>
        <p:txBody>
          <a:bodyPr/>
          <a:lstStyle/>
          <a:p>
            <a:r>
              <a:rPr lang="en-US" b="1" dirty="0" smtClean="0">
                <a:solidFill>
                  <a:schemeClr val="accent2"/>
                </a:solidFill>
                <a:cs typeface="Times New Roman" pitchFamily="18" charset="0"/>
              </a:rPr>
              <a:t>Pump Characteristics</a:t>
            </a:r>
            <a:r>
              <a:rPr lang="en-US" b="1" dirty="0" smtClean="0">
                <a:solidFill>
                  <a:schemeClr val="accent6">
                    <a:lumMod val="75000"/>
                  </a:schemeClr>
                </a:solidFill>
              </a:rPr>
              <a:t> </a:t>
            </a:r>
            <a:r>
              <a:rPr lang="en-US" b="1" dirty="0">
                <a:solidFill>
                  <a:schemeClr val="accent2"/>
                </a:solidFill>
                <a:cs typeface="Times New Roman" pitchFamily="18" charset="0"/>
              </a:rPr>
              <a:t>Curve</a:t>
            </a:r>
          </a:p>
        </p:txBody>
      </p:sp>
      <p:pic>
        <p:nvPicPr>
          <p:cNvPr id="33796" name="Picture 1028"/>
          <p:cNvPicPr>
            <a:picLocks noChangeAspect="1" noChangeArrowheads="1"/>
          </p:cNvPicPr>
          <p:nvPr/>
        </p:nvPicPr>
        <p:blipFill>
          <a:blip r:embed="rId2" cstate="print"/>
          <a:srcRect/>
          <a:stretch>
            <a:fillRect/>
          </a:stretch>
        </p:blipFill>
        <p:spPr bwMode="auto">
          <a:xfrm>
            <a:off x="609600" y="1143001"/>
            <a:ext cx="8077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b="1" dirty="0">
                <a:solidFill>
                  <a:schemeClr val="accent2"/>
                </a:solidFill>
                <a:cs typeface="Times New Roman" pitchFamily="18" charset="0"/>
              </a:rPr>
              <a:t>Pump</a:t>
            </a:r>
            <a:r>
              <a:rPr lang="en-US" dirty="0"/>
              <a:t> </a:t>
            </a:r>
            <a:r>
              <a:rPr lang="en-US" b="1" dirty="0">
                <a:solidFill>
                  <a:schemeClr val="accent2"/>
                </a:solidFill>
                <a:cs typeface="Times New Roman" pitchFamily="18" charset="0"/>
              </a:rPr>
              <a:t>curve</a:t>
            </a:r>
          </a:p>
        </p:txBody>
      </p:sp>
      <p:pic>
        <p:nvPicPr>
          <p:cNvPr id="39940" name="Picture 4"/>
          <p:cNvPicPr>
            <a:picLocks noChangeAspect="1" noChangeArrowheads="1"/>
          </p:cNvPicPr>
          <p:nvPr/>
        </p:nvPicPr>
        <p:blipFill>
          <a:blip r:embed="rId2" cstate="print"/>
          <a:srcRect/>
          <a:stretch>
            <a:fillRect/>
          </a:stretch>
        </p:blipFill>
        <p:spPr bwMode="auto">
          <a:xfrm>
            <a:off x="990600" y="1377950"/>
            <a:ext cx="6629400" cy="5099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457200"/>
            <a:ext cx="7543800" cy="5847755"/>
          </a:xfrm>
          <a:prstGeom prst="rect">
            <a:avLst/>
          </a:prstGeom>
        </p:spPr>
        <p:txBody>
          <a:bodyPr wrap="square">
            <a:spAutoFit/>
          </a:bodyPr>
          <a:lstStyle/>
          <a:p>
            <a:pPr algn="ctr">
              <a:spcBef>
                <a:spcPct val="0"/>
              </a:spcBef>
            </a:pPr>
            <a:r>
              <a:rPr lang="en-IN" sz="2400" b="1" u="sng" dirty="0" smtClean="0">
                <a:solidFill>
                  <a:schemeClr val="accent6">
                    <a:lumMod val="50000"/>
                  </a:schemeClr>
                </a:solidFill>
              </a:rPr>
              <a:t>TOPICS THAT WOULD BE COVERED</a:t>
            </a:r>
          </a:p>
          <a:p>
            <a:pPr algn="ctr">
              <a:spcBef>
                <a:spcPct val="0"/>
              </a:spcBef>
            </a:pPr>
            <a:endParaRPr lang="en-IN" sz="4400" b="1" dirty="0" smtClean="0">
              <a:solidFill>
                <a:schemeClr val="accent2"/>
              </a:solidFill>
              <a:latin typeface="+mj-lt"/>
              <a:ea typeface="+mj-ea"/>
              <a:cs typeface="Times New Roman" pitchFamily="18" charset="0"/>
            </a:endParaRPr>
          </a:p>
          <a:p>
            <a:r>
              <a:rPr lang="en-IN" dirty="0" smtClean="0"/>
              <a:t>• </a:t>
            </a:r>
            <a:r>
              <a:rPr lang="en-IN" b="1" dirty="0" smtClean="0"/>
              <a:t>PUMP DEFINITION</a:t>
            </a:r>
          </a:p>
          <a:p>
            <a:endParaRPr lang="en-IN" b="1" dirty="0" smtClean="0"/>
          </a:p>
          <a:p>
            <a:r>
              <a:rPr lang="en-IN" dirty="0" smtClean="0"/>
              <a:t>• </a:t>
            </a:r>
            <a:r>
              <a:rPr lang="en-IN" b="1" dirty="0" smtClean="0"/>
              <a:t>CLASSIFICATION </a:t>
            </a:r>
            <a:r>
              <a:rPr lang="en-IN" b="1" dirty="0" smtClean="0"/>
              <a:t>OF </a:t>
            </a:r>
            <a:r>
              <a:rPr lang="en-IN" b="1" dirty="0" smtClean="0"/>
              <a:t>PUMPS</a:t>
            </a:r>
          </a:p>
          <a:p>
            <a:endParaRPr lang="en-IN" b="1" dirty="0" smtClean="0"/>
          </a:p>
          <a:p>
            <a:r>
              <a:rPr lang="en-IN" dirty="0" smtClean="0"/>
              <a:t>• </a:t>
            </a:r>
            <a:r>
              <a:rPr lang="en-IN" b="1" dirty="0" smtClean="0"/>
              <a:t>COMPONENTS</a:t>
            </a:r>
            <a:r>
              <a:rPr lang="en-IN" b="1" dirty="0" smtClean="0"/>
              <a:t> </a:t>
            </a:r>
            <a:r>
              <a:rPr lang="en-IN" b="1" dirty="0" smtClean="0"/>
              <a:t>OF PUMP </a:t>
            </a:r>
            <a:endParaRPr lang="en-IN" b="1" dirty="0" smtClean="0"/>
          </a:p>
          <a:p>
            <a:endParaRPr lang="en-IN" b="1" dirty="0" smtClean="0"/>
          </a:p>
          <a:p>
            <a:r>
              <a:rPr lang="en-IN" dirty="0" smtClean="0"/>
              <a:t>• </a:t>
            </a:r>
            <a:r>
              <a:rPr lang="en-IN" b="1" dirty="0" smtClean="0"/>
              <a:t>PUMP </a:t>
            </a:r>
            <a:r>
              <a:rPr lang="en-IN" b="1" dirty="0" smtClean="0"/>
              <a:t>ASSESSMENT STUDY – PUMP EFFICIENCY</a:t>
            </a:r>
            <a:endParaRPr lang="en-IN" b="1" dirty="0" smtClean="0"/>
          </a:p>
          <a:p>
            <a:endParaRPr lang="en-IN" b="1" dirty="0" smtClean="0"/>
          </a:p>
          <a:p>
            <a:r>
              <a:rPr lang="en-IN" dirty="0" smtClean="0"/>
              <a:t>• </a:t>
            </a:r>
            <a:r>
              <a:rPr lang="en-IN" b="1" dirty="0" smtClean="0"/>
              <a:t>CHARACTERISTICS CURVE</a:t>
            </a:r>
          </a:p>
          <a:p>
            <a:endParaRPr lang="en-IN" b="1" dirty="0" smtClean="0"/>
          </a:p>
          <a:p>
            <a:pPr>
              <a:buFont typeface="Arial" pitchFamily="34" charset="0"/>
              <a:buChar char="•"/>
            </a:pPr>
            <a:r>
              <a:rPr lang="en-IN" b="1" dirty="0" smtClean="0"/>
              <a:t>  PUMP </a:t>
            </a:r>
            <a:r>
              <a:rPr lang="en-IN" b="1" dirty="0" smtClean="0"/>
              <a:t>SELECTION &amp; MODIFICATION</a:t>
            </a:r>
          </a:p>
          <a:p>
            <a:endParaRPr lang="en-IN" b="1" dirty="0" smtClean="0"/>
          </a:p>
          <a:p>
            <a:r>
              <a:rPr lang="en-IN" dirty="0" smtClean="0"/>
              <a:t>• </a:t>
            </a:r>
            <a:r>
              <a:rPr lang="en-IN" b="1" dirty="0" smtClean="0"/>
              <a:t>NPSH, </a:t>
            </a:r>
            <a:r>
              <a:rPr lang="en-IN" b="1" dirty="0" smtClean="0"/>
              <a:t>AFFINITY LAWS</a:t>
            </a:r>
          </a:p>
          <a:p>
            <a:endParaRPr lang="en-IN" b="1" dirty="0" smtClean="0"/>
          </a:p>
          <a:p>
            <a:pPr>
              <a:buFont typeface="Arial" pitchFamily="34" charset="0"/>
              <a:buChar char="•"/>
            </a:pPr>
            <a:r>
              <a:rPr lang="en-IN" b="1" dirty="0" smtClean="0"/>
              <a:t>  PARALLEL/SERIES </a:t>
            </a:r>
            <a:r>
              <a:rPr lang="en-IN" b="1" dirty="0" smtClean="0"/>
              <a:t>OPERATIONS IN </a:t>
            </a:r>
            <a:r>
              <a:rPr lang="en-IN" b="1" dirty="0" smtClean="0"/>
              <a:t>PUMPS</a:t>
            </a:r>
          </a:p>
          <a:p>
            <a:endParaRPr lang="en-IN" b="1" dirty="0" smtClean="0"/>
          </a:p>
          <a:p>
            <a:r>
              <a:rPr lang="en-IN" dirty="0" smtClean="0"/>
              <a:t>• </a:t>
            </a:r>
            <a:r>
              <a:rPr lang="en-IN" b="1" dirty="0" smtClean="0"/>
              <a:t>FACTORS AFFECTING PUMP PERFORMANCE</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US" b="1" dirty="0">
                <a:solidFill>
                  <a:schemeClr val="accent2"/>
                </a:solidFill>
                <a:cs typeface="Times New Roman" pitchFamily="18" charset="0"/>
              </a:rPr>
              <a:t>Pump</a:t>
            </a:r>
            <a:r>
              <a:rPr lang="en-US" dirty="0"/>
              <a:t> </a:t>
            </a:r>
            <a:r>
              <a:rPr lang="en-US" b="1" dirty="0">
                <a:solidFill>
                  <a:schemeClr val="accent2"/>
                </a:solidFill>
                <a:cs typeface="Times New Roman" pitchFamily="18" charset="0"/>
              </a:rPr>
              <a:t>operating</a:t>
            </a:r>
            <a:r>
              <a:rPr lang="en-US" dirty="0"/>
              <a:t> </a:t>
            </a:r>
            <a:r>
              <a:rPr lang="en-US" b="1" dirty="0">
                <a:solidFill>
                  <a:schemeClr val="accent2"/>
                </a:solidFill>
                <a:cs typeface="Times New Roman" pitchFamily="18" charset="0"/>
              </a:rPr>
              <a:t>point</a:t>
            </a:r>
          </a:p>
        </p:txBody>
      </p:sp>
      <p:pic>
        <p:nvPicPr>
          <p:cNvPr id="40964" name="Picture 4"/>
          <p:cNvPicPr>
            <a:picLocks noChangeAspect="1" noChangeArrowheads="1"/>
          </p:cNvPicPr>
          <p:nvPr/>
        </p:nvPicPr>
        <p:blipFill>
          <a:blip r:embed="rId2" cstate="print"/>
          <a:srcRect/>
          <a:stretch>
            <a:fillRect/>
          </a:stretch>
        </p:blipFill>
        <p:spPr bwMode="auto">
          <a:xfrm>
            <a:off x="914400" y="1181100"/>
            <a:ext cx="6858000" cy="5448300"/>
          </a:xfrm>
          <a:prstGeom prst="rect">
            <a:avLst/>
          </a:prstGeom>
          <a:noFill/>
        </p:spPr>
      </p:pic>
      <p:sp>
        <p:nvSpPr>
          <p:cNvPr id="4" name="Rectangle 3"/>
          <p:cNvSpPr/>
          <p:nvPr/>
        </p:nvSpPr>
        <p:spPr>
          <a:xfrm>
            <a:off x="6172200" y="2971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BEP</a:t>
            </a:r>
            <a:endParaRPr lang="en-IN"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350" y="796925"/>
            <a:ext cx="212725" cy="454025"/>
          </a:xfrm>
          <a:prstGeom prst="rect">
            <a:avLst/>
          </a:prstGeom>
          <a:noFill/>
          <a:ln w="9525">
            <a:noFill/>
            <a:miter lim="800000"/>
            <a:headEnd/>
            <a:tailEnd/>
          </a:ln>
        </p:spPr>
        <p:txBody>
          <a:bodyPr wrap="none" lIns="0" tIns="0" rIns="0" bIns="0">
            <a:spAutoFit/>
          </a:bodyPr>
          <a:lstStyle/>
          <a:p>
            <a:r>
              <a:rPr lang="en-US" sz="2600">
                <a:solidFill>
                  <a:srgbClr val="000000"/>
                </a:solidFill>
              </a:rPr>
              <a:t> </a:t>
            </a:r>
            <a:endParaRPr lang="en-US"/>
          </a:p>
        </p:txBody>
      </p:sp>
      <p:sp>
        <p:nvSpPr>
          <p:cNvPr id="43022" name="Rectangle 14"/>
          <p:cNvSpPr>
            <a:spLocks noChangeArrowheads="1"/>
          </p:cNvSpPr>
          <p:nvPr/>
        </p:nvSpPr>
        <p:spPr bwMode="auto">
          <a:xfrm>
            <a:off x="6888163" y="1401763"/>
            <a:ext cx="82550" cy="396875"/>
          </a:xfrm>
          <a:prstGeom prst="rect">
            <a:avLst/>
          </a:prstGeom>
          <a:noFill/>
          <a:ln w="9525">
            <a:noFill/>
            <a:miter lim="800000"/>
            <a:headEnd/>
            <a:tailEnd/>
          </a:ln>
        </p:spPr>
        <p:txBody>
          <a:bodyPr wrap="none" lIns="0" tIns="0" rIns="0" bIns="0">
            <a:spAutoFit/>
          </a:bodyPr>
          <a:lstStyle/>
          <a:p>
            <a:r>
              <a:rPr lang="en-US" sz="2600">
                <a:solidFill>
                  <a:srgbClr val="000000"/>
                </a:solidFill>
              </a:rPr>
              <a:t> </a:t>
            </a:r>
            <a:endParaRPr lang="en-US"/>
          </a:p>
        </p:txBody>
      </p:sp>
      <p:sp>
        <p:nvSpPr>
          <p:cNvPr id="43043" name="Rectangle 35"/>
          <p:cNvSpPr>
            <a:spLocks noGrp="1" noChangeArrowheads="1"/>
          </p:cNvSpPr>
          <p:nvPr>
            <p:ph type="title"/>
          </p:nvPr>
        </p:nvSpPr>
        <p:spPr>
          <a:xfrm>
            <a:off x="685800" y="76200"/>
            <a:ext cx="7772400" cy="1143000"/>
          </a:xfrm>
        </p:spPr>
        <p:txBody>
          <a:bodyPr>
            <a:normAutofit fontScale="90000"/>
          </a:bodyPr>
          <a:lstStyle/>
          <a:p>
            <a:r>
              <a:rPr lang="en-US" b="1" dirty="0" smtClean="0">
                <a:solidFill>
                  <a:schemeClr val="accent2"/>
                </a:solidFill>
                <a:cs typeface="Times New Roman" pitchFamily="18" charset="0"/>
              </a:rPr>
              <a:t>Pump Selection – </a:t>
            </a:r>
            <a:r>
              <a:rPr lang="en-US" sz="3100" b="1" dirty="0" smtClean="0">
                <a:solidFill>
                  <a:schemeClr val="accent2"/>
                </a:solidFill>
                <a:cs typeface="Times New Roman" pitchFamily="18" charset="0"/>
              </a:rPr>
              <a:t>System &amp; Pump Curve</a:t>
            </a:r>
            <a:endParaRPr lang="en-US" sz="3100" b="1" dirty="0">
              <a:solidFill>
                <a:schemeClr val="accent2"/>
              </a:solidFill>
              <a:cs typeface="Times New Roman" pitchFamily="18" charset="0"/>
            </a:endParaRPr>
          </a:p>
        </p:txBody>
      </p:sp>
      <p:sp>
        <p:nvSpPr>
          <p:cNvPr id="43045" name="Rectangle 37"/>
          <p:cNvSpPr>
            <a:spLocks noChangeArrowheads="1"/>
          </p:cNvSpPr>
          <p:nvPr/>
        </p:nvSpPr>
        <p:spPr bwMode="auto">
          <a:xfrm>
            <a:off x="755650" y="151288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grpSp>
        <p:nvGrpSpPr>
          <p:cNvPr id="2" name="Group 40"/>
          <p:cNvGrpSpPr>
            <a:grpSpLocks/>
          </p:cNvGrpSpPr>
          <p:nvPr/>
        </p:nvGrpSpPr>
        <p:grpSpPr bwMode="auto">
          <a:xfrm>
            <a:off x="1989138" y="1912938"/>
            <a:ext cx="184150" cy="3298825"/>
            <a:chOff x="1109" y="1016"/>
            <a:chExt cx="116" cy="2078"/>
          </a:xfrm>
        </p:grpSpPr>
        <p:sp>
          <p:nvSpPr>
            <p:cNvPr id="43046" name="Line 38"/>
            <p:cNvSpPr>
              <a:spLocks noChangeShapeType="1"/>
            </p:cNvSpPr>
            <p:nvPr/>
          </p:nvSpPr>
          <p:spPr bwMode="auto">
            <a:xfrm>
              <a:off x="1166" y="1128"/>
              <a:ext cx="1" cy="1966"/>
            </a:xfrm>
            <a:prstGeom prst="line">
              <a:avLst/>
            </a:prstGeom>
            <a:noFill/>
            <a:ln w="17463">
              <a:solidFill>
                <a:srgbClr val="000000"/>
              </a:solidFill>
              <a:round/>
              <a:headEnd/>
              <a:tailEnd/>
            </a:ln>
          </p:spPr>
          <p:txBody>
            <a:bodyPr/>
            <a:lstStyle/>
            <a:p>
              <a:endParaRPr lang="en-US"/>
            </a:p>
          </p:txBody>
        </p:sp>
        <p:sp>
          <p:nvSpPr>
            <p:cNvPr id="43047" name="Freeform 39"/>
            <p:cNvSpPr>
              <a:spLocks/>
            </p:cNvSpPr>
            <p:nvPr/>
          </p:nvSpPr>
          <p:spPr bwMode="auto">
            <a:xfrm>
              <a:off x="1109" y="1016"/>
              <a:ext cx="116" cy="117"/>
            </a:xfrm>
            <a:custGeom>
              <a:avLst/>
              <a:gdLst/>
              <a:ahLst/>
              <a:cxnLst>
                <a:cxn ang="0">
                  <a:pos x="116" y="117"/>
                </a:cxn>
                <a:cxn ang="0">
                  <a:pos x="57" y="0"/>
                </a:cxn>
                <a:cxn ang="0">
                  <a:pos x="0" y="117"/>
                </a:cxn>
                <a:cxn ang="0">
                  <a:pos x="116" y="117"/>
                </a:cxn>
              </a:cxnLst>
              <a:rect l="0" t="0" r="r" b="b"/>
              <a:pathLst>
                <a:path w="116" h="117">
                  <a:moveTo>
                    <a:pt x="116" y="117"/>
                  </a:moveTo>
                  <a:lnTo>
                    <a:pt x="57" y="0"/>
                  </a:lnTo>
                  <a:lnTo>
                    <a:pt x="0" y="117"/>
                  </a:lnTo>
                  <a:lnTo>
                    <a:pt x="116" y="117"/>
                  </a:lnTo>
                  <a:close/>
                </a:path>
              </a:pathLst>
            </a:custGeom>
            <a:solidFill>
              <a:srgbClr val="000000"/>
            </a:solidFill>
            <a:ln w="9525">
              <a:noFill/>
              <a:round/>
              <a:headEnd/>
              <a:tailEnd/>
            </a:ln>
          </p:spPr>
          <p:txBody>
            <a:bodyPr/>
            <a:lstStyle/>
            <a:p>
              <a:endParaRPr lang="en-US"/>
            </a:p>
          </p:txBody>
        </p:sp>
      </p:grpSp>
      <p:grpSp>
        <p:nvGrpSpPr>
          <p:cNvPr id="3" name="Group 43"/>
          <p:cNvGrpSpPr>
            <a:grpSpLocks/>
          </p:cNvGrpSpPr>
          <p:nvPr/>
        </p:nvGrpSpPr>
        <p:grpSpPr bwMode="auto">
          <a:xfrm>
            <a:off x="2079625" y="5122863"/>
            <a:ext cx="4837113" cy="182562"/>
            <a:chOff x="1166" y="3038"/>
            <a:chExt cx="3047" cy="115"/>
          </a:xfrm>
        </p:grpSpPr>
        <p:sp>
          <p:nvSpPr>
            <p:cNvPr id="43049" name="Line 41"/>
            <p:cNvSpPr>
              <a:spLocks noChangeShapeType="1"/>
            </p:cNvSpPr>
            <p:nvPr/>
          </p:nvSpPr>
          <p:spPr bwMode="auto">
            <a:xfrm>
              <a:off x="1166" y="3094"/>
              <a:ext cx="2935" cy="1"/>
            </a:xfrm>
            <a:prstGeom prst="line">
              <a:avLst/>
            </a:prstGeom>
            <a:noFill/>
            <a:ln w="17463">
              <a:solidFill>
                <a:srgbClr val="000000"/>
              </a:solidFill>
              <a:round/>
              <a:headEnd/>
              <a:tailEnd/>
            </a:ln>
          </p:spPr>
          <p:txBody>
            <a:bodyPr/>
            <a:lstStyle/>
            <a:p>
              <a:endParaRPr lang="en-US"/>
            </a:p>
          </p:txBody>
        </p:sp>
        <p:sp>
          <p:nvSpPr>
            <p:cNvPr id="43050" name="Freeform 42"/>
            <p:cNvSpPr>
              <a:spLocks/>
            </p:cNvSpPr>
            <p:nvPr/>
          </p:nvSpPr>
          <p:spPr bwMode="auto">
            <a:xfrm>
              <a:off x="4098" y="3038"/>
              <a:ext cx="115" cy="115"/>
            </a:xfrm>
            <a:custGeom>
              <a:avLst/>
              <a:gdLst/>
              <a:ahLst/>
              <a:cxnLst>
                <a:cxn ang="0">
                  <a:pos x="0" y="115"/>
                </a:cxn>
                <a:cxn ang="0">
                  <a:pos x="115" y="58"/>
                </a:cxn>
                <a:cxn ang="0">
                  <a:pos x="0" y="0"/>
                </a:cxn>
                <a:cxn ang="0">
                  <a:pos x="0" y="115"/>
                </a:cxn>
              </a:cxnLst>
              <a:rect l="0" t="0" r="r" b="b"/>
              <a:pathLst>
                <a:path w="115" h="115">
                  <a:moveTo>
                    <a:pt x="0" y="115"/>
                  </a:moveTo>
                  <a:lnTo>
                    <a:pt x="115" y="58"/>
                  </a:lnTo>
                  <a:lnTo>
                    <a:pt x="0" y="0"/>
                  </a:lnTo>
                  <a:lnTo>
                    <a:pt x="0" y="115"/>
                  </a:lnTo>
                  <a:close/>
                </a:path>
              </a:pathLst>
            </a:custGeom>
            <a:solidFill>
              <a:srgbClr val="000000"/>
            </a:solidFill>
            <a:ln w="9525">
              <a:noFill/>
              <a:round/>
              <a:headEnd/>
              <a:tailEnd/>
            </a:ln>
          </p:spPr>
          <p:txBody>
            <a:bodyPr/>
            <a:lstStyle/>
            <a:p>
              <a:endParaRPr lang="en-US"/>
            </a:p>
          </p:txBody>
        </p:sp>
      </p:grpSp>
      <p:sp>
        <p:nvSpPr>
          <p:cNvPr id="43052" name="Rectangle 44"/>
          <p:cNvSpPr>
            <a:spLocks noChangeArrowheads="1"/>
          </p:cNvSpPr>
          <p:nvPr/>
        </p:nvSpPr>
        <p:spPr bwMode="auto">
          <a:xfrm>
            <a:off x="762000" y="3889375"/>
            <a:ext cx="1098550" cy="660400"/>
          </a:xfrm>
          <a:prstGeom prst="rect">
            <a:avLst/>
          </a:prstGeom>
          <a:solidFill>
            <a:srgbClr val="FFFFFF"/>
          </a:solidFill>
          <a:ln w="9525">
            <a:noFill/>
            <a:miter lim="800000"/>
            <a:headEnd/>
            <a:tailEnd/>
          </a:ln>
        </p:spPr>
        <p:txBody>
          <a:bodyPr/>
          <a:lstStyle/>
          <a:p>
            <a:endParaRPr lang="en-US"/>
          </a:p>
        </p:txBody>
      </p:sp>
      <p:sp>
        <p:nvSpPr>
          <p:cNvPr id="43053" name="Rectangle 45"/>
          <p:cNvSpPr>
            <a:spLocks noChangeArrowheads="1"/>
          </p:cNvSpPr>
          <p:nvPr/>
        </p:nvSpPr>
        <p:spPr bwMode="auto">
          <a:xfrm>
            <a:off x="928688" y="3976688"/>
            <a:ext cx="568325" cy="288925"/>
          </a:xfrm>
          <a:prstGeom prst="rect">
            <a:avLst/>
          </a:prstGeom>
          <a:noFill/>
          <a:ln w="9525">
            <a:noFill/>
            <a:miter lim="800000"/>
            <a:headEnd/>
            <a:tailEnd/>
          </a:ln>
        </p:spPr>
        <p:txBody>
          <a:bodyPr wrap="none" lIns="0" tIns="0" rIns="0" bIns="0">
            <a:spAutoFit/>
          </a:bodyPr>
          <a:lstStyle/>
          <a:p>
            <a:r>
              <a:rPr lang="en-US" sz="1900">
                <a:solidFill>
                  <a:srgbClr val="000000"/>
                </a:solidFill>
              </a:rPr>
              <a:t> Head</a:t>
            </a:r>
            <a:endParaRPr lang="en-US"/>
          </a:p>
        </p:txBody>
      </p:sp>
      <p:sp>
        <p:nvSpPr>
          <p:cNvPr id="43054" name="Rectangle 46"/>
          <p:cNvSpPr>
            <a:spLocks noChangeArrowheads="1"/>
          </p:cNvSpPr>
          <p:nvPr/>
        </p:nvSpPr>
        <p:spPr bwMode="auto">
          <a:xfrm>
            <a:off x="1484313" y="3976688"/>
            <a:ext cx="60325" cy="288925"/>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sp>
        <p:nvSpPr>
          <p:cNvPr id="43055" name="Rectangle 47"/>
          <p:cNvSpPr>
            <a:spLocks noChangeArrowheads="1"/>
          </p:cNvSpPr>
          <p:nvPr/>
        </p:nvSpPr>
        <p:spPr bwMode="auto">
          <a:xfrm>
            <a:off x="928688" y="4246563"/>
            <a:ext cx="788987" cy="288925"/>
          </a:xfrm>
          <a:prstGeom prst="rect">
            <a:avLst/>
          </a:prstGeom>
          <a:noFill/>
          <a:ln w="9525">
            <a:noFill/>
            <a:miter lim="800000"/>
            <a:headEnd/>
            <a:tailEnd/>
          </a:ln>
        </p:spPr>
        <p:txBody>
          <a:bodyPr wrap="none" lIns="0" tIns="0" rIns="0" bIns="0">
            <a:spAutoFit/>
          </a:bodyPr>
          <a:lstStyle/>
          <a:p>
            <a:r>
              <a:rPr lang="en-US" sz="1900" dirty="0">
                <a:solidFill>
                  <a:srgbClr val="000000"/>
                </a:solidFill>
              </a:rPr>
              <a:t> Meters </a:t>
            </a:r>
            <a:endParaRPr lang="en-US" dirty="0"/>
          </a:p>
        </p:txBody>
      </p:sp>
      <p:sp>
        <p:nvSpPr>
          <p:cNvPr id="43056" name="Rectangle 48"/>
          <p:cNvSpPr>
            <a:spLocks noChangeArrowheads="1"/>
          </p:cNvSpPr>
          <p:nvPr/>
        </p:nvSpPr>
        <p:spPr bwMode="auto">
          <a:xfrm>
            <a:off x="1698625" y="420211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59" name="Rectangle 51"/>
          <p:cNvSpPr>
            <a:spLocks noChangeArrowheads="1"/>
          </p:cNvSpPr>
          <p:nvPr/>
        </p:nvSpPr>
        <p:spPr bwMode="auto">
          <a:xfrm>
            <a:off x="6510338" y="1774825"/>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60" name="Rectangle 52"/>
          <p:cNvSpPr>
            <a:spLocks noChangeArrowheads="1"/>
          </p:cNvSpPr>
          <p:nvPr/>
        </p:nvSpPr>
        <p:spPr bwMode="auto">
          <a:xfrm>
            <a:off x="7577138" y="2387600"/>
            <a:ext cx="881062" cy="471488"/>
          </a:xfrm>
          <a:prstGeom prst="rect">
            <a:avLst/>
          </a:prstGeom>
          <a:solidFill>
            <a:srgbClr val="FFFFFF"/>
          </a:solidFill>
          <a:ln w="9525">
            <a:noFill/>
            <a:miter lim="800000"/>
            <a:headEnd/>
            <a:tailEnd/>
          </a:ln>
        </p:spPr>
        <p:txBody>
          <a:bodyPr/>
          <a:lstStyle/>
          <a:p>
            <a:endParaRPr lang="en-US"/>
          </a:p>
        </p:txBody>
      </p:sp>
      <p:sp>
        <p:nvSpPr>
          <p:cNvPr id="43061" name="Rectangle 53"/>
          <p:cNvSpPr>
            <a:spLocks noChangeArrowheads="1"/>
          </p:cNvSpPr>
          <p:nvPr/>
        </p:nvSpPr>
        <p:spPr bwMode="auto">
          <a:xfrm>
            <a:off x="5562600" y="2814638"/>
            <a:ext cx="577196" cy="2923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r>
              <a:rPr lang="en-US" sz="1900" dirty="0" smtClean="0">
                <a:solidFill>
                  <a:srgbClr val="000000"/>
                </a:solidFill>
              </a:rPr>
              <a:t>  82</a:t>
            </a:r>
            <a:r>
              <a:rPr lang="en-US" sz="1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dirty="0"/>
          </a:p>
        </p:txBody>
      </p:sp>
      <p:sp>
        <p:nvSpPr>
          <p:cNvPr id="43062" name="Rectangle 54"/>
          <p:cNvSpPr>
            <a:spLocks noChangeArrowheads="1"/>
          </p:cNvSpPr>
          <p:nvPr/>
        </p:nvSpPr>
        <p:spPr bwMode="auto">
          <a:xfrm>
            <a:off x="8178800" y="2435225"/>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63" name="Rectangle 55"/>
          <p:cNvSpPr>
            <a:spLocks noChangeArrowheads="1"/>
          </p:cNvSpPr>
          <p:nvPr/>
        </p:nvSpPr>
        <p:spPr bwMode="auto">
          <a:xfrm>
            <a:off x="2300288" y="1506538"/>
            <a:ext cx="1933575" cy="660400"/>
          </a:xfrm>
          <a:prstGeom prst="rect">
            <a:avLst/>
          </a:prstGeom>
          <a:solidFill>
            <a:srgbClr val="FFFFFF"/>
          </a:solidFill>
          <a:ln w="9525">
            <a:noFill/>
            <a:miter lim="800000"/>
            <a:headEnd/>
            <a:tailEnd/>
          </a:ln>
        </p:spPr>
        <p:txBody>
          <a:bodyPr/>
          <a:lstStyle/>
          <a:p>
            <a:endParaRPr lang="en-US"/>
          </a:p>
        </p:txBody>
      </p:sp>
      <p:sp>
        <p:nvSpPr>
          <p:cNvPr id="43064" name="Rectangle 56"/>
          <p:cNvSpPr>
            <a:spLocks noChangeArrowheads="1"/>
          </p:cNvSpPr>
          <p:nvPr/>
        </p:nvSpPr>
        <p:spPr bwMode="auto">
          <a:xfrm>
            <a:off x="2565400" y="1593850"/>
            <a:ext cx="1506538" cy="288925"/>
          </a:xfrm>
          <a:prstGeom prst="rect">
            <a:avLst/>
          </a:prstGeom>
          <a:noFill/>
          <a:ln w="9525">
            <a:noFill/>
            <a:miter lim="800000"/>
            <a:headEnd/>
            <a:tailEnd/>
          </a:ln>
        </p:spPr>
        <p:txBody>
          <a:bodyPr wrap="none" lIns="0" tIns="0" rIns="0" bIns="0">
            <a:spAutoFit/>
          </a:bodyPr>
          <a:lstStyle/>
          <a:p>
            <a:r>
              <a:rPr lang="en-US" sz="1900">
                <a:solidFill>
                  <a:srgbClr val="000000"/>
                </a:solidFill>
              </a:rPr>
              <a:t>Pump Curve at </a:t>
            </a:r>
            <a:endParaRPr lang="en-US"/>
          </a:p>
        </p:txBody>
      </p:sp>
      <p:sp>
        <p:nvSpPr>
          <p:cNvPr id="43065" name="Rectangle 57"/>
          <p:cNvSpPr>
            <a:spLocks noChangeArrowheads="1"/>
          </p:cNvSpPr>
          <p:nvPr/>
        </p:nvSpPr>
        <p:spPr bwMode="auto">
          <a:xfrm>
            <a:off x="2647950" y="1865313"/>
            <a:ext cx="1271588" cy="288925"/>
          </a:xfrm>
          <a:prstGeom prst="rect">
            <a:avLst/>
          </a:prstGeom>
          <a:noFill/>
          <a:ln w="9525">
            <a:noFill/>
            <a:miter lim="800000"/>
            <a:headEnd/>
            <a:tailEnd/>
          </a:ln>
        </p:spPr>
        <p:txBody>
          <a:bodyPr wrap="none" lIns="0" tIns="0" rIns="0" bIns="0">
            <a:spAutoFit/>
          </a:bodyPr>
          <a:lstStyle/>
          <a:p>
            <a:r>
              <a:rPr lang="en-US" sz="1900" dirty="0">
                <a:solidFill>
                  <a:srgbClr val="000000"/>
                </a:solidFill>
              </a:rPr>
              <a:t>Const. Speed</a:t>
            </a:r>
            <a:endParaRPr lang="en-US" dirty="0"/>
          </a:p>
        </p:txBody>
      </p:sp>
      <p:sp>
        <p:nvSpPr>
          <p:cNvPr id="43067" name="Rectangle 59"/>
          <p:cNvSpPr>
            <a:spLocks noChangeArrowheads="1"/>
          </p:cNvSpPr>
          <p:nvPr/>
        </p:nvSpPr>
        <p:spPr bwMode="auto">
          <a:xfrm>
            <a:off x="3298825" y="2366963"/>
            <a:ext cx="1716088" cy="681037"/>
          </a:xfrm>
          <a:prstGeom prst="rect">
            <a:avLst/>
          </a:prstGeom>
          <a:solidFill>
            <a:srgbClr val="FFFFFF"/>
          </a:solidFill>
          <a:ln w="9525">
            <a:noFill/>
            <a:miter lim="800000"/>
            <a:headEnd/>
            <a:tailEnd/>
          </a:ln>
        </p:spPr>
        <p:txBody>
          <a:bodyPr/>
          <a:lstStyle/>
          <a:p>
            <a:endParaRPr lang="en-US"/>
          </a:p>
        </p:txBody>
      </p:sp>
      <p:sp>
        <p:nvSpPr>
          <p:cNvPr id="43070" name="Rectangle 62"/>
          <p:cNvSpPr>
            <a:spLocks noChangeArrowheads="1"/>
          </p:cNvSpPr>
          <p:nvPr/>
        </p:nvSpPr>
        <p:spPr bwMode="auto">
          <a:xfrm>
            <a:off x="4633913" y="268128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71" name="Rectangle 63"/>
          <p:cNvSpPr>
            <a:spLocks noChangeArrowheads="1"/>
          </p:cNvSpPr>
          <p:nvPr/>
        </p:nvSpPr>
        <p:spPr bwMode="auto">
          <a:xfrm>
            <a:off x="5918200" y="3267075"/>
            <a:ext cx="1981200" cy="441325"/>
          </a:xfrm>
          <a:prstGeom prst="rect">
            <a:avLst/>
          </a:prstGeom>
          <a:solidFill>
            <a:srgbClr val="FFFFFF"/>
          </a:solidFill>
          <a:ln w="9525">
            <a:noFill/>
            <a:miter lim="800000"/>
            <a:headEnd/>
            <a:tailEnd/>
          </a:ln>
        </p:spPr>
        <p:txBody>
          <a:bodyPr/>
          <a:lstStyle/>
          <a:p>
            <a:endParaRPr lang="en-US"/>
          </a:p>
        </p:txBody>
      </p:sp>
      <p:sp>
        <p:nvSpPr>
          <p:cNvPr id="43073" name="Rectangle 65"/>
          <p:cNvSpPr>
            <a:spLocks noChangeArrowheads="1"/>
          </p:cNvSpPr>
          <p:nvPr/>
        </p:nvSpPr>
        <p:spPr bwMode="auto">
          <a:xfrm>
            <a:off x="7543800" y="330993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74" name="Rectangle 66"/>
          <p:cNvSpPr>
            <a:spLocks noChangeArrowheads="1"/>
          </p:cNvSpPr>
          <p:nvPr/>
        </p:nvSpPr>
        <p:spPr bwMode="auto">
          <a:xfrm>
            <a:off x="2520950" y="3625850"/>
            <a:ext cx="1978025" cy="441325"/>
          </a:xfrm>
          <a:prstGeom prst="rect">
            <a:avLst/>
          </a:prstGeom>
          <a:solidFill>
            <a:srgbClr val="FFFFFF"/>
          </a:solidFill>
          <a:ln w="9525">
            <a:noFill/>
            <a:miter lim="800000"/>
            <a:headEnd/>
            <a:tailEnd/>
          </a:ln>
        </p:spPr>
        <p:txBody>
          <a:bodyPr/>
          <a:lstStyle/>
          <a:p>
            <a:endParaRPr lang="en-US"/>
          </a:p>
        </p:txBody>
      </p:sp>
      <p:sp>
        <p:nvSpPr>
          <p:cNvPr id="43075" name="Rectangle 67"/>
          <p:cNvSpPr>
            <a:spLocks noChangeArrowheads="1"/>
          </p:cNvSpPr>
          <p:nvPr/>
        </p:nvSpPr>
        <p:spPr bwMode="auto">
          <a:xfrm>
            <a:off x="2689225" y="3713163"/>
            <a:ext cx="1358900" cy="288925"/>
          </a:xfrm>
          <a:prstGeom prst="rect">
            <a:avLst/>
          </a:prstGeom>
          <a:noFill/>
          <a:ln w="9525">
            <a:noFill/>
            <a:miter lim="800000"/>
            <a:headEnd/>
            <a:tailEnd/>
          </a:ln>
        </p:spPr>
        <p:txBody>
          <a:bodyPr wrap="none" lIns="0" tIns="0" rIns="0" bIns="0">
            <a:spAutoFit/>
          </a:bodyPr>
          <a:lstStyle/>
          <a:p>
            <a:r>
              <a:rPr lang="en-US" sz="1900">
                <a:solidFill>
                  <a:srgbClr val="000000"/>
                </a:solidFill>
              </a:rPr>
              <a:t>System Curve</a:t>
            </a:r>
            <a:endParaRPr lang="en-US"/>
          </a:p>
        </p:txBody>
      </p:sp>
      <p:sp>
        <p:nvSpPr>
          <p:cNvPr id="43076" name="Rectangle 68"/>
          <p:cNvSpPr>
            <a:spLocks noChangeArrowheads="1"/>
          </p:cNvSpPr>
          <p:nvPr/>
        </p:nvSpPr>
        <p:spPr bwMode="auto">
          <a:xfrm>
            <a:off x="4089400" y="366871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77" name="Rectangle 69"/>
          <p:cNvSpPr>
            <a:spLocks noChangeArrowheads="1"/>
          </p:cNvSpPr>
          <p:nvPr/>
        </p:nvSpPr>
        <p:spPr bwMode="auto">
          <a:xfrm>
            <a:off x="3621088" y="5646738"/>
            <a:ext cx="1757362" cy="525462"/>
          </a:xfrm>
          <a:prstGeom prst="rect">
            <a:avLst/>
          </a:prstGeom>
          <a:solidFill>
            <a:srgbClr val="FFFFFF"/>
          </a:solidFill>
          <a:ln w="9525">
            <a:noFill/>
            <a:miter lim="800000"/>
            <a:headEnd/>
            <a:tailEnd/>
          </a:ln>
        </p:spPr>
        <p:txBody>
          <a:bodyPr/>
          <a:lstStyle/>
          <a:p>
            <a:endParaRPr lang="en-US"/>
          </a:p>
        </p:txBody>
      </p:sp>
      <p:grpSp>
        <p:nvGrpSpPr>
          <p:cNvPr id="4" name="Group 76"/>
          <p:cNvGrpSpPr>
            <a:grpSpLocks/>
          </p:cNvGrpSpPr>
          <p:nvPr/>
        </p:nvGrpSpPr>
        <p:grpSpPr bwMode="auto">
          <a:xfrm>
            <a:off x="3792538" y="5722938"/>
            <a:ext cx="1420812" cy="355600"/>
            <a:chOff x="2245" y="3416"/>
            <a:chExt cx="895" cy="224"/>
          </a:xfrm>
        </p:grpSpPr>
        <p:sp>
          <p:nvSpPr>
            <p:cNvPr id="43078" name="Rectangle 70"/>
            <p:cNvSpPr>
              <a:spLocks noChangeArrowheads="1"/>
            </p:cNvSpPr>
            <p:nvPr/>
          </p:nvSpPr>
          <p:spPr bwMode="auto">
            <a:xfrm>
              <a:off x="2245" y="3419"/>
              <a:ext cx="36" cy="173"/>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sp>
          <p:nvSpPr>
            <p:cNvPr id="43079" name="Rectangle 71"/>
            <p:cNvSpPr>
              <a:spLocks noChangeArrowheads="1"/>
            </p:cNvSpPr>
            <p:nvPr/>
          </p:nvSpPr>
          <p:spPr bwMode="auto">
            <a:xfrm>
              <a:off x="2245" y="3416"/>
              <a:ext cx="895" cy="224"/>
            </a:xfrm>
            <a:prstGeom prst="rect">
              <a:avLst/>
            </a:prstGeom>
            <a:solidFill>
              <a:srgbClr val="FFFFFF"/>
            </a:solidFill>
            <a:ln w="9525">
              <a:noFill/>
              <a:miter lim="800000"/>
              <a:headEnd/>
              <a:tailEnd/>
            </a:ln>
          </p:spPr>
          <p:txBody>
            <a:bodyPr/>
            <a:lstStyle/>
            <a:p>
              <a:endParaRPr lang="en-US"/>
            </a:p>
          </p:txBody>
        </p:sp>
        <p:sp>
          <p:nvSpPr>
            <p:cNvPr id="43080" name="Rectangle 72"/>
            <p:cNvSpPr>
              <a:spLocks noChangeArrowheads="1"/>
            </p:cNvSpPr>
            <p:nvPr/>
          </p:nvSpPr>
          <p:spPr bwMode="auto">
            <a:xfrm>
              <a:off x="2385" y="3461"/>
              <a:ext cx="410" cy="144"/>
            </a:xfrm>
            <a:prstGeom prst="rect">
              <a:avLst/>
            </a:prstGeom>
            <a:noFill/>
            <a:ln w="9525">
              <a:noFill/>
              <a:miter lim="800000"/>
              <a:headEnd/>
              <a:tailEnd/>
            </a:ln>
          </p:spPr>
          <p:txBody>
            <a:bodyPr wrap="none" lIns="0" tIns="0" rIns="0" bIns="0">
              <a:spAutoFit/>
            </a:bodyPr>
            <a:lstStyle/>
            <a:p>
              <a:r>
                <a:rPr lang="en-US" sz="1500">
                  <a:solidFill>
                    <a:srgbClr val="000000"/>
                  </a:solidFill>
                </a:rPr>
                <a:t>Flow (m</a:t>
              </a:r>
              <a:endParaRPr lang="en-US"/>
            </a:p>
          </p:txBody>
        </p:sp>
        <p:sp>
          <p:nvSpPr>
            <p:cNvPr id="43081" name="Rectangle 73"/>
            <p:cNvSpPr>
              <a:spLocks noChangeArrowheads="1"/>
            </p:cNvSpPr>
            <p:nvPr/>
          </p:nvSpPr>
          <p:spPr bwMode="auto">
            <a:xfrm>
              <a:off x="2788" y="3444"/>
              <a:ext cx="40" cy="96"/>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3082" name="Rectangle 74"/>
            <p:cNvSpPr>
              <a:spLocks noChangeArrowheads="1"/>
            </p:cNvSpPr>
            <p:nvPr/>
          </p:nvSpPr>
          <p:spPr bwMode="auto">
            <a:xfrm>
              <a:off x="2827" y="3461"/>
              <a:ext cx="173" cy="144"/>
            </a:xfrm>
            <a:prstGeom prst="rect">
              <a:avLst/>
            </a:prstGeom>
            <a:noFill/>
            <a:ln w="9525">
              <a:noFill/>
              <a:miter lim="800000"/>
              <a:headEnd/>
              <a:tailEnd/>
            </a:ln>
          </p:spPr>
          <p:txBody>
            <a:bodyPr wrap="none" lIns="0" tIns="0" rIns="0" bIns="0">
              <a:spAutoFit/>
            </a:bodyPr>
            <a:lstStyle/>
            <a:p>
              <a:r>
                <a:rPr lang="en-US" sz="1500">
                  <a:solidFill>
                    <a:srgbClr val="000000"/>
                  </a:solidFill>
                </a:rPr>
                <a:t>/hr)</a:t>
              </a:r>
              <a:endParaRPr lang="en-US"/>
            </a:p>
          </p:txBody>
        </p:sp>
        <p:sp>
          <p:nvSpPr>
            <p:cNvPr id="43083" name="Rectangle 75"/>
            <p:cNvSpPr>
              <a:spLocks noChangeArrowheads="1"/>
            </p:cNvSpPr>
            <p:nvPr/>
          </p:nvSpPr>
          <p:spPr bwMode="auto">
            <a:xfrm>
              <a:off x="2999" y="3438"/>
              <a:ext cx="36" cy="173"/>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grpSp>
      <p:sp>
        <p:nvSpPr>
          <p:cNvPr id="43085" name="Rectangle 77"/>
          <p:cNvSpPr>
            <a:spLocks noChangeArrowheads="1"/>
          </p:cNvSpPr>
          <p:nvPr/>
        </p:nvSpPr>
        <p:spPr bwMode="auto">
          <a:xfrm>
            <a:off x="5207000" y="583406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086" name="Freeform 78"/>
          <p:cNvSpPr>
            <a:spLocks/>
          </p:cNvSpPr>
          <p:nvPr/>
        </p:nvSpPr>
        <p:spPr bwMode="auto">
          <a:xfrm>
            <a:off x="2079625" y="2112963"/>
            <a:ext cx="3959225" cy="1341437"/>
          </a:xfrm>
          <a:custGeom>
            <a:avLst/>
            <a:gdLst/>
            <a:ahLst/>
            <a:cxnLst>
              <a:cxn ang="0">
                <a:pos x="0" y="75"/>
              </a:cxn>
              <a:cxn ang="0">
                <a:pos x="142" y="50"/>
              </a:cxn>
              <a:cxn ang="0">
                <a:pos x="285" y="29"/>
              </a:cxn>
              <a:cxn ang="0">
                <a:pos x="429" y="13"/>
              </a:cxn>
              <a:cxn ang="0">
                <a:pos x="502" y="6"/>
              </a:cxn>
              <a:cxn ang="0">
                <a:pos x="574" y="2"/>
              </a:cxn>
              <a:cxn ang="0">
                <a:pos x="647" y="0"/>
              </a:cxn>
              <a:cxn ang="0">
                <a:pos x="720" y="0"/>
              </a:cxn>
              <a:cxn ang="0">
                <a:pos x="795" y="4"/>
              </a:cxn>
              <a:cxn ang="0">
                <a:pos x="870" y="11"/>
              </a:cxn>
              <a:cxn ang="0">
                <a:pos x="944" y="22"/>
              </a:cxn>
              <a:cxn ang="0">
                <a:pos x="1021" y="36"/>
              </a:cxn>
              <a:cxn ang="0">
                <a:pos x="1097" y="54"/>
              </a:cxn>
              <a:cxn ang="0">
                <a:pos x="1174" y="75"/>
              </a:cxn>
              <a:cxn ang="0">
                <a:pos x="1213" y="87"/>
              </a:cxn>
              <a:cxn ang="0">
                <a:pos x="1254" y="103"/>
              </a:cxn>
              <a:cxn ang="0">
                <a:pos x="1296" y="121"/>
              </a:cxn>
              <a:cxn ang="0">
                <a:pos x="1339" y="139"/>
              </a:cxn>
              <a:cxn ang="0">
                <a:pos x="1428" y="183"/>
              </a:cxn>
              <a:cxn ang="0">
                <a:pos x="1518" y="231"/>
              </a:cxn>
              <a:cxn ang="0">
                <a:pos x="1611" y="285"/>
              </a:cxn>
              <a:cxn ang="0">
                <a:pos x="1703" y="342"/>
              </a:cxn>
              <a:cxn ang="0">
                <a:pos x="1798" y="400"/>
              </a:cxn>
              <a:cxn ang="0">
                <a:pos x="1890" y="461"/>
              </a:cxn>
              <a:cxn ang="0">
                <a:pos x="1981" y="519"/>
              </a:cxn>
              <a:cxn ang="0">
                <a:pos x="2068" y="578"/>
              </a:cxn>
              <a:cxn ang="0">
                <a:pos x="2153" y="635"/>
              </a:cxn>
              <a:cxn ang="0">
                <a:pos x="2233" y="688"/>
              </a:cxn>
              <a:cxn ang="0">
                <a:pos x="2308" y="738"/>
              </a:cxn>
              <a:cxn ang="0">
                <a:pos x="2377" y="781"/>
              </a:cxn>
              <a:cxn ang="0">
                <a:pos x="2409" y="799"/>
              </a:cxn>
              <a:cxn ang="0">
                <a:pos x="2439" y="816"/>
              </a:cxn>
              <a:cxn ang="0">
                <a:pos x="2468" y="832"/>
              </a:cxn>
              <a:cxn ang="0">
                <a:pos x="2494" y="845"/>
              </a:cxn>
            </a:cxnLst>
            <a:rect l="0" t="0" r="r" b="b"/>
            <a:pathLst>
              <a:path w="2494" h="845">
                <a:moveTo>
                  <a:pt x="0" y="75"/>
                </a:moveTo>
                <a:lnTo>
                  <a:pt x="142" y="50"/>
                </a:lnTo>
                <a:lnTo>
                  <a:pt x="285" y="29"/>
                </a:lnTo>
                <a:lnTo>
                  <a:pt x="429" y="13"/>
                </a:lnTo>
                <a:lnTo>
                  <a:pt x="502" y="6"/>
                </a:lnTo>
                <a:lnTo>
                  <a:pt x="574" y="2"/>
                </a:lnTo>
                <a:lnTo>
                  <a:pt x="647" y="0"/>
                </a:lnTo>
                <a:lnTo>
                  <a:pt x="720" y="0"/>
                </a:lnTo>
                <a:lnTo>
                  <a:pt x="795" y="4"/>
                </a:lnTo>
                <a:lnTo>
                  <a:pt x="870" y="11"/>
                </a:lnTo>
                <a:lnTo>
                  <a:pt x="944" y="22"/>
                </a:lnTo>
                <a:lnTo>
                  <a:pt x="1021" y="36"/>
                </a:lnTo>
                <a:lnTo>
                  <a:pt x="1097" y="54"/>
                </a:lnTo>
                <a:lnTo>
                  <a:pt x="1174" y="75"/>
                </a:lnTo>
                <a:lnTo>
                  <a:pt x="1213" y="87"/>
                </a:lnTo>
                <a:lnTo>
                  <a:pt x="1254" y="103"/>
                </a:lnTo>
                <a:lnTo>
                  <a:pt x="1296" y="121"/>
                </a:lnTo>
                <a:lnTo>
                  <a:pt x="1339" y="139"/>
                </a:lnTo>
                <a:lnTo>
                  <a:pt x="1428" y="183"/>
                </a:lnTo>
                <a:lnTo>
                  <a:pt x="1518" y="231"/>
                </a:lnTo>
                <a:lnTo>
                  <a:pt x="1611" y="285"/>
                </a:lnTo>
                <a:lnTo>
                  <a:pt x="1703" y="342"/>
                </a:lnTo>
                <a:lnTo>
                  <a:pt x="1798" y="400"/>
                </a:lnTo>
                <a:lnTo>
                  <a:pt x="1890" y="461"/>
                </a:lnTo>
                <a:lnTo>
                  <a:pt x="1981" y="519"/>
                </a:lnTo>
                <a:lnTo>
                  <a:pt x="2068" y="578"/>
                </a:lnTo>
                <a:lnTo>
                  <a:pt x="2153" y="635"/>
                </a:lnTo>
                <a:lnTo>
                  <a:pt x="2233" y="688"/>
                </a:lnTo>
                <a:lnTo>
                  <a:pt x="2308" y="738"/>
                </a:lnTo>
                <a:lnTo>
                  <a:pt x="2377" y="781"/>
                </a:lnTo>
                <a:lnTo>
                  <a:pt x="2409" y="799"/>
                </a:lnTo>
                <a:lnTo>
                  <a:pt x="2439" y="816"/>
                </a:lnTo>
                <a:lnTo>
                  <a:pt x="2468" y="832"/>
                </a:lnTo>
                <a:lnTo>
                  <a:pt x="2494" y="845"/>
                </a:lnTo>
              </a:path>
            </a:pathLst>
          </a:custGeom>
          <a:noFill/>
          <a:ln w="17463">
            <a:solidFill>
              <a:srgbClr val="000000"/>
            </a:solidFill>
            <a:prstDash val="solid"/>
            <a:round/>
            <a:headEnd/>
            <a:tailEnd/>
          </a:ln>
        </p:spPr>
        <p:txBody>
          <a:bodyPr/>
          <a:lstStyle/>
          <a:p>
            <a:endParaRPr lang="en-US"/>
          </a:p>
        </p:txBody>
      </p:sp>
      <p:sp>
        <p:nvSpPr>
          <p:cNvPr id="43088" name="Freeform 80"/>
          <p:cNvSpPr>
            <a:spLocks/>
          </p:cNvSpPr>
          <p:nvPr/>
        </p:nvSpPr>
        <p:spPr bwMode="auto">
          <a:xfrm>
            <a:off x="2079625" y="2616200"/>
            <a:ext cx="5438775" cy="1941513"/>
          </a:xfrm>
          <a:custGeom>
            <a:avLst/>
            <a:gdLst/>
            <a:ahLst/>
            <a:cxnLst>
              <a:cxn ang="0">
                <a:pos x="0" y="1223"/>
              </a:cxn>
              <a:cxn ang="0">
                <a:pos x="55" y="1214"/>
              </a:cxn>
              <a:cxn ang="0">
                <a:pos x="86" y="1211"/>
              </a:cxn>
              <a:cxn ang="0">
                <a:pos x="118" y="1209"/>
              </a:cxn>
              <a:cxn ang="0">
                <a:pos x="151" y="1205"/>
              </a:cxn>
              <a:cxn ang="0">
                <a:pos x="189" y="1202"/>
              </a:cxn>
              <a:cxn ang="0">
                <a:pos x="231" y="1196"/>
              </a:cxn>
              <a:cxn ang="0">
                <a:pos x="276" y="1191"/>
              </a:cxn>
              <a:cxn ang="0">
                <a:pos x="327" y="1182"/>
              </a:cxn>
              <a:cxn ang="0">
                <a:pos x="384" y="1171"/>
              </a:cxn>
              <a:cxn ang="0">
                <a:pos x="446" y="1159"/>
              </a:cxn>
              <a:cxn ang="0">
                <a:pos x="480" y="1150"/>
              </a:cxn>
              <a:cxn ang="0">
                <a:pos x="516" y="1141"/>
              </a:cxn>
              <a:cxn ang="0">
                <a:pos x="553" y="1131"/>
              </a:cxn>
              <a:cxn ang="0">
                <a:pos x="592" y="1120"/>
              </a:cxn>
              <a:cxn ang="0">
                <a:pos x="633" y="1107"/>
              </a:cxn>
              <a:cxn ang="0">
                <a:pos x="676" y="1095"/>
              </a:cxn>
              <a:cxn ang="0">
                <a:pos x="722" y="1081"/>
              </a:cxn>
              <a:cxn ang="0">
                <a:pos x="770" y="1065"/>
              </a:cxn>
              <a:cxn ang="0">
                <a:pos x="820" y="1047"/>
              </a:cxn>
              <a:cxn ang="0">
                <a:pos x="871" y="1029"/>
              </a:cxn>
              <a:cxn ang="0">
                <a:pos x="928" y="1010"/>
              </a:cxn>
              <a:cxn ang="0">
                <a:pos x="989" y="987"/>
              </a:cxn>
              <a:cxn ang="0">
                <a:pos x="1054" y="962"/>
              </a:cxn>
              <a:cxn ang="0">
                <a:pos x="1124" y="935"/>
              </a:cxn>
              <a:cxn ang="0">
                <a:pos x="1197" y="908"/>
              </a:cxn>
              <a:cxn ang="0">
                <a:pos x="1273" y="878"/>
              </a:cxn>
              <a:cxn ang="0">
                <a:pos x="1353" y="846"/>
              </a:cxn>
              <a:cxn ang="0">
                <a:pos x="1437" y="814"/>
              </a:cxn>
              <a:cxn ang="0">
                <a:pos x="1522" y="779"/>
              </a:cxn>
              <a:cxn ang="0">
                <a:pos x="1609" y="745"/>
              </a:cxn>
              <a:cxn ang="0">
                <a:pos x="1700" y="707"/>
              </a:cxn>
              <a:cxn ang="0">
                <a:pos x="1790" y="672"/>
              </a:cxn>
              <a:cxn ang="0">
                <a:pos x="1975" y="595"/>
              </a:cxn>
              <a:cxn ang="0">
                <a:pos x="2162" y="519"/>
              </a:cxn>
              <a:cxn ang="0">
                <a:pos x="2350" y="442"/>
              </a:cxn>
              <a:cxn ang="0">
                <a:pos x="2534" y="366"/>
              </a:cxn>
              <a:cxn ang="0">
                <a:pos x="2624" y="330"/>
              </a:cxn>
              <a:cxn ang="0">
                <a:pos x="2713" y="293"/>
              </a:cxn>
              <a:cxn ang="0">
                <a:pos x="2798" y="258"/>
              </a:cxn>
              <a:cxn ang="0">
                <a:pos x="2882" y="224"/>
              </a:cxn>
              <a:cxn ang="0">
                <a:pos x="2964" y="190"/>
              </a:cxn>
              <a:cxn ang="0">
                <a:pos x="3042" y="158"/>
              </a:cxn>
              <a:cxn ang="0">
                <a:pos x="3117" y="126"/>
              </a:cxn>
              <a:cxn ang="0">
                <a:pos x="3186" y="98"/>
              </a:cxn>
              <a:cxn ang="0">
                <a:pos x="3254" y="71"/>
              </a:cxn>
              <a:cxn ang="0">
                <a:pos x="3316" y="44"/>
              </a:cxn>
              <a:cxn ang="0">
                <a:pos x="3373" y="21"/>
              </a:cxn>
              <a:cxn ang="0">
                <a:pos x="3426" y="0"/>
              </a:cxn>
            </a:cxnLst>
            <a:rect l="0" t="0" r="r" b="b"/>
            <a:pathLst>
              <a:path w="3426" h="1223">
                <a:moveTo>
                  <a:pt x="0" y="1223"/>
                </a:moveTo>
                <a:lnTo>
                  <a:pt x="55" y="1214"/>
                </a:lnTo>
                <a:lnTo>
                  <a:pt x="86" y="1211"/>
                </a:lnTo>
                <a:lnTo>
                  <a:pt x="118" y="1209"/>
                </a:lnTo>
                <a:lnTo>
                  <a:pt x="151" y="1205"/>
                </a:lnTo>
                <a:lnTo>
                  <a:pt x="189" y="1202"/>
                </a:lnTo>
                <a:lnTo>
                  <a:pt x="231" y="1196"/>
                </a:lnTo>
                <a:lnTo>
                  <a:pt x="276" y="1191"/>
                </a:lnTo>
                <a:lnTo>
                  <a:pt x="327" y="1182"/>
                </a:lnTo>
                <a:lnTo>
                  <a:pt x="384" y="1171"/>
                </a:lnTo>
                <a:lnTo>
                  <a:pt x="446" y="1159"/>
                </a:lnTo>
                <a:lnTo>
                  <a:pt x="480" y="1150"/>
                </a:lnTo>
                <a:lnTo>
                  <a:pt x="516" y="1141"/>
                </a:lnTo>
                <a:lnTo>
                  <a:pt x="553" y="1131"/>
                </a:lnTo>
                <a:lnTo>
                  <a:pt x="592" y="1120"/>
                </a:lnTo>
                <a:lnTo>
                  <a:pt x="633" y="1107"/>
                </a:lnTo>
                <a:lnTo>
                  <a:pt x="676" y="1095"/>
                </a:lnTo>
                <a:lnTo>
                  <a:pt x="722" y="1081"/>
                </a:lnTo>
                <a:lnTo>
                  <a:pt x="770" y="1065"/>
                </a:lnTo>
                <a:lnTo>
                  <a:pt x="820" y="1047"/>
                </a:lnTo>
                <a:lnTo>
                  <a:pt x="871" y="1029"/>
                </a:lnTo>
                <a:lnTo>
                  <a:pt x="928" y="1010"/>
                </a:lnTo>
                <a:lnTo>
                  <a:pt x="989" y="987"/>
                </a:lnTo>
                <a:lnTo>
                  <a:pt x="1054" y="962"/>
                </a:lnTo>
                <a:lnTo>
                  <a:pt x="1124" y="935"/>
                </a:lnTo>
                <a:lnTo>
                  <a:pt x="1197" y="908"/>
                </a:lnTo>
                <a:lnTo>
                  <a:pt x="1273" y="878"/>
                </a:lnTo>
                <a:lnTo>
                  <a:pt x="1353" y="846"/>
                </a:lnTo>
                <a:lnTo>
                  <a:pt x="1437" y="814"/>
                </a:lnTo>
                <a:lnTo>
                  <a:pt x="1522" y="779"/>
                </a:lnTo>
                <a:lnTo>
                  <a:pt x="1609" y="745"/>
                </a:lnTo>
                <a:lnTo>
                  <a:pt x="1700" y="707"/>
                </a:lnTo>
                <a:lnTo>
                  <a:pt x="1790" y="672"/>
                </a:lnTo>
                <a:lnTo>
                  <a:pt x="1975" y="595"/>
                </a:lnTo>
                <a:lnTo>
                  <a:pt x="2162" y="519"/>
                </a:lnTo>
                <a:lnTo>
                  <a:pt x="2350" y="442"/>
                </a:lnTo>
                <a:lnTo>
                  <a:pt x="2534" y="366"/>
                </a:lnTo>
                <a:lnTo>
                  <a:pt x="2624" y="330"/>
                </a:lnTo>
                <a:lnTo>
                  <a:pt x="2713" y="293"/>
                </a:lnTo>
                <a:lnTo>
                  <a:pt x="2798" y="258"/>
                </a:lnTo>
                <a:lnTo>
                  <a:pt x="2882" y="224"/>
                </a:lnTo>
                <a:lnTo>
                  <a:pt x="2964" y="190"/>
                </a:lnTo>
                <a:lnTo>
                  <a:pt x="3042" y="158"/>
                </a:lnTo>
                <a:lnTo>
                  <a:pt x="3117" y="126"/>
                </a:lnTo>
                <a:lnTo>
                  <a:pt x="3186" y="98"/>
                </a:lnTo>
                <a:lnTo>
                  <a:pt x="3254" y="71"/>
                </a:lnTo>
                <a:lnTo>
                  <a:pt x="3316" y="44"/>
                </a:lnTo>
                <a:lnTo>
                  <a:pt x="3373" y="21"/>
                </a:lnTo>
                <a:lnTo>
                  <a:pt x="3426" y="0"/>
                </a:lnTo>
              </a:path>
            </a:pathLst>
          </a:custGeom>
          <a:noFill/>
          <a:ln w="17463">
            <a:solidFill>
              <a:srgbClr val="008000"/>
            </a:solidFill>
            <a:prstDash val="solid"/>
            <a:round/>
            <a:headEnd/>
            <a:tailEnd/>
          </a:ln>
        </p:spPr>
        <p:txBody>
          <a:bodyPr/>
          <a:lstStyle/>
          <a:p>
            <a:endParaRPr lang="en-US"/>
          </a:p>
        </p:txBody>
      </p:sp>
      <p:sp>
        <p:nvSpPr>
          <p:cNvPr id="43155" name="Rectangle 147"/>
          <p:cNvSpPr>
            <a:spLocks noChangeArrowheads="1"/>
          </p:cNvSpPr>
          <p:nvPr/>
        </p:nvSpPr>
        <p:spPr bwMode="auto">
          <a:xfrm>
            <a:off x="6172200" y="3271838"/>
            <a:ext cx="1533525" cy="288925"/>
          </a:xfrm>
          <a:prstGeom prst="rect">
            <a:avLst/>
          </a:prstGeom>
          <a:noFill/>
          <a:ln w="9525">
            <a:noFill/>
            <a:miter lim="800000"/>
            <a:headEnd/>
            <a:tailEnd/>
          </a:ln>
        </p:spPr>
        <p:txBody>
          <a:bodyPr wrap="none" lIns="0" tIns="0" rIns="0" bIns="0">
            <a:spAutoFit/>
          </a:bodyPr>
          <a:lstStyle/>
          <a:p>
            <a:r>
              <a:rPr lang="en-US" sz="1900">
                <a:solidFill>
                  <a:srgbClr val="000000"/>
                </a:solidFill>
              </a:rPr>
              <a:t>Operating Point</a:t>
            </a:r>
            <a:endParaRPr lang="en-US"/>
          </a:p>
        </p:txBody>
      </p:sp>
      <p:sp>
        <p:nvSpPr>
          <p:cNvPr id="43156" name="Rectangle 148"/>
          <p:cNvSpPr>
            <a:spLocks noChangeArrowheads="1"/>
          </p:cNvSpPr>
          <p:nvPr/>
        </p:nvSpPr>
        <p:spPr bwMode="auto">
          <a:xfrm>
            <a:off x="7794625" y="4597400"/>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3157" name="Line 149"/>
          <p:cNvSpPr>
            <a:spLocks noChangeShapeType="1"/>
          </p:cNvSpPr>
          <p:nvPr/>
        </p:nvSpPr>
        <p:spPr bwMode="auto">
          <a:xfrm>
            <a:off x="5797550" y="3330575"/>
            <a:ext cx="0" cy="1905000"/>
          </a:xfrm>
          <a:prstGeom prst="line">
            <a:avLst/>
          </a:prstGeom>
          <a:noFill/>
          <a:ln w="9525" cap="rnd">
            <a:solidFill>
              <a:schemeClr val="tx1"/>
            </a:solidFill>
            <a:prstDash val="sysDot"/>
            <a:round/>
            <a:headEnd/>
            <a:tailEnd/>
          </a:ln>
          <a:effectLst/>
        </p:spPr>
        <p:txBody>
          <a:bodyPr/>
          <a:lstStyle/>
          <a:p>
            <a:endParaRPr lang="en-US"/>
          </a:p>
        </p:txBody>
      </p:sp>
      <p:sp>
        <p:nvSpPr>
          <p:cNvPr id="43158" name="Text Box 150"/>
          <p:cNvSpPr txBox="1">
            <a:spLocks noChangeArrowheads="1"/>
          </p:cNvSpPr>
          <p:nvPr/>
        </p:nvSpPr>
        <p:spPr bwMode="auto">
          <a:xfrm>
            <a:off x="5329238" y="5319713"/>
            <a:ext cx="995362" cy="3365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1600" dirty="0">
                <a:cs typeface="Times New Roman" pitchFamily="18" charset="0"/>
              </a:rPr>
              <a:t>500 m</a:t>
            </a:r>
            <a:r>
              <a:rPr lang="en-US" sz="1600" baseline="30000" dirty="0">
                <a:cs typeface="Times New Roman" pitchFamily="18" charset="0"/>
              </a:rPr>
              <a:t>3</a:t>
            </a:r>
            <a:r>
              <a:rPr lang="en-US" sz="1600" dirty="0">
                <a:cs typeface="Times New Roman" pitchFamily="18" charset="0"/>
              </a:rPr>
              <a:t>/hr</a:t>
            </a:r>
            <a:endParaRPr lang="en-US" sz="1600" dirty="0"/>
          </a:p>
        </p:txBody>
      </p:sp>
      <p:sp>
        <p:nvSpPr>
          <p:cNvPr id="48" name="Rectangle 47"/>
          <p:cNvSpPr/>
          <p:nvPr/>
        </p:nvSpPr>
        <p:spPr>
          <a:xfrm>
            <a:off x="1143000" y="32766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 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14400"/>
          </a:xfrm>
        </p:spPr>
        <p:txBody>
          <a:bodyPr/>
          <a:lstStyle/>
          <a:p>
            <a:r>
              <a:rPr lang="en-US" b="1" dirty="0" err="1" smtClean="0">
                <a:solidFill>
                  <a:schemeClr val="accent2"/>
                </a:solidFill>
                <a:cs typeface="Times New Roman" pitchFamily="18" charset="0"/>
              </a:rPr>
              <a:t>Iso</a:t>
            </a:r>
            <a:r>
              <a:rPr lang="en-US" b="1" dirty="0" smtClean="0">
                <a:solidFill>
                  <a:schemeClr val="accent2"/>
                </a:solidFill>
                <a:cs typeface="Times New Roman" pitchFamily="18" charset="0"/>
              </a:rPr>
              <a:t>-Efficiency</a:t>
            </a:r>
            <a:r>
              <a:rPr lang="en-US" dirty="0" smtClean="0">
                <a:solidFill>
                  <a:srgbClr val="000000"/>
                </a:solidFill>
              </a:rPr>
              <a:t> </a:t>
            </a:r>
            <a:r>
              <a:rPr lang="en-US" b="1" dirty="0">
                <a:solidFill>
                  <a:schemeClr val="accent2"/>
                </a:solidFill>
                <a:cs typeface="Times New Roman" pitchFamily="18" charset="0"/>
              </a:rPr>
              <a:t>Curves</a:t>
            </a:r>
          </a:p>
        </p:txBody>
      </p:sp>
      <p:pic>
        <p:nvPicPr>
          <p:cNvPr id="12" name="Picture 2"/>
          <p:cNvPicPr>
            <a:picLocks noChangeAspect="1" noChangeArrowheads="1"/>
          </p:cNvPicPr>
          <p:nvPr/>
        </p:nvPicPr>
        <p:blipFill>
          <a:blip r:embed="rId3" cstate="print"/>
          <a:srcRect/>
          <a:stretch>
            <a:fillRect/>
          </a:stretch>
        </p:blipFill>
        <p:spPr bwMode="auto">
          <a:xfrm>
            <a:off x="152400" y="914400"/>
            <a:ext cx="8763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14400"/>
          </a:xfrm>
        </p:spPr>
        <p:txBody>
          <a:bodyPr/>
          <a:lstStyle/>
          <a:p>
            <a:r>
              <a:rPr lang="en-US" b="1" dirty="0" err="1" smtClean="0">
                <a:solidFill>
                  <a:schemeClr val="accent2"/>
                </a:solidFill>
                <a:cs typeface="Times New Roman" pitchFamily="18" charset="0"/>
              </a:rPr>
              <a:t>Iso</a:t>
            </a:r>
            <a:r>
              <a:rPr lang="en-US" b="1" dirty="0" smtClean="0">
                <a:solidFill>
                  <a:schemeClr val="accent2"/>
                </a:solidFill>
                <a:cs typeface="Times New Roman" pitchFamily="18" charset="0"/>
              </a:rPr>
              <a:t>-Efficiency</a:t>
            </a:r>
            <a:r>
              <a:rPr lang="en-US" dirty="0" smtClean="0">
                <a:solidFill>
                  <a:srgbClr val="000000"/>
                </a:solidFill>
              </a:rPr>
              <a:t> </a:t>
            </a:r>
            <a:r>
              <a:rPr lang="en-US" b="1" dirty="0">
                <a:solidFill>
                  <a:schemeClr val="accent2"/>
                </a:solidFill>
                <a:cs typeface="Times New Roman" pitchFamily="18" charset="0"/>
              </a:rPr>
              <a:t>Curves</a:t>
            </a:r>
          </a:p>
        </p:txBody>
      </p:sp>
      <p:pic>
        <p:nvPicPr>
          <p:cNvPr id="25603" name="Picture 3" descr="7-10-2"/>
          <p:cNvPicPr>
            <a:picLocks noChangeAspect="1" noChangeArrowheads="1"/>
          </p:cNvPicPr>
          <p:nvPr/>
        </p:nvPicPr>
        <p:blipFill>
          <a:blip r:embed="rId3" cstate="print">
            <a:lum bright="-100000" contrast="-100000"/>
          </a:blip>
          <a:srcRect/>
          <a:stretch>
            <a:fillRect/>
          </a:stretch>
        </p:blipFill>
        <p:spPr bwMode="auto">
          <a:xfrm>
            <a:off x="381000" y="1219200"/>
            <a:ext cx="8763000" cy="5897562"/>
          </a:xfrm>
          <a:prstGeom prst="rect">
            <a:avLst/>
          </a:prstGeom>
          <a:noFill/>
        </p:spPr>
      </p:pic>
      <p:sp>
        <p:nvSpPr>
          <p:cNvPr id="10" name="Rectangle 9"/>
          <p:cNvSpPr/>
          <p:nvPr/>
        </p:nvSpPr>
        <p:spPr>
          <a:xfrm>
            <a:off x="3962400" y="4343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IN" dirty="0"/>
          </a:p>
        </p:txBody>
      </p:sp>
      <p:sp>
        <p:nvSpPr>
          <p:cNvPr id="11" name="Rectangle 10"/>
          <p:cNvSpPr/>
          <p:nvPr/>
        </p:nvSpPr>
        <p:spPr>
          <a:xfrm>
            <a:off x="3581400" y="1981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a:t>
            </a:r>
            <a:endParaRPr lang="en-IN"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1143000"/>
          </a:xfrm>
        </p:spPr>
        <p:txBody>
          <a:bodyPr>
            <a:normAutofit/>
          </a:bodyPr>
          <a:lstStyle/>
          <a:p>
            <a:r>
              <a:rPr lang="en-US" sz="3200" i="1" dirty="0">
                <a:solidFill>
                  <a:schemeClr val="accent6">
                    <a:lumMod val="50000"/>
                  </a:schemeClr>
                </a:solidFill>
                <a:cs typeface="Times New Roman" pitchFamily="18" charset="0"/>
              </a:rPr>
              <a:t>If we select E, then the pump efficiency is 60%</a:t>
            </a:r>
            <a:endParaRPr lang="en-US" sz="3200" dirty="0">
              <a:solidFill>
                <a:schemeClr val="accent6">
                  <a:lumMod val="50000"/>
                </a:schemeClr>
              </a:solidFill>
              <a:cs typeface="Times New Roman" pitchFamily="18" charset="0"/>
            </a:endParaRPr>
          </a:p>
        </p:txBody>
      </p:sp>
      <p:sp>
        <p:nvSpPr>
          <p:cNvPr id="7173" name="Rectangle 5"/>
          <p:cNvSpPr>
            <a:spLocks noGrp="1" noChangeArrowheads="1"/>
          </p:cNvSpPr>
          <p:nvPr>
            <p:ph type="body" idx="1"/>
          </p:nvPr>
        </p:nvSpPr>
        <p:spPr>
          <a:xfrm>
            <a:off x="457200" y="1600200"/>
            <a:ext cx="8458200" cy="4525963"/>
          </a:xfrm>
        </p:spPr>
        <p:txBody>
          <a:bodyPr/>
          <a:lstStyle/>
          <a:p>
            <a:pPr>
              <a:lnSpc>
                <a:spcPct val="90000"/>
              </a:lnSpc>
            </a:pPr>
            <a:r>
              <a:rPr lang="en-US" sz="2800" dirty="0">
                <a:cs typeface="Times New Roman" pitchFamily="18" charset="0"/>
              </a:rPr>
              <a:t>Hydraulic Power =  </a:t>
            </a:r>
            <a:r>
              <a:rPr lang="en-US" sz="1800" u="sng" dirty="0">
                <a:cs typeface="Times New Roman" pitchFamily="18" charset="0"/>
              </a:rPr>
              <a:t>Q (m</a:t>
            </a:r>
            <a:r>
              <a:rPr lang="en-US" sz="1800" u="sng" baseline="30000" dirty="0">
                <a:cs typeface="Times New Roman" pitchFamily="18" charset="0"/>
              </a:rPr>
              <a:t>3</a:t>
            </a:r>
            <a:r>
              <a:rPr lang="en-US" sz="1800" u="sng" dirty="0">
                <a:cs typeface="Times New Roman" pitchFamily="18" charset="0"/>
              </a:rPr>
              <a:t>/s) x Total head, </a:t>
            </a:r>
            <a:r>
              <a:rPr lang="en-US" sz="1800" u="sng" dirty="0" err="1">
                <a:cs typeface="Times New Roman" pitchFamily="18" charset="0"/>
              </a:rPr>
              <a:t>h</a:t>
            </a:r>
            <a:r>
              <a:rPr lang="en-US" sz="1800" u="sng" baseline="-30000" dirty="0" err="1">
                <a:cs typeface="Times New Roman" pitchFamily="18" charset="0"/>
              </a:rPr>
              <a:t>d</a:t>
            </a:r>
            <a:r>
              <a:rPr lang="en-US" sz="1800" u="sng" baseline="-30000" dirty="0">
                <a:cs typeface="Times New Roman" pitchFamily="18" charset="0"/>
              </a:rPr>
              <a:t> </a:t>
            </a:r>
            <a:r>
              <a:rPr lang="en-US" sz="1800" u="sng" dirty="0">
                <a:cs typeface="Times New Roman" pitchFamily="18" charset="0"/>
              </a:rPr>
              <a:t>- </a:t>
            </a:r>
            <a:r>
              <a:rPr lang="en-US" sz="1800" u="sng" dirty="0" err="1">
                <a:cs typeface="Times New Roman" pitchFamily="18" charset="0"/>
              </a:rPr>
              <a:t>h</a:t>
            </a:r>
            <a:r>
              <a:rPr lang="en-US" sz="1800" u="sng" baseline="-30000" dirty="0" err="1">
                <a:cs typeface="Times New Roman" pitchFamily="18" charset="0"/>
              </a:rPr>
              <a:t>s</a:t>
            </a:r>
            <a:r>
              <a:rPr lang="en-US" sz="1800" u="sng" dirty="0">
                <a:cs typeface="Times New Roman" pitchFamily="18" charset="0"/>
              </a:rPr>
              <a:t> (m) x </a:t>
            </a:r>
            <a:r>
              <a:rPr lang="en-US" sz="1800" u="sng" dirty="0">
                <a:cs typeface="Times New Roman" pitchFamily="18" charset="0"/>
                <a:sym typeface="SymbolPS" pitchFamily="18" charset="2"/>
              </a:rPr>
              <a:t></a:t>
            </a:r>
            <a:r>
              <a:rPr lang="en-US" sz="1800" u="sng" dirty="0">
                <a:cs typeface="Times New Roman" pitchFamily="18" charset="0"/>
              </a:rPr>
              <a:t> (kg/m</a:t>
            </a:r>
            <a:r>
              <a:rPr lang="en-US" sz="1800" u="sng" baseline="30000" dirty="0">
                <a:cs typeface="Times New Roman" pitchFamily="18" charset="0"/>
              </a:rPr>
              <a:t>3</a:t>
            </a:r>
            <a:r>
              <a:rPr lang="en-US" sz="1800" u="sng" dirty="0">
                <a:cs typeface="Times New Roman" pitchFamily="18" charset="0"/>
              </a:rPr>
              <a:t>) x g (m</a:t>
            </a:r>
            <a:r>
              <a:rPr lang="en-US" sz="1800" u="sng" baseline="30000" dirty="0">
                <a:cs typeface="Times New Roman" pitchFamily="18" charset="0"/>
              </a:rPr>
              <a:t>2</a:t>
            </a:r>
            <a:r>
              <a:rPr lang="en-US" sz="1800" u="sng" dirty="0">
                <a:cs typeface="Times New Roman" pitchFamily="18" charset="0"/>
              </a:rPr>
              <a:t>/s</a:t>
            </a:r>
            <a:r>
              <a:rPr lang="en-US" sz="1800" dirty="0">
                <a:cs typeface="Times New Roman" pitchFamily="18" charset="0"/>
              </a:rPr>
              <a:t>)  						               1000</a:t>
            </a:r>
          </a:p>
          <a:p>
            <a:pPr>
              <a:lnSpc>
                <a:spcPct val="90000"/>
              </a:lnSpc>
              <a:buFontTx/>
              <a:buNone/>
            </a:pPr>
            <a:r>
              <a:rPr lang="en-US" sz="2800" dirty="0">
                <a:cs typeface="Times New Roman" pitchFamily="18" charset="0"/>
              </a:rPr>
              <a:t>    =   </a:t>
            </a:r>
            <a:r>
              <a:rPr lang="en-US" sz="2800" u="sng" dirty="0">
                <a:cs typeface="Times New Roman" pitchFamily="18" charset="0"/>
              </a:rPr>
              <a:t>(68/3600) x 47 x 1000 x 9.81 </a:t>
            </a:r>
            <a:endParaRPr lang="en-US" sz="2800" dirty="0">
              <a:cs typeface="Times New Roman" pitchFamily="18" charset="0"/>
            </a:endParaRPr>
          </a:p>
          <a:p>
            <a:pPr>
              <a:lnSpc>
                <a:spcPct val="90000"/>
              </a:lnSpc>
              <a:buFontTx/>
              <a:buNone/>
            </a:pPr>
            <a:r>
              <a:rPr lang="en-US" sz="2800" dirty="0">
                <a:cs typeface="Times New Roman" pitchFamily="18" charset="0"/>
              </a:rPr>
              <a:t>                           1000</a:t>
            </a:r>
          </a:p>
          <a:p>
            <a:pPr>
              <a:lnSpc>
                <a:spcPct val="90000"/>
              </a:lnSpc>
              <a:buFontTx/>
              <a:buNone/>
            </a:pPr>
            <a:r>
              <a:rPr lang="en-US" sz="2800" dirty="0">
                <a:cs typeface="Times New Roman" pitchFamily="18" charset="0"/>
              </a:rPr>
              <a:t>    =   </a:t>
            </a:r>
            <a:r>
              <a:rPr lang="en-US" sz="2800" dirty="0">
                <a:solidFill>
                  <a:srgbClr val="FF3300"/>
                </a:solidFill>
                <a:cs typeface="Times New Roman" pitchFamily="18" charset="0"/>
              </a:rPr>
              <a:t>8.7 kW</a:t>
            </a:r>
          </a:p>
          <a:p>
            <a:pPr>
              <a:lnSpc>
                <a:spcPct val="90000"/>
              </a:lnSpc>
              <a:buFontTx/>
              <a:buNone/>
            </a:pPr>
            <a:r>
              <a:rPr lang="en-US" sz="2800" dirty="0">
                <a:latin typeface="Arial Unicode MS" pitchFamily="34" charset="-128"/>
                <a:cs typeface="Times New Roman" pitchFamily="18" charset="0"/>
              </a:rPr>
              <a:t> </a:t>
            </a:r>
            <a:endParaRPr lang="en-US" sz="2800" dirty="0">
              <a:cs typeface="Times New Roman" pitchFamily="18" charset="0"/>
            </a:endParaRPr>
          </a:p>
          <a:p>
            <a:pPr>
              <a:lnSpc>
                <a:spcPct val="90000"/>
              </a:lnSpc>
            </a:pPr>
            <a:r>
              <a:rPr lang="en-US" sz="2800" dirty="0">
                <a:cs typeface="Times New Roman" pitchFamily="18" charset="0"/>
              </a:rPr>
              <a:t>Shaft Power   -  8.7 / 0.60       = </a:t>
            </a:r>
            <a:r>
              <a:rPr lang="en-US" sz="2800" dirty="0">
                <a:solidFill>
                  <a:schemeClr val="accent2"/>
                </a:solidFill>
                <a:cs typeface="Times New Roman" pitchFamily="18" charset="0"/>
              </a:rPr>
              <a:t>14.5 </a:t>
            </a:r>
            <a:r>
              <a:rPr lang="en-US" sz="2800" dirty="0" smtClean="0">
                <a:solidFill>
                  <a:schemeClr val="accent2"/>
                </a:solidFill>
                <a:cs typeface="Times New Roman" pitchFamily="18" charset="0"/>
              </a:rPr>
              <a:t>kW</a:t>
            </a:r>
            <a:endParaRPr lang="en-US" sz="2800" dirty="0">
              <a:solidFill>
                <a:schemeClr val="accent2"/>
              </a:solidFill>
              <a:cs typeface="Times New Roman" pitchFamily="18" charset="0"/>
            </a:endParaRPr>
          </a:p>
          <a:p>
            <a:pPr>
              <a:lnSpc>
                <a:spcPct val="90000"/>
              </a:lnSpc>
            </a:pPr>
            <a:r>
              <a:rPr lang="en-US" sz="2800" dirty="0">
                <a:cs typeface="Times New Roman" pitchFamily="18" charset="0"/>
              </a:rPr>
              <a:t>Motor Power  -   </a:t>
            </a:r>
            <a:r>
              <a:rPr lang="en-US" sz="2800" dirty="0" smtClean="0">
                <a:cs typeface="Times New Roman" pitchFamily="18" charset="0"/>
              </a:rPr>
              <a:t>14.5 </a:t>
            </a:r>
            <a:r>
              <a:rPr lang="en-US" sz="2800" dirty="0">
                <a:cs typeface="Times New Roman" pitchFamily="18" charset="0"/>
              </a:rPr>
              <a:t>/ 0.9       = </a:t>
            </a:r>
            <a:r>
              <a:rPr lang="en-US" sz="2800" dirty="0" smtClean="0">
                <a:solidFill>
                  <a:schemeClr val="accent1"/>
                </a:solidFill>
                <a:cs typeface="Times New Roman" pitchFamily="18" charset="0"/>
              </a:rPr>
              <a:t>16.1kW</a:t>
            </a:r>
            <a:r>
              <a:rPr lang="en-US" sz="2800" dirty="0" smtClean="0">
                <a:cs typeface="Times New Roman" pitchFamily="18" charset="0"/>
              </a:rPr>
              <a:t> </a:t>
            </a:r>
            <a:r>
              <a:rPr lang="en-US" sz="2800" dirty="0">
                <a:cs typeface="Times New Roman" pitchFamily="18" charset="0"/>
              </a:rPr>
              <a:t>(considering a motor efficiency of 90%)</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52400"/>
            <a:ext cx="7772400" cy="1143000"/>
          </a:xfrm>
        </p:spPr>
        <p:txBody>
          <a:bodyPr>
            <a:normAutofit/>
          </a:bodyPr>
          <a:lstStyle/>
          <a:p>
            <a:r>
              <a:rPr lang="en-US" sz="3200" i="1" dirty="0">
                <a:solidFill>
                  <a:schemeClr val="accent6">
                    <a:lumMod val="50000"/>
                  </a:schemeClr>
                </a:solidFill>
                <a:cs typeface="Times New Roman" pitchFamily="18" charset="0"/>
              </a:rPr>
              <a:t>If we select A, then the pump efficiency is 50% </a:t>
            </a:r>
          </a:p>
        </p:txBody>
      </p:sp>
      <p:sp>
        <p:nvSpPr>
          <p:cNvPr id="48131" name="Rectangle 3"/>
          <p:cNvSpPr>
            <a:spLocks noGrp="1" noChangeArrowheads="1"/>
          </p:cNvSpPr>
          <p:nvPr>
            <p:ph type="body" idx="1"/>
          </p:nvPr>
        </p:nvSpPr>
        <p:spPr/>
        <p:txBody>
          <a:bodyPr/>
          <a:lstStyle/>
          <a:p>
            <a:pPr>
              <a:lnSpc>
                <a:spcPct val="90000"/>
              </a:lnSpc>
            </a:pPr>
            <a:r>
              <a:rPr lang="en-US" sz="2800">
                <a:cs typeface="Times New Roman" pitchFamily="18" charset="0"/>
              </a:rPr>
              <a:t>Hydraulic Power =  </a:t>
            </a:r>
            <a:r>
              <a:rPr lang="en-US" sz="1400" u="sng">
                <a:cs typeface="Times New Roman" pitchFamily="18" charset="0"/>
              </a:rPr>
              <a:t>Q (m</a:t>
            </a:r>
            <a:r>
              <a:rPr lang="en-US" sz="1400" u="sng" baseline="30000">
                <a:cs typeface="Times New Roman" pitchFamily="18" charset="0"/>
              </a:rPr>
              <a:t>3</a:t>
            </a:r>
            <a:r>
              <a:rPr lang="en-US" sz="1400" u="sng">
                <a:cs typeface="Times New Roman" pitchFamily="18" charset="0"/>
              </a:rPr>
              <a:t>/s) x Total head, h</a:t>
            </a:r>
            <a:r>
              <a:rPr lang="en-US" sz="1400" u="sng" baseline="-30000">
                <a:cs typeface="Times New Roman" pitchFamily="18" charset="0"/>
              </a:rPr>
              <a:t>d </a:t>
            </a:r>
            <a:r>
              <a:rPr lang="en-US" sz="1400" u="sng">
                <a:cs typeface="Times New Roman" pitchFamily="18" charset="0"/>
              </a:rPr>
              <a:t>- h</a:t>
            </a:r>
            <a:r>
              <a:rPr lang="en-US" sz="1400" u="sng" baseline="-30000">
                <a:cs typeface="Times New Roman" pitchFamily="18" charset="0"/>
              </a:rPr>
              <a:t>s</a:t>
            </a:r>
            <a:r>
              <a:rPr lang="en-US" sz="1400" u="sng">
                <a:cs typeface="Times New Roman" pitchFamily="18" charset="0"/>
              </a:rPr>
              <a:t> (m) x </a:t>
            </a:r>
            <a:r>
              <a:rPr lang="en-US" sz="1400" u="sng">
                <a:cs typeface="Times New Roman" pitchFamily="18" charset="0"/>
                <a:sym typeface="SymbolPS" pitchFamily="18" charset="2"/>
              </a:rPr>
              <a:t></a:t>
            </a:r>
            <a:r>
              <a:rPr lang="en-US" sz="1400" u="sng">
                <a:cs typeface="Times New Roman" pitchFamily="18" charset="0"/>
              </a:rPr>
              <a:t> (kg/m</a:t>
            </a:r>
            <a:r>
              <a:rPr lang="en-US" sz="1400" u="sng" baseline="30000">
                <a:cs typeface="Times New Roman" pitchFamily="18" charset="0"/>
              </a:rPr>
              <a:t>3</a:t>
            </a:r>
            <a:r>
              <a:rPr lang="en-US" sz="1400" u="sng">
                <a:cs typeface="Times New Roman" pitchFamily="18" charset="0"/>
              </a:rPr>
              <a:t>) x g (m</a:t>
            </a:r>
            <a:r>
              <a:rPr lang="en-US" sz="1400" u="sng" baseline="30000">
                <a:cs typeface="Times New Roman" pitchFamily="18" charset="0"/>
              </a:rPr>
              <a:t>2</a:t>
            </a:r>
            <a:r>
              <a:rPr lang="en-US" sz="1400" u="sng">
                <a:cs typeface="Times New Roman" pitchFamily="18" charset="0"/>
              </a:rPr>
              <a:t>/s</a:t>
            </a:r>
            <a:r>
              <a:rPr lang="en-US" sz="1400">
                <a:cs typeface="Times New Roman" pitchFamily="18" charset="0"/>
              </a:rPr>
              <a:t>)  						               1000</a:t>
            </a:r>
          </a:p>
          <a:p>
            <a:pPr>
              <a:lnSpc>
                <a:spcPct val="90000"/>
              </a:lnSpc>
              <a:buFontTx/>
              <a:buNone/>
            </a:pPr>
            <a:r>
              <a:rPr lang="en-US" sz="2800">
                <a:cs typeface="Times New Roman" pitchFamily="18" charset="0"/>
              </a:rPr>
              <a:t>    </a:t>
            </a:r>
            <a:r>
              <a:rPr lang="en-US" sz="2800" u="sng">
                <a:cs typeface="Times New Roman" pitchFamily="18" charset="0"/>
              </a:rPr>
              <a:t>(68/3600) x 76 x 1000 x 9.81 </a:t>
            </a:r>
            <a:endParaRPr lang="en-US" sz="2800">
              <a:cs typeface="Times New Roman" pitchFamily="18" charset="0"/>
            </a:endParaRPr>
          </a:p>
          <a:p>
            <a:pPr>
              <a:lnSpc>
                <a:spcPct val="90000"/>
              </a:lnSpc>
              <a:buFontTx/>
              <a:buNone/>
            </a:pPr>
            <a:r>
              <a:rPr lang="en-US" sz="2800">
                <a:cs typeface="Times New Roman" pitchFamily="18" charset="0"/>
              </a:rPr>
              <a:t>                           1000</a:t>
            </a:r>
          </a:p>
          <a:p>
            <a:pPr>
              <a:lnSpc>
                <a:spcPct val="90000"/>
              </a:lnSpc>
              <a:buFontTx/>
              <a:buNone/>
            </a:pPr>
            <a:r>
              <a:rPr lang="en-US" sz="2800">
                <a:cs typeface="Times New Roman" pitchFamily="18" charset="0"/>
              </a:rPr>
              <a:t>    =   </a:t>
            </a:r>
            <a:r>
              <a:rPr lang="en-US" sz="2800">
                <a:solidFill>
                  <a:srgbClr val="FF3300"/>
                </a:solidFill>
                <a:cs typeface="Times New Roman" pitchFamily="18" charset="0"/>
              </a:rPr>
              <a:t>14 kW</a:t>
            </a:r>
          </a:p>
          <a:p>
            <a:pPr>
              <a:lnSpc>
                <a:spcPct val="90000"/>
              </a:lnSpc>
              <a:buFontTx/>
              <a:buNone/>
            </a:pPr>
            <a:r>
              <a:rPr lang="en-US" sz="2800">
                <a:ea typeface="Arial Unicode MS" pitchFamily="34" charset="-128"/>
              </a:rPr>
              <a:t> </a:t>
            </a:r>
            <a:endParaRPr lang="en-US" sz="2800">
              <a:cs typeface="Times New Roman" pitchFamily="18" charset="0"/>
            </a:endParaRPr>
          </a:p>
          <a:p>
            <a:pPr>
              <a:lnSpc>
                <a:spcPct val="90000"/>
              </a:lnSpc>
              <a:buFontTx/>
              <a:buNone/>
            </a:pPr>
            <a:r>
              <a:rPr lang="en-US" sz="2800">
                <a:cs typeface="Times New Roman" pitchFamily="18" charset="0"/>
              </a:rPr>
              <a:t>Shaft Power   -  14 / 0.50       = </a:t>
            </a:r>
            <a:r>
              <a:rPr lang="en-US" sz="2800">
                <a:solidFill>
                  <a:schemeClr val="accent2"/>
                </a:solidFill>
                <a:cs typeface="Times New Roman" pitchFamily="18" charset="0"/>
              </a:rPr>
              <a:t>28 Kw</a:t>
            </a:r>
          </a:p>
          <a:p>
            <a:pPr>
              <a:lnSpc>
                <a:spcPct val="90000"/>
              </a:lnSpc>
              <a:buFontTx/>
              <a:buNone/>
            </a:pPr>
            <a:r>
              <a:rPr lang="en-US" sz="2800">
                <a:cs typeface="Times New Roman" pitchFamily="18" charset="0"/>
              </a:rPr>
              <a:t>Motor Power  -   28 / 0.9       = </a:t>
            </a:r>
            <a:r>
              <a:rPr lang="en-US" sz="2800">
                <a:solidFill>
                  <a:schemeClr val="accent1"/>
                </a:solidFill>
                <a:cs typeface="Times New Roman" pitchFamily="18" charset="0"/>
              </a:rPr>
              <a:t>31 Kw</a:t>
            </a:r>
            <a:r>
              <a:rPr lang="en-US" sz="2800">
                <a:cs typeface="Times New Roman" pitchFamily="18" charset="0"/>
              </a:rPr>
              <a:t> (considering a motor efficiency of 90%)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914400"/>
          </a:xfrm>
        </p:spPr>
        <p:txBody>
          <a:bodyPr/>
          <a:lstStyle/>
          <a:p>
            <a:r>
              <a:rPr lang="en-US" b="1" dirty="0" err="1" smtClean="0">
                <a:solidFill>
                  <a:schemeClr val="accent2"/>
                </a:solidFill>
                <a:cs typeface="Times New Roman" pitchFamily="18" charset="0"/>
              </a:rPr>
              <a:t>Iso</a:t>
            </a:r>
            <a:r>
              <a:rPr lang="en-US" b="1" dirty="0" smtClean="0">
                <a:solidFill>
                  <a:schemeClr val="accent2"/>
                </a:solidFill>
                <a:cs typeface="Times New Roman" pitchFamily="18" charset="0"/>
              </a:rPr>
              <a:t>-Efficiency</a:t>
            </a:r>
            <a:r>
              <a:rPr lang="en-US" dirty="0" smtClean="0">
                <a:solidFill>
                  <a:srgbClr val="000000"/>
                </a:solidFill>
              </a:rPr>
              <a:t> </a:t>
            </a:r>
            <a:r>
              <a:rPr lang="en-US" b="1" dirty="0">
                <a:solidFill>
                  <a:schemeClr val="accent2"/>
                </a:solidFill>
                <a:cs typeface="Times New Roman" pitchFamily="18" charset="0"/>
              </a:rPr>
              <a:t>Curves</a:t>
            </a:r>
          </a:p>
        </p:txBody>
      </p:sp>
      <p:pic>
        <p:nvPicPr>
          <p:cNvPr id="25603" name="Picture 3" descr="7-10-2"/>
          <p:cNvPicPr>
            <a:picLocks noChangeAspect="1" noChangeArrowheads="1"/>
          </p:cNvPicPr>
          <p:nvPr/>
        </p:nvPicPr>
        <p:blipFill>
          <a:blip r:embed="rId3" cstate="print">
            <a:lum bright="-100000" contrast="-100000"/>
          </a:blip>
          <a:srcRect/>
          <a:stretch>
            <a:fillRect/>
          </a:stretch>
        </p:blipFill>
        <p:spPr bwMode="auto">
          <a:xfrm>
            <a:off x="381000" y="1219200"/>
            <a:ext cx="8763000" cy="5897562"/>
          </a:xfrm>
          <a:prstGeom prst="rect">
            <a:avLst/>
          </a:prstGeom>
          <a:noFill/>
        </p:spPr>
      </p:pic>
      <p:grpSp>
        <p:nvGrpSpPr>
          <p:cNvPr id="2" name="Group 4"/>
          <p:cNvGrpSpPr>
            <a:grpSpLocks/>
          </p:cNvGrpSpPr>
          <p:nvPr/>
        </p:nvGrpSpPr>
        <p:grpSpPr bwMode="auto">
          <a:xfrm rot="21416574">
            <a:off x="4191000" y="1066800"/>
            <a:ext cx="990600" cy="609600"/>
            <a:chOff x="2832" y="722"/>
            <a:chExt cx="586" cy="334"/>
          </a:xfrm>
        </p:grpSpPr>
        <p:sp>
          <p:nvSpPr>
            <p:cNvPr id="25605" name="AutoShape 5"/>
            <p:cNvSpPr>
              <a:spLocks noChangeArrowheads="1"/>
            </p:cNvSpPr>
            <p:nvPr/>
          </p:nvSpPr>
          <p:spPr bwMode="auto">
            <a:xfrm rot="726550">
              <a:off x="2832" y="722"/>
              <a:ext cx="586" cy="334"/>
            </a:xfrm>
            <a:prstGeom prst="wedgeEllipseCallout">
              <a:avLst>
                <a:gd name="adj1" fmla="val -62093"/>
                <a:gd name="adj2" fmla="val 66907"/>
              </a:avLst>
            </a:prstGeom>
            <a:solidFill>
              <a:schemeClr val="accent1"/>
            </a:solidFill>
            <a:ln w="12700">
              <a:solidFill>
                <a:schemeClr val="tx1"/>
              </a:solidFill>
              <a:miter lim="800000"/>
              <a:headEnd/>
              <a:tailEnd/>
            </a:ln>
            <a:effectLst/>
          </p:spPr>
          <p:txBody>
            <a:bodyPr/>
            <a:lstStyle/>
            <a:p>
              <a:pPr algn="ctr"/>
              <a:endParaRPr lang="en-GB">
                <a:latin typeface="Tahoma" pitchFamily="34" charset="0"/>
              </a:endParaRPr>
            </a:p>
          </p:txBody>
        </p:sp>
        <p:sp>
          <p:nvSpPr>
            <p:cNvPr id="25606" name="Text Box 6"/>
            <p:cNvSpPr txBox="1">
              <a:spLocks noChangeArrowheads="1"/>
            </p:cNvSpPr>
            <p:nvPr/>
          </p:nvSpPr>
          <p:spPr bwMode="auto">
            <a:xfrm rot="21418338">
              <a:off x="2844" y="780"/>
              <a:ext cx="479" cy="213"/>
            </a:xfrm>
            <a:prstGeom prst="rect">
              <a:avLst/>
            </a:prstGeom>
            <a:noFill/>
            <a:ln w="12700">
              <a:noFill/>
              <a:miter lim="800000"/>
              <a:headEnd/>
              <a:tailEnd/>
            </a:ln>
            <a:effectLst/>
          </p:spPr>
          <p:txBody>
            <a:bodyPr wrap="none">
              <a:spAutoFit/>
            </a:bodyPr>
            <a:lstStyle/>
            <a:p>
              <a:r>
                <a:rPr lang="en-US" sz="1600" dirty="0" smtClean="0">
                  <a:latin typeface="Tahoma" pitchFamily="34" charset="0"/>
                </a:rPr>
                <a:t>28 </a:t>
              </a:r>
              <a:r>
                <a:rPr lang="en-US" sz="1600" dirty="0">
                  <a:latin typeface="Tahoma" pitchFamily="34" charset="0"/>
                </a:rPr>
                <a:t>kW</a:t>
              </a:r>
            </a:p>
          </p:txBody>
        </p:sp>
      </p:grpSp>
      <p:grpSp>
        <p:nvGrpSpPr>
          <p:cNvPr id="3" name="Group 7"/>
          <p:cNvGrpSpPr>
            <a:grpSpLocks/>
          </p:cNvGrpSpPr>
          <p:nvPr/>
        </p:nvGrpSpPr>
        <p:grpSpPr bwMode="auto">
          <a:xfrm>
            <a:off x="2895601" y="4968875"/>
            <a:ext cx="1128714" cy="669925"/>
            <a:chOff x="2016" y="2890"/>
            <a:chExt cx="615" cy="334"/>
          </a:xfrm>
        </p:grpSpPr>
        <p:sp>
          <p:nvSpPr>
            <p:cNvPr id="25608" name="AutoShape 8"/>
            <p:cNvSpPr>
              <a:spLocks noChangeArrowheads="1"/>
            </p:cNvSpPr>
            <p:nvPr/>
          </p:nvSpPr>
          <p:spPr bwMode="auto">
            <a:xfrm rot="726550">
              <a:off x="2045" y="2890"/>
              <a:ext cx="586" cy="334"/>
            </a:xfrm>
            <a:prstGeom prst="wedgeEllipseCallout">
              <a:avLst>
                <a:gd name="adj1" fmla="val 18051"/>
                <a:gd name="adj2" fmla="val -102226"/>
              </a:avLst>
            </a:prstGeom>
            <a:solidFill>
              <a:schemeClr val="accent1"/>
            </a:solidFill>
            <a:ln w="12700">
              <a:solidFill>
                <a:schemeClr val="tx1"/>
              </a:solidFill>
              <a:miter lim="800000"/>
              <a:headEnd/>
              <a:tailEnd/>
            </a:ln>
            <a:effectLst/>
          </p:spPr>
          <p:txBody>
            <a:bodyPr/>
            <a:lstStyle/>
            <a:p>
              <a:pPr algn="ctr"/>
              <a:endParaRPr lang="en-GB">
                <a:latin typeface="Tahoma" pitchFamily="34" charset="0"/>
              </a:endParaRPr>
            </a:p>
          </p:txBody>
        </p:sp>
        <p:sp>
          <p:nvSpPr>
            <p:cNvPr id="25609" name="Text Box 9"/>
            <p:cNvSpPr txBox="1">
              <a:spLocks noChangeArrowheads="1"/>
            </p:cNvSpPr>
            <p:nvPr/>
          </p:nvSpPr>
          <p:spPr bwMode="auto">
            <a:xfrm>
              <a:off x="2016" y="2976"/>
              <a:ext cx="588" cy="213"/>
            </a:xfrm>
            <a:prstGeom prst="rect">
              <a:avLst/>
            </a:prstGeom>
            <a:noFill/>
            <a:ln w="12700">
              <a:noFill/>
              <a:miter lim="800000"/>
              <a:headEnd/>
              <a:tailEnd/>
            </a:ln>
            <a:effectLst/>
          </p:spPr>
          <p:txBody>
            <a:bodyPr wrap="none">
              <a:spAutoFit/>
            </a:bodyPr>
            <a:lstStyle/>
            <a:p>
              <a:r>
                <a:rPr lang="en-US" sz="1600" dirty="0" smtClean="0">
                  <a:latin typeface="Tahoma" pitchFamily="34" charset="0"/>
                </a:rPr>
                <a:t>14.5 </a:t>
              </a:r>
              <a:r>
                <a:rPr lang="en-US" sz="1600" dirty="0">
                  <a:latin typeface="Tahoma" pitchFamily="34" charset="0"/>
                </a:rPr>
                <a:t>kW</a:t>
              </a:r>
            </a:p>
          </p:txBody>
        </p:sp>
      </p:grpSp>
      <p:sp>
        <p:nvSpPr>
          <p:cNvPr id="10" name="Rectangle 9"/>
          <p:cNvSpPr/>
          <p:nvPr/>
        </p:nvSpPr>
        <p:spPr>
          <a:xfrm>
            <a:off x="3962400" y="4343400"/>
            <a:ext cx="30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IN" dirty="0"/>
          </a:p>
        </p:txBody>
      </p:sp>
      <p:sp>
        <p:nvSpPr>
          <p:cNvPr id="11" name="Rectangle 10"/>
          <p:cNvSpPr/>
          <p:nvPr/>
        </p:nvSpPr>
        <p:spPr>
          <a:xfrm>
            <a:off x="3581400" y="198120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a:t>
            </a:r>
            <a:endParaRPr lang="en-IN"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US" b="1" dirty="0">
                <a:solidFill>
                  <a:schemeClr val="accent2"/>
                </a:solidFill>
                <a:cs typeface="Times New Roman" pitchFamily="18" charset="0"/>
              </a:rPr>
              <a:t>Using oversized pump !</a:t>
            </a:r>
          </a:p>
        </p:txBody>
      </p:sp>
      <p:sp>
        <p:nvSpPr>
          <p:cNvPr id="9220" name="Rectangle 4"/>
          <p:cNvSpPr>
            <a:spLocks noGrp="1" noChangeArrowheads="1"/>
          </p:cNvSpPr>
          <p:nvPr>
            <p:ph type="body" idx="1"/>
          </p:nvPr>
        </p:nvSpPr>
        <p:spPr>
          <a:xfrm>
            <a:off x="685800" y="1447800"/>
            <a:ext cx="7772400" cy="4419600"/>
          </a:xfrm>
        </p:spPr>
        <p:txBody>
          <a:bodyPr>
            <a:normAutofit/>
          </a:bodyPr>
          <a:lstStyle/>
          <a:p>
            <a:pPr marL="53975" indent="0">
              <a:spcBef>
                <a:spcPct val="0"/>
              </a:spcBef>
              <a:buFontTx/>
              <a:buNone/>
            </a:pPr>
            <a:r>
              <a:rPr lang="en-US" sz="2400" dirty="0"/>
              <a:t>As shown in the drawing, we should be using impeller "E" to do this, but we have an oversized pump so we are using the larger impeller "A" with the pump discharge valve throttled back to 68 cubic meters per hour, giving us an actual head of 76 meters. </a:t>
            </a:r>
          </a:p>
          <a:p>
            <a:pPr marL="53975" indent="0">
              <a:spcBef>
                <a:spcPct val="0"/>
              </a:spcBef>
              <a:buFontTx/>
              <a:buNone/>
            </a:pPr>
            <a:endParaRPr lang="en-US" sz="2400" dirty="0"/>
          </a:p>
          <a:p>
            <a:pPr marL="53975" indent="0"/>
            <a:r>
              <a:rPr lang="en-US" sz="2000" dirty="0">
                <a:cs typeface="Times New Roman" pitchFamily="18" charset="0"/>
              </a:rPr>
              <a:t>Hence, additional power drawn by A over E is 31 –16.1 = 14.9 kW.</a:t>
            </a:r>
          </a:p>
          <a:p>
            <a:pPr marL="53975" indent="0"/>
            <a:r>
              <a:rPr lang="en-US" sz="2000" dirty="0">
                <a:solidFill>
                  <a:srgbClr val="000000"/>
                </a:solidFill>
                <a:cs typeface="Times New Roman" pitchFamily="18" charset="0"/>
              </a:rPr>
              <a:t>Extra energy used </a:t>
            </a:r>
            <a:r>
              <a:rPr lang="en-US" sz="2000" dirty="0" smtClean="0">
                <a:solidFill>
                  <a:srgbClr val="000000"/>
                </a:solidFill>
                <a:cs typeface="Times New Roman" pitchFamily="18" charset="0"/>
              </a:rPr>
              <a:t>– (24*365) </a:t>
            </a:r>
            <a:r>
              <a:rPr lang="en-US" sz="2000" dirty="0">
                <a:solidFill>
                  <a:srgbClr val="000000"/>
                </a:solidFill>
                <a:cs typeface="Times New Roman" pitchFamily="18" charset="0"/>
              </a:rPr>
              <a:t>hrs/yr x </a:t>
            </a:r>
            <a:r>
              <a:rPr lang="en-US" sz="2000" dirty="0" smtClean="0">
                <a:solidFill>
                  <a:srgbClr val="000000"/>
                </a:solidFill>
                <a:cs typeface="Times New Roman" pitchFamily="18" charset="0"/>
              </a:rPr>
              <a:t>14.9  </a:t>
            </a:r>
            <a:r>
              <a:rPr lang="en-US" sz="2000" dirty="0">
                <a:solidFill>
                  <a:srgbClr val="000000"/>
                </a:solidFill>
                <a:cs typeface="Times New Roman" pitchFamily="18" charset="0"/>
              </a:rPr>
              <a:t>= 1,30,524 </a:t>
            </a:r>
            <a:r>
              <a:rPr lang="en-US" sz="2000" dirty="0" smtClean="0">
                <a:solidFill>
                  <a:srgbClr val="000000"/>
                </a:solidFill>
                <a:cs typeface="Times New Roman" pitchFamily="18" charset="0"/>
              </a:rPr>
              <a:t>kWh/yr.</a:t>
            </a:r>
            <a:endParaRPr lang="en-US" sz="2000" dirty="0">
              <a:cs typeface="Times New Roman" pitchFamily="18" charset="0"/>
            </a:endParaRPr>
          </a:p>
          <a:p>
            <a:pPr marL="53975" indent="0">
              <a:buFontTx/>
              <a:buNone/>
            </a:pPr>
            <a:r>
              <a:rPr lang="en-US" sz="2000" dirty="0">
                <a:solidFill>
                  <a:srgbClr val="000000"/>
                </a:solidFill>
                <a:cs typeface="Times New Roman" pitchFamily="18" charset="0"/>
              </a:rPr>
              <a:t>		</a:t>
            </a:r>
            <a:r>
              <a:rPr lang="en-US" sz="2000" dirty="0" smtClean="0">
                <a:solidFill>
                  <a:srgbClr val="000000"/>
                </a:solidFill>
                <a:cs typeface="Times New Roman" pitchFamily="18" charset="0"/>
              </a:rPr>
              <a:t>                              @Rs.4/kW= </a:t>
            </a:r>
            <a:r>
              <a:rPr lang="en-US" sz="2000" dirty="0">
                <a:solidFill>
                  <a:srgbClr val="000000"/>
                </a:solidFill>
                <a:cs typeface="Times New Roman" pitchFamily="18" charset="0"/>
              </a:rPr>
              <a:t>Rs. 5,22,096/annum</a:t>
            </a:r>
            <a:endParaRPr lang="en-US" sz="2000" dirty="0">
              <a:cs typeface="Times New Roman" pitchFamily="18" charset="0"/>
            </a:endParaRPr>
          </a:p>
          <a:p>
            <a:pPr marL="53975" indent="0">
              <a:buFontTx/>
              <a:buNone/>
            </a:pPr>
            <a:r>
              <a:rPr lang="en-US" sz="2000" b="1" dirty="0">
                <a:solidFill>
                  <a:srgbClr val="000000"/>
                </a:solidFill>
                <a:cs typeface="Times New Roman" pitchFamily="18" charset="0"/>
              </a:rPr>
              <a:t>In this example, the extra cost of the electricity is more than the cost of purchasing a new pump.</a:t>
            </a:r>
            <a:endParaRPr lang="en-US" sz="2000" b="1" dirty="0">
              <a:cs typeface="Times New Roman" pitchFamily="18" charset="0"/>
            </a:endParaRPr>
          </a:p>
          <a:p>
            <a:pPr marL="53975" indent="0"/>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350" y="796925"/>
            <a:ext cx="212725" cy="454025"/>
          </a:xfrm>
          <a:prstGeom prst="rect">
            <a:avLst/>
          </a:prstGeom>
          <a:noFill/>
          <a:ln w="9525">
            <a:noFill/>
            <a:miter lim="800000"/>
            <a:headEnd/>
            <a:tailEnd/>
          </a:ln>
        </p:spPr>
        <p:txBody>
          <a:bodyPr wrap="none" lIns="0" tIns="0" rIns="0" bIns="0">
            <a:spAutoFit/>
          </a:bodyPr>
          <a:lstStyle/>
          <a:p>
            <a:r>
              <a:rPr lang="en-US" sz="2600">
                <a:solidFill>
                  <a:srgbClr val="000000"/>
                </a:solidFill>
              </a:rPr>
              <a:t> </a:t>
            </a:r>
            <a:endParaRPr lang="en-US"/>
          </a:p>
        </p:txBody>
      </p:sp>
      <p:sp>
        <p:nvSpPr>
          <p:cNvPr id="45059" name="Rectangle 3"/>
          <p:cNvSpPr>
            <a:spLocks noChangeArrowheads="1"/>
          </p:cNvSpPr>
          <p:nvPr/>
        </p:nvSpPr>
        <p:spPr bwMode="auto">
          <a:xfrm>
            <a:off x="6888163" y="1401763"/>
            <a:ext cx="82550" cy="396875"/>
          </a:xfrm>
          <a:prstGeom prst="rect">
            <a:avLst/>
          </a:prstGeom>
          <a:noFill/>
          <a:ln w="9525">
            <a:noFill/>
            <a:miter lim="800000"/>
            <a:headEnd/>
            <a:tailEnd/>
          </a:ln>
        </p:spPr>
        <p:txBody>
          <a:bodyPr wrap="none" lIns="0" tIns="0" rIns="0" bIns="0">
            <a:spAutoFit/>
          </a:bodyPr>
          <a:lstStyle/>
          <a:p>
            <a:r>
              <a:rPr lang="en-US" sz="2600">
                <a:solidFill>
                  <a:srgbClr val="000000"/>
                </a:solidFill>
              </a:rPr>
              <a:t> </a:t>
            </a:r>
            <a:endParaRPr lang="en-US"/>
          </a:p>
        </p:txBody>
      </p:sp>
      <p:sp>
        <p:nvSpPr>
          <p:cNvPr id="45060" name="Rectangle 4"/>
          <p:cNvSpPr>
            <a:spLocks noGrp="1" noChangeArrowheads="1"/>
          </p:cNvSpPr>
          <p:nvPr>
            <p:ph type="title"/>
          </p:nvPr>
        </p:nvSpPr>
        <p:spPr>
          <a:xfrm>
            <a:off x="685800" y="76200"/>
            <a:ext cx="7772400" cy="1143000"/>
          </a:xfrm>
        </p:spPr>
        <p:txBody>
          <a:bodyPr>
            <a:normAutofit/>
          </a:bodyPr>
          <a:lstStyle/>
          <a:p>
            <a:r>
              <a:rPr lang="en-US" b="1" dirty="0" smtClean="0">
                <a:solidFill>
                  <a:schemeClr val="accent2"/>
                </a:solidFill>
                <a:cs typeface="Times New Roman" pitchFamily="18" charset="0"/>
              </a:rPr>
              <a:t>Pump </a:t>
            </a:r>
            <a:r>
              <a:rPr lang="en-US" b="1" dirty="0" smtClean="0">
                <a:solidFill>
                  <a:schemeClr val="accent2"/>
                </a:solidFill>
                <a:cs typeface="Times New Roman" pitchFamily="18" charset="0"/>
              </a:rPr>
              <a:t>Selection - Modification</a:t>
            </a:r>
            <a:endParaRPr lang="en-US" b="1" dirty="0">
              <a:solidFill>
                <a:schemeClr val="accent2"/>
              </a:solidFill>
              <a:cs typeface="Times New Roman" pitchFamily="18" charset="0"/>
            </a:endParaRPr>
          </a:p>
        </p:txBody>
      </p:sp>
      <p:sp>
        <p:nvSpPr>
          <p:cNvPr id="45061" name="Rectangle 5"/>
          <p:cNvSpPr>
            <a:spLocks noChangeArrowheads="1"/>
          </p:cNvSpPr>
          <p:nvPr/>
        </p:nvSpPr>
        <p:spPr bwMode="auto">
          <a:xfrm>
            <a:off x="755650" y="151288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grpSp>
        <p:nvGrpSpPr>
          <p:cNvPr id="2" name="Group 6"/>
          <p:cNvGrpSpPr>
            <a:grpSpLocks/>
          </p:cNvGrpSpPr>
          <p:nvPr/>
        </p:nvGrpSpPr>
        <p:grpSpPr bwMode="auto">
          <a:xfrm>
            <a:off x="1989138" y="1912938"/>
            <a:ext cx="184150" cy="3298825"/>
            <a:chOff x="1109" y="1016"/>
            <a:chExt cx="116" cy="2078"/>
          </a:xfrm>
        </p:grpSpPr>
        <p:sp>
          <p:nvSpPr>
            <p:cNvPr id="45063" name="Line 7"/>
            <p:cNvSpPr>
              <a:spLocks noChangeShapeType="1"/>
            </p:cNvSpPr>
            <p:nvPr/>
          </p:nvSpPr>
          <p:spPr bwMode="auto">
            <a:xfrm>
              <a:off x="1166" y="1128"/>
              <a:ext cx="1" cy="1966"/>
            </a:xfrm>
            <a:prstGeom prst="line">
              <a:avLst/>
            </a:prstGeom>
            <a:noFill/>
            <a:ln w="17463">
              <a:solidFill>
                <a:srgbClr val="000000"/>
              </a:solidFill>
              <a:round/>
              <a:headEnd/>
              <a:tailEnd/>
            </a:ln>
          </p:spPr>
          <p:txBody>
            <a:bodyPr/>
            <a:lstStyle/>
            <a:p>
              <a:endParaRPr lang="en-US"/>
            </a:p>
          </p:txBody>
        </p:sp>
        <p:sp>
          <p:nvSpPr>
            <p:cNvPr id="45064" name="Freeform 8"/>
            <p:cNvSpPr>
              <a:spLocks/>
            </p:cNvSpPr>
            <p:nvPr/>
          </p:nvSpPr>
          <p:spPr bwMode="auto">
            <a:xfrm>
              <a:off x="1109" y="1016"/>
              <a:ext cx="116" cy="117"/>
            </a:xfrm>
            <a:custGeom>
              <a:avLst/>
              <a:gdLst/>
              <a:ahLst/>
              <a:cxnLst>
                <a:cxn ang="0">
                  <a:pos x="116" y="117"/>
                </a:cxn>
                <a:cxn ang="0">
                  <a:pos x="57" y="0"/>
                </a:cxn>
                <a:cxn ang="0">
                  <a:pos x="0" y="117"/>
                </a:cxn>
                <a:cxn ang="0">
                  <a:pos x="116" y="117"/>
                </a:cxn>
              </a:cxnLst>
              <a:rect l="0" t="0" r="r" b="b"/>
              <a:pathLst>
                <a:path w="116" h="117">
                  <a:moveTo>
                    <a:pt x="116" y="117"/>
                  </a:moveTo>
                  <a:lnTo>
                    <a:pt x="57" y="0"/>
                  </a:lnTo>
                  <a:lnTo>
                    <a:pt x="0" y="117"/>
                  </a:lnTo>
                  <a:lnTo>
                    <a:pt x="116" y="117"/>
                  </a:lnTo>
                  <a:close/>
                </a:path>
              </a:pathLst>
            </a:custGeom>
            <a:solidFill>
              <a:srgbClr val="000000"/>
            </a:solidFill>
            <a:ln w="9525">
              <a:noFill/>
              <a:round/>
              <a:headEnd/>
              <a:tailEnd/>
            </a:ln>
          </p:spPr>
          <p:txBody>
            <a:bodyPr/>
            <a:lstStyle/>
            <a:p>
              <a:endParaRPr lang="en-US"/>
            </a:p>
          </p:txBody>
        </p:sp>
      </p:grpSp>
      <p:grpSp>
        <p:nvGrpSpPr>
          <p:cNvPr id="3" name="Group 9"/>
          <p:cNvGrpSpPr>
            <a:grpSpLocks/>
          </p:cNvGrpSpPr>
          <p:nvPr/>
        </p:nvGrpSpPr>
        <p:grpSpPr bwMode="auto">
          <a:xfrm>
            <a:off x="2079625" y="5122863"/>
            <a:ext cx="4837113" cy="182562"/>
            <a:chOff x="1166" y="3038"/>
            <a:chExt cx="3047" cy="115"/>
          </a:xfrm>
        </p:grpSpPr>
        <p:sp>
          <p:nvSpPr>
            <p:cNvPr id="45066" name="Line 10"/>
            <p:cNvSpPr>
              <a:spLocks noChangeShapeType="1"/>
            </p:cNvSpPr>
            <p:nvPr/>
          </p:nvSpPr>
          <p:spPr bwMode="auto">
            <a:xfrm>
              <a:off x="1166" y="3094"/>
              <a:ext cx="2935" cy="1"/>
            </a:xfrm>
            <a:prstGeom prst="line">
              <a:avLst/>
            </a:prstGeom>
            <a:noFill/>
            <a:ln w="17463">
              <a:solidFill>
                <a:srgbClr val="000000"/>
              </a:solidFill>
              <a:round/>
              <a:headEnd/>
              <a:tailEnd/>
            </a:ln>
          </p:spPr>
          <p:txBody>
            <a:bodyPr/>
            <a:lstStyle/>
            <a:p>
              <a:endParaRPr lang="en-US"/>
            </a:p>
          </p:txBody>
        </p:sp>
        <p:sp>
          <p:nvSpPr>
            <p:cNvPr id="45067" name="Freeform 11"/>
            <p:cNvSpPr>
              <a:spLocks/>
            </p:cNvSpPr>
            <p:nvPr/>
          </p:nvSpPr>
          <p:spPr bwMode="auto">
            <a:xfrm>
              <a:off x="4098" y="3038"/>
              <a:ext cx="115" cy="115"/>
            </a:xfrm>
            <a:custGeom>
              <a:avLst/>
              <a:gdLst/>
              <a:ahLst/>
              <a:cxnLst>
                <a:cxn ang="0">
                  <a:pos x="0" y="115"/>
                </a:cxn>
                <a:cxn ang="0">
                  <a:pos x="115" y="58"/>
                </a:cxn>
                <a:cxn ang="0">
                  <a:pos x="0" y="0"/>
                </a:cxn>
                <a:cxn ang="0">
                  <a:pos x="0" y="115"/>
                </a:cxn>
              </a:cxnLst>
              <a:rect l="0" t="0" r="r" b="b"/>
              <a:pathLst>
                <a:path w="115" h="115">
                  <a:moveTo>
                    <a:pt x="0" y="115"/>
                  </a:moveTo>
                  <a:lnTo>
                    <a:pt x="115" y="58"/>
                  </a:lnTo>
                  <a:lnTo>
                    <a:pt x="0" y="0"/>
                  </a:lnTo>
                  <a:lnTo>
                    <a:pt x="0" y="115"/>
                  </a:lnTo>
                  <a:close/>
                </a:path>
              </a:pathLst>
            </a:custGeom>
            <a:solidFill>
              <a:srgbClr val="000000"/>
            </a:solidFill>
            <a:ln w="9525">
              <a:noFill/>
              <a:round/>
              <a:headEnd/>
              <a:tailEnd/>
            </a:ln>
          </p:spPr>
          <p:txBody>
            <a:bodyPr/>
            <a:lstStyle/>
            <a:p>
              <a:endParaRPr lang="en-US"/>
            </a:p>
          </p:txBody>
        </p:sp>
      </p:grpSp>
      <p:sp>
        <p:nvSpPr>
          <p:cNvPr id="45070" name="Rectangle 14"/>
          <p:cNvSpPr>
            <a:spLocks noChangeArrowheads="1"/>
          </p:cNvSpPr>
          <p:nvPr/>
        </p:nvSpPr>
        <p:spPr bwMode="auto">
          <a:xfrm>
            <a:off x="1484313" y="3976688"/>
            <a:ext cx="60325" cy="288925"/>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sp>
        <p:nvSpPr>
          <p:cNvPr id="45071" name="Rectangle 15"/>
          <p:cNvSpPr>
            <a:spLocks noChangeArrowheads="1"/>
          </p:cNvSpPr>
          <p:nvPr/>
        </p:nvSpPr>
        <p:spPr bwMode="auto">
          <a:xfrm>
            <a:off x="762000" y="3352800"/>
            <a:ext cx="568325" cy="577850"/>
          </a:xfrm>
          <a:prstGeom prst="rect">
            <a:avLst/>
          </a:prstGeom>
          <a:noFill/>
          <a:ln w="9525">
            <a:noFill/>
            <a:miter lim="800000"/>
            <a:headEnd/>
            <a:tailEnd/>
          </a:ln>
        </p:spPr>
        <p:txBody>
          <a:bodyPr wrap="none" lIns="0" tIns="0" rIns="0" bIns="0">
            <a:spAutoFit/>
          </a:bodyPr>
          <a:lstStyle/>
          <a:p>
            <a:pPr algn="ctr"/>
            <a:r>
              <a:rPr lang="en-US" sz="1900">
                <a:solidFill>
                  <a:srgbClr val="000000"/>
                </a:solidFill>
              </a:rPr>
              <a:t>Head,</a:t>
            </a:r>
          </a:p>
          <a:p>
            <a:pPr algn="ctr"/>
            <a:r>
              <a:rPr lang="en-US" sz="1900">
                <a:solidFill>
                  <a:srgbClr val="000000"/>
                </a:solidFill>
              </a:rPr>
              <a:t>m </a:t>
            </a:r>
            <a:endParaRPr lang="en-US"/>
          </a:p>
        </p:txBody>
      </p:sp>
      <p:sp>
        <p:nvSpPr>
          <p:cNvPr id="45072" name="Rectangle 16"/>
          <p:cNvSpPr>
            <a:spLocks noChangeArrowheads="1"/>
          </p:cNvSpPr>
          <p:nvPr/>
        </p:nvSpPr>
        <p:spPr bwMode="auto">
          <a:xfrm>
            <a:off x="1698625" y="420211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73" name="Rectangle 17"/>
          <p:cNvSpPr>
            <a:spLocks noChangeArrowheads="1"/>
          </p:cNvSpPr>
          <p:nvPr/>
        </p:nvSpPr>
        <p:spPr bwMode="auto">
          <a:xfrm>
            <a:off x="4281488" y="1727200"/>
            <a:ext cx="2489200" cy="461963"/>
          </a:xfrm>
          <a:prstGeom prst="rect">
            <a:avLst/>
          </a:prstGeom>
          <a:solidFill>
            <a:srgbClr val="FFFFFF"/>
          </a:solidFill>
          <a:ln w="9525">
            <a:noFill/>
            <a:miter lim="800000"/>
            <a:headEnd/>
            <a:tailEnd/>
          </a:ln>
        </p:spPr>
        <p:txBody>
          <a:bodyPr/>
          <a:lstStyle/>
          <a:p>
            <a:endParaRPr lang="en-US"/>
          </a:p>
        </p:txBody>
      </p:sp>
      <p:sp>
        <p:nvSpPr>
          <p:cNvPr id="45074" name="Rectangle 18"/>
          <p:cNvSpPr>
            <a:spLocks noChangeArrowheads="1"/>
          </p:cNvSpPr>
          <p:nvPr/>
        </p:nvSpPr>
        <p:spPr bwMode="auto">
          <a:xfrm>
            <a:off x="6510338" y="1774825"/>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76" name="Rectangle 20"/>
          <p:cNvSpPr>
            <a:spLocks noChangeArrowheads="1"/>
          </p:cNvSpPr>
          <p:nvPr/>
        </p:nvSpPr>
        <p:spPr bwMode="auto">
          <a:xfrm>
            <a:off x="5715000" y="2814638"/>
            <a:ext cx="442913" cy="288925"/>
          </a:xfrm>
          <a:prstGeom prst="rect">
            <a:avLst/>
          </a:prstGeom>
          <a:noFill/>
          <a:ln w="9525">
            <a:noFill/>
            <a:miter lim="800000"/>
            <a:headEnd/>
            <a:tailEnd/>
          </a:ln>
        </p:spPr>
        <p:txBody>
          <a:bodyPr wrap="none" lIns="0" tIns="0" rIns="0" bIns="0">
            <a:spAutoFit/>
          </a:bodyPr>
          <a:lstStyle/>
          <a:p>
            <a:r>
              <a:rPr lang="en-US" sz="1900">
                <a:solidFill>
                  <a:srgbClr val="000000"/>
                </a:solidFill>
              </a:rPr>
              <a:t>82%</a:t>
            </a:r>
            <a:endParaRPr lang="en-US"/>
          </a:p>
        </p:txBody>
      </p:sp>
      <p:sp>
        <p:nvSpPr>
          <p:cNvPr id="45077" name="Rectangle 21"/>
          <p:cNvSpPr>
            <a:spLocks noChangeArrowheads="1"/>
          </p:cNvSpPr>
          <p:nvPr/>
        </p:nvSpPr>
        <p:spPr bwMode="auto">
          <a:xfrm>
            <a:off x="8178800" y="2435225"/>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78" name="Rectangle 22"/>
          <p:cNvSpPr>
            <a:spLocks noChangeArrowheads="1"/>
          </p:cNvSpPr>
          <p:nvPr/>
        </p:nvSpPr>
        <p:spPr bwMode="auto">
          <a:xfrm>
            <a:off x="2300288" y="1506538"/>
            <a:ext cx="1933575" cy="660400"/>
          </a:xfrm>
          <a:prstGeom prst="rect">
            <a:avLst/>
          </a:prstGeom>
          <a:solidFill>
            <a:srgbClr val="FFFFFF"/>
          </a:solidFill>
          <a:ln w="9525">
            <a:noFill/>
            <a:miter lim="800000"/>
            <a:headEnd/>
            <a:tailEnd/>
          </a:ln>
        </p:spPr>
        <p:txBody>
          <a:bodyPr/>
          <a:lstStyle/>
          <a:p>
            <a:endParaRPr lang="en-US"/>
          </a:p>
        </p:txBody>
      </p:sp>
      <p:sp>
        <p:nvSpPr>
          <p:cNvPr id="45079" name="Rectangle 23"/>
          <p:cNvSpPr>
            <a:spLocks noChangeArrowheads="1"/>
          </p:cNvSpPr>
          <p:nvPr/>
        </p:nvSpPr>
        <p:spPr bwMode="auto">
          <a:xfrm>
            <a:off x="2565400" y="1593850"/>
            <a:ext cx="1506538" cy="288925"/>
          </a:xfrm>
          <a:prstGeom prst="rect">
            <a:avLst/>
          </a:prstGeom>
          <a:noFill/>
          <a:ln w="9525">
            <a:noFill/>
            <a:miter lim="800000"/>
            <a:headEnd/>
            <a:tailEnd/>
          </a:ln>
        </p:spPr>
        <p:txBody>
          <a:bodyPr wrap="none" lIns="0" tIns="0" rIns="0" bIns="0">
            <a:spAutoFit/>
          </a:bodyPr>
          <a:lstStyle/>
          <a:p>
            <a:r>
              <a:rPr lang="en-US" sz="1900">
                <a:solidFill>
                  <a:srgbClr val="000000"/>
                </a:solidFill>
              </a:rPr>
              <a:t>Pump Curve at </a:t>
            </a:r>
            <a:endParaRPr lang="en-US"/>
          </a:p>
        </p:txBody>
      </p:sp>
      <p:sp>
        <p:nvSpPr>
          <p:cNvPr id="45080" name="Rectangle 24"/>
          <p:cNvSpPr>
            <a:spLocks noChangeArrowheads="1"/>
          </p:cNvSpPr>
          <p:nvPr/>
        </p:nvSpPr>
        <p:spPr bwMode="auto">
          <a:xfrm>
            <a:off x="2647950" y="1865313"/>
            <a:ext cx="1271588" cy="288925"/>
          </a:xfrm>
          <a:prstGeom prst="rect">
            <a:avLst/>
          </a:prstGeom>
          <a:noFill/>
          <a:ln w="9525">
            <a:noFill/>
            <a:miter lim="800000"/>
            <a:headEnd/>
            <a:tailEnd/>
          </a:ln>
        </p:spPr>
        <p:txBody>
          <a:bodyPr wrap="none" lIns="0" tIns="0" rIns="0" bIns="0">
            <a:spAutoFit/>
          </a:bodyPr>
          <a:lstStyle/>
          <a:p>
            <a:r>
              <a:rPr lang="en-US" sz="1900">
                <a:solidFill>
                  <a:srgbClr val="000000"/>
                </a:solidFill>
              </a:rPr>
              <a:t>Const. Speed</a:t>
            </a:r>
            <a:endParaRPr lang="en-US"/>
          </a:p>
        </p:txBody>
      </p:sp>
      <p:sp>
        <p:nvSpPr>
          <p:cNvPr id="45081" name="Rectangle 25"/>
          <p:cNvSpPr>
            <a:spLocks noChangeArrowheads="1"/>
          </p:cNvSpPr>
          <p:nvPr/>
        </p:nvSpPr>
        <p:spPr bwMode="auto">
          <a:xfrm>
            <a:off x="3298825" y="2366963"/>
            <a:ext cx="1716088" cy="681037"/>
          </a:xfrm>
          <a:prstGeom prst="rect">
            <a:avLst/>
          </a:prstGeom>
          <a:solidFill>
            <a:srgbClr val="FFFFFF"/>
          </a:solidFill>
          <a:ln w="9525">
            <a:noFill/>
            <a:miter lim="800000"/>
            <a:headEnd/>
            <a:tailEnd/>
          </a:ln>
        </p:spPr>
        <p:txBody>
          <a:bodyPr/>
          <a:lstStyle/>
          <a:p>
            <a:endParaRPr lang="en-US"/>
          </a:p>
        </p:txBody>
      </p:sp>
      <p:sp>
        <p:nvSpPr>
          <p:cNvPr id="45082" name="Rectangle 26"/>
          <p:cNvSpPr>
            <a:spLocks noChangeArrowheads="1"/>
          </p:cNvSpPr>
          <p:nvPr/>
        </p:nvSpPr>
        <p:spPr bwMode="auto">
          <a:xfrm>
            <a:off x="4633913" y="268128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83" name="Rectangle 27"/>
          <p:cNvSpPr>
            <a:spLocks noChangeArrowheads="1"/>
          </p:cNvSpPr>
          <p:nvPr/>
        </p:nvSpPr>
        <p:spPr bwMode="auto">
          <a:xfrm>
            <a:off x="5918200" y="3267075"/>
            <a:ext cx="1981200" cy="441325"/>
          </a:xfrm>
          <a:prstGeom prst="rect">
            <a:avLst/>
          </a:prstGeom>
          <a:solidFill>
            <a:srgbClr val="FFFFFF"/>
          </a:solidFill>
          <a:ln w="9525">
            <a:noFill/>
            <a:miter lim="800000"/>
            <a:headEnd/>
            <a:tailEnd/>
          </a:ln>
        </p:spPr>
        <p:txBody>
          <a:bodyPr/>
          <a:lstStyle/>
          <a:p>
            <a:endParaRPr lang="en-US"/>
          </a:p>
        </p:txBody>
      </p:sp>
      <p:sp>
        <p:nvSpPr>
          <p:cNvPr id="45084" name="Rectangle 28"/>
          <p:cNvSpPr>
            <a:spLocks noChangeArrowheads="1"/>
          </p:cNvSpPr>
          <p:nvPr/>
        </p:nvSpPr>
        <p:spPr bwMode="auto">
          <a:xfrm>
            <a:off x="7543800" y="3309938"/>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85" name="Rectangle 29"/>
          <p:cNvSpPr>
            <a:spLocks noChangeArrowheads="1"/>
          </p:cNvSpPr>
          <p:nvPr/>
        </p:nvSpPr>
        <p:spPr bwMode="auto">
          <a:xfrm>
            <a:off x="2520950" y="3625850"/>
            <a:ext cx="1978025" cy="441325"/>
          </a:xfrm>
          <a:prstGeom prst="rect">
            <a:avLst/>
          </a:prstGeom>
          <a:solidFill>
            <a:srgbClr val="FFFFFF"/>
          </a:solidFill>
          <a:ln w="9525">
            <a:noFill/>
            <a:miter lim="800000"/>
            <a:headEnd/>
            <a:tailEnd/>
          </a:ln>
        </p:spPr>
        <p:txBody>
          <a:bodyPr/>
          <a:lstStyle/>
          <a:p>
            <a:endParaRPr lang="en-US"/>
          </a:p>
        </p:txBody>
      </p:sp>
      <p:sp>
        <p:nvSpPr>
          <p:cNvPr id="45086" name="Rectangle 30"/>
          <p:cNvSpPr>
            <a:spLocks noChangeArrowheads="1"/>
          </p:cNvSpPr>
          <p:nvPr/>
        </p:nvSpPr>
        <p:spPr bwMode="auto">
          <a:xfrm>
            <a:off x="2689225" y="3713163"/>
            <a:ext cx="1358900" cy="288925"/>
          </a:xfrm>
          <a:prstGeom prst="rect">
            <a:avLst/>
          </a:prstGeom>
          <a:noFill/>
          <a:ln w="9525">
            <a:noFill/>
            <a:miter lim="800000"/>
            <a:headEnd/>
            <a:tailEnd/>
          </a:ln>
        </p:spPr>
        <p:txBody>
          <a:bodyPr wrap="none" lIns="0" tIns="0" rIns="0" bIns="0">
            <a:spAutoFit/>
          </a:bodyPr>
          <a:lstStyle/>
          <a:p>
            <a:r>
              <a:rPr lang="en-US" sz="1900">
                <a:solidFill>
                  <a:srgbClr val="000000"/>
                </a:solidFill>
              </a:rPr>
              <a:t>System Curve</a:t>
            </a:r>
            <a:endParaRPr lang="en-US"/>
          </a:p>
        </p:txBody>
      </p:sp>
      <p:sp>
        <p:nvSpPr>
          <p:cNvPr id="45087" name="Rectangle 31"/>
          <p:cNvSpPr>
            <a:spLocks noChangeArrowheads="1"/>
          </p:cNvSpPr>
          <p:nvPr/>
        </p:nvSpPr>
        <p:spPr bwMode="auto">
          <a:xfrm>
            <a:off x="4089400" y="366871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88" name="Rectangle 32"/>
          <p:cNvSpPr>
            <a:spLocks noChangeArrowheads="1"/>
          </p:cNvSpPr>
          <p:nvPr/>
        </p:nvSpPr>
        <p:spPr bwMode="auto">
          <a:xfrm>
            <a:off x="3621088" y="5646738"/>
            <a:ext cx="1757362" cy="525462"/>
          </a:xfrm>
          <a:prstGeom prst="rect">
            <a:avLst/>
          </a:prstGeom>
          <a:solidFill>
            <a:srgbClr val="FFFFFF"/>
          </a:solidFill>
          <a:ln w="9525">
            <a:noFill/>
            <a:miter lim="800000"/>
            <a:headEnd/>
            <a:tailEnd/>
          </a:ln>
        </p:spPr>
        <p:txBody>
          <a:bodyPr/>
          <a:lstStyle/>
          <a:p>
            <a:endParaRPr lang="en-US"/>
          </a:p>
        </p:txBody>
      </p:sp>
      <p:grpSp>
        <p:nvGrpSpPr>
          <p:cNvPr id="4" name="Group 33"/>
          <p:cNvGrpSpPr>
            <a:grpSpLocks/>
          </p:cNvGrpSpPr>
          <p:nvPr/>
        </p:nvGrpSpPr>
        <p:grpSpPr bwMode="auto">
          <a:xfrm>
            <a:off x="3810000" y="5715000"/>
            <a:ext cx="1420813" cy="355600"/>
            <a:chOff x="2245" y="3416"/>
            <a:chExt cx="895" cy="224"/>
          </a:xfrm>
        </p:grpSpPr>
        <p:sp>
          <p:nvSpPr>
            <p:cNvPr id="45090" name="Rectangle 34"/>
            <p:cNvSpPr>
              <a:spLocks noChangeArrowheads="1"/>
            </p:cNvSpPr>
            <p:nvPr/>
          </p:nvSpPr>
          <p:spPr bwMode="auto">
            <a:xfrm>
              <a:off x="2245" y="3419"/>
              <a:ext cx="36" cy="173"/>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sp>
          <p:nvSpPr>
            <p:cNvPr id="45091" name="Rectangle 35"/>
            <p:cNvSpPr>
              <a:spLocks noChangeArrowheads="1"/>
            </p:cNvSpPr>
            <p:nvPr/>
          </p:nvSpPr>
          <p:spPr bwMode="auto">
            <a:xfrm>
              <a:off x="2245" y="3416"/>
              <a:ext cx="895" cy="224"/>
            </a:xfrm>
            <a:prstGeom prst="rect">
              <a:avLst/>
            </a:prstGeom>
            <a:solidFill>
              <a:srgbClr val="FFFFFF"/>
            </a:solidFill>
            <a:ln w="9525">
              <a:noFill/>
              <a:miter lim="800000"/>
              <a:headEnd/>
              <a:tailEnd/>
            </a:ln>
          </p:spPr>
          <p:txBody>
            <a:bodyPr/>
            <a:lstStyle/>
            <a:p>
              <a:endParaRPr lang="en-US"/>
            </a:p>
          </p:txBody>
        </p:sp>
        <p:sp>
          <p:nvSpPr>
            <p:cNvPr id="45092" name="Rectangle 36"/>
            <p:cNvSpPr>
              <a:spLocks noChangeArrowheads="1"/>
            </p:cNvSpPr>
            <p:nvPr/>
          </p:nvSpPr>
          <p:spPr bwMode="auto">
            <a:xfrm>
              <a:off x="2385" y="3461"/>
              <a:ext cx="410" cy="144"/>
            </a:xfrm>
            <a:prstGeom prst="rect">
              <a:avLst/>
            </a:prstGeom>
            <a:noFill/>
            <a:ln w="9525">
              <a:noFill/>
              <a:miter lim="800000"/>
              <a:headEnd/>
              <a:tailEnd/>
            </a:ln>
          </p:spPr>
          <p:txBody>
            <a:bodyPr wrap="none" lIns="0" tIns="0" rIns="0" bIns="0">
              <a:spAutoFit/>
            </a:bodyPr>
            <a:lstStyle/>
            <a:p>
              <a:r>
                <a:rPr lang="en-US" sz="1500">
                  <a:solidFill>
                    <a:srgbClr val="000000"/>
                  </a:solidFill>
                </a:rPr>
                <a:t>Flow (m</a:t>
              </a:r>
              <a:endParaRPr lang="en-US"/>
            </a:p>
          </p:txBody>
        </p:sp>
        <p:sp>
          <p:nvSpPr>
            <p:cNvPr id="45093" name="Rectangle 37"/>
            <p:cNvSpPr>
              <a:spLocks noChangeArrowheads="1"/>
            </p:cNvSpPr>
            <p:nvPr/>
          </p:nvSpPr>
          <p:spPr bwMode="auto">
            <a:xfrm>
              <a:off x="2788" y="3444"/>
              <a:ext cx="40" cy="96"/>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5094" name="Rectangle 38"/>
            <p:cNvSpPr>
              <a:spLocks noChangeArrowheads="1"/>
            </p:cNvSpPr>
            <p:nvPr/>
          </p:nvSpPr>
          <p:spPr bwMode="auto">
            <a:xfrm>
              <a:off x="2827" y="3461"/>
              <a:ext cx="173" cy="144"/>
            </a:xfrm>
            <a:prstGeom prst="rect">
              <a:avLst/>
            </a:prstGeom>
            <a:noFill/>
            <a:ln w="9525">
              <a:noFill/>
              <a:miter lim="800000"/>
              <a:headEnd/>
              <a:tailEnd/>
            </a:ln>
          </p:spPr>
          <p:txBody>
            <a:bodyPr wrap="none" lIns="0" tIns="0" rIns="0" bIns="0">
              <a:spAutoFit/>
            </a:bodyPr>
            <a:lstStyle/>
            <a:p>
              <a:r>
                <a:rPr lang="en-US" sz="1500">
                  <a:solidFill>
                    <a:srgbClr val="000000"/>
                  </a:solidFill>
                </a:rPr>
                <a:t>/hr)</a:t>
              </a:r>
              <a:endParaRPr lang="en-US"/>
            </a:p>
          </p:txBody>
        </p:sp>
        <p:sp>
          <p:nvSpPr>
            <p:cNvPr id="45095" name="Rectangle 39"/>
            <p:cNvSpPr>
              <a:spLocks noChangeArrowheads="1"/>
            </p:cNvSpPr>
            <p:nvPr/>
          </p:nvSpPr>
          <p:spPr bwMode="auto">
            <a:xfrm>
              <a:off x="2999" y="3438"/>
              <a:ext cx="36" cy="173"/>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grpSp>
      <p:sp>
        <p:nvSpPr>
          <p:cNvPr id="45096" name="Rectangle 40"/>
          <p:cNvSpPr>
            <a:spLocks noChangeArrowheads="1"/>
          </p:cNvSpPr>
          <p:nvPr/>
        </p:nvSpPr>
        <p:spPr bwMode="auto">
          <a:xfrm>
            <a:off x="5207000" y="5834063"/>
            <a:ext cx="69850" cy="334962"/>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097" name="Freeform 41"/>
          <p:cNvSpPr>
            <a:spLocks/>
          </p:cNvSpPr>
          <p:nvPr/>
        </p:nvSpPr>
        <p:spPr bwMode="auto">
          <a:xfrm>
            <a:off x="2079625" y="2112963"/>
            <a:ext cx="3959225" cy="1341437"/>
          </a:xfrm>
          <a:custGeom>
            <a:avLst/>
            <a:gdLst/>
            <a:ahLst/>
            <a:cxnLst>
              <a:cxn ang="0">
                <a:pos x="0" y="75"/>
              </a:cxn>
              <a:cxn ang="0">
                <a:pos x="142" y="50"/>
              </a:cxn>
              <a:cxn ang="0">
                <a:pos x="285" y="29"/>
              </a:cxn>
              <a:cxn ang="0">
                <a:pos x="429" y="13"/>
              </a:cxn>
              <a:cxn ang="0">
                <a:pos x="502" y="6"/>
              </a:cxn>
              <a:cxn ang="0">
                <a:pos x="574" y="2"/>
              </a:cxn>
              <a:cxn ang="0">
                <a:pos x="647" y="0"/>
              </a:cxn>
              <a:cxn ang="0">
                <a:pos x="720" y="0"/>
              </a:cxn>
              <a:cxn ang="0">
                <a:pos x="795" y="4"/>
              </a:cxn>
              <a:cxn ang="0">
                <a:pos x="870" y="11"/>
              </a:cxn>
              <a:cxn ang="0">
                <a:pos x="944" y="22"/>
              </a:cxn>
              <a:cxn ang="0">
                <a:pos x="1021" y="36"/>
              </a:cxn>
              <a:cxn ang="0">
                <a:pos x="1097" y="54"/>
              </a:cxn>
              <a:cxn ang="0">
                <a:pos x="1174" y="75"/>
              </a:cxn>
              <a:cxn ang="0">
                <a:pos x="1213" y="87"/>
              </a:cxn>
              <a:cxn ang="0">
                <a:pos x="1254" y="103"/>
              </a:cxn>
              <a:cxn ang="0">
                <a:pos x="1296" y="121"/>
              </a:cxn>
              <a:cxn ang="0">
                <a:pos x="1339" y="139"/>
              </a:cxn>
              <a:cxn ang="0">
                <a:pos x="1428" y="183"/>
              </a:cxn>
              <a:cxn ang="0">
                <a:pos x="1518" y="231"/>
              </a:cxn>
              <a:cxn ang="0">
                <a:pos x="1611" y="285"/>
              </a:cxn>
              <a:cxn ang="0">
                <a:pos x="1703" y="342"/>
              </a:cxn>
              <a:cxn ang="0">
                <a:pos x="1798" y="400"/>
              </a:cxn>
              <a:cxn ang="0">
                <a:pos x="1890" y="461"/>
              </a:cxn>
              <a:cxn ang="0">
                <a:pos x="1981" y="519"/>
              </a:cxn>
              <a:cxn ang="0">
                <a:pos x="2068" y="578"/>
              </a:cxn>
              <a:cxn ang="0">
                <a:pos x="2153" y="635"/>
              </a:cxn>
              <a:cxn ang="0">
                <a:pos x="2233" y="688"/>
              </a:cxn>
              <a:cxn ang="0">
                <a:pos x="2308" y="738"/>
              </a:cxn>
              <a:cxn ang="0">
                <a:pos x="2377" y="781"/>
              </a:cxn>
              <a:cxn ang="0">
                <a:pos x="2409" y="799"/>
              </a:cxn>
              <a:cxn ang="0">
                <a:pos x="2439" y="816"/>
              </a:cxn>
              <a:cxn ang="0">
                <a:pos x="2468" y="832"/>
              </a:cxn>
              <a:cxn ang="0">
                <a:pos x="2494" y="845"/>
              </a:cxn>
            </a:cxnLst>
            <a:rect l="0" t="0" r="r" b="b"/>
            <a:pathLst>
              <a:path w="2494" h="845">
                <a:moveTo>
                  <a:pt x="0" y="75"/>
                </a:moveTo>
                <a:lnTo>
                  <a:pt x="142" y="50"/>
                </a:lnTo>
                <a:lnTo>
                  <a:pt x="285" y="29"/>
                </a:lnTo>
                <a:lnTo>
                  <a:pt x="429" y="13"/>
                </a:lnTo>
                <a:lnTo>
                  <a:pt x="502" y="6"/>
                </a:lnTo>
                <a:lnTo>
                  <a:pt x="574" y="2"/>
                </a:lnTo>
                <a:lnTo>
                  <a:pt x="647" y="0"/>
                </a:lnTo>
                <a:lnTo>
                  <a:pt x="720" y="0"/>
                </a:lnTo>
                <a:lnTo>
                  <a:pt x="795" y="4"/>
                </a:lnTo>
                <a:lnTo>
                  <a:pt x="870" y="11"/>
                </a:lnTo>
                <a:lnTo>
                  <a:pt x="944" y="22"/>
                </a:lnTo>
                <a:lnTo>
                  <a:pt x="1021" y="36"/>
                </a:lnTo>
                <a:lnTo>
                  <a:pt x="1097" y="54"/>
                </a:lnTo>
                <a:lnTo>
                  <a:pt x="1174" y="75"/>
                </a:lnTo>
                <a:lnTo>
                  <a:pt x="1213" y="87"/>
                </a:lnTo>
                <a:lnTo>
                  <a:pt x="1254" y="103"/>
                </a:lnTo>
                <a:lnTo>
                  <a:pt x="1296" y="121"/>
                </a:lnTo>
                <a:lnTo>
                  <a:pt x="1339" y="139"/>
                </a:lnTo>
                <a:lnTo>
                  <a:pt x="1428" y="183"/>
                </a:lnTo>
                <a:lnTo>
                  <a:pt x="1518" y="231"/>
                </a:lnTo>
                <a:lnTo>
                  <a:pt x="1611" y="285"/>
                </a:lnTo>
                <a:lnTo>
                  <a:pt x="1703" y="342"/>
                </a:lnTo>
                <a:lnTo>
                  <a:pt x="1798" y="400"/>
                </a:lnTo>
                <a:lnTo>
                  <a:pt x="1890" y="461"/>
                </a:lnTo>
                <a:lnTo>
                  <a:pt x="1981" y="519"/>
                </a:lnTo>
                <a:lnTo>
                  <a:pt x="2068" y="578"/>
                </a:lnTo>
                <a:lnTo>
                  <a:pt x="2153" y="635"/>
                </a:lnTo>
                <a:lnTo>
                  <a:pt x="2233" y="688"/>
                </a:lnTo>
                <a:lnTo>
                  <a:pt x="2308" y="738"/>
                </a:lnTo>
                <a:lnTo>
                  <a:pt x="2377" y="781"/>
                </a:lnTo>
                <a:lnTo>
                  <a:pt x="2409" y="799"/>
                </a:lnTo>
                <a:lnTo>
                  <a:pt x="2439" y="816"/>
                </a:lnTo>
                <a:lnTo>
                  <a:pt x="2468" y="832"/>
                </a:lnTo>
                <a:lnTo>
                  <a:pt x="2494" y="845"/>
                </a:lnTo>
              </a:path>
            </a:pathLst>
          </a:custGeom>
          <a:noFill/>
          <a:ln w="17463">
            <a:solidFill>
              <a:srgbClr val="000000"/>
            </a:solidFill>
            <a:prstDash val="solid"/>
            <a:round/>
            <a:headEnd/>
            <a:tailEnd/>
          </a:ln>
        </p:spPr>
        <p:txBody>
          <a:bodyPr/>
          <a:lstStyle/>
          <a:p>
            <a:endParaRPr lang="en-US"/>
          </a:p>
        </p:txBody>
      </p:sp>
      <p:sp>
        <p:nvSpPr>
          <p:cNvPr id="45098" name="Freeform 42"/>
          <p:cNvSpPr>
            <a:spLocks/>
          </p:cNvSpPr>
          <p:nvPr/>
        </p:nvSpPr>
        <p:spPr bwMode="auto">
          <a:xfrm>
            <a:off x="2079625" y="2616200"/>
            <a:ext cx="5438775" cy="1941513"/>
          </a:xfrm>
          <a:custGeom>
            <a:avLst/>
            <a:gdLst/>
            <a:ahLst/>
            <a:cxnLst>
              <a:cxn ang="0">
                <a:pos x="0" y="1223"/>
              </a:cxn>
              <a:cxn ang="0">
                <a:pos x="55" y="1214"/>
              </a:cxn>
              <a:cxn ang="0">
                <a:pos x="86" y="1211"/>
              </a:cxn>
              <a:cxn ang="0">
                <a:pos x="118" y="1209"/>
              </a:cxn>
              <a:cxn ang="0">
                <a:pos x="151" y="1205"/>
              </a:cxn>
              <a:cxn ang="0">
                <a:pos x="189" y="1202"/>
              </a:cxn>
              <a:cxn ang="0">
                <a:pos x="231" y="1196"/>
              </a:cxn>
              <a:cxn ang="0">
                <a:pos x="276" y="1191"/>
              </a:cxn>
              <a:cxn ang="0">
                <a:pos x="327" y="1182"/>
              </a:cxn>
              <a:cxn ang="0">
                <a:pos x="384" y="1171"/>
              </a:cxn>
              <a:cxn ang="0">
                <a:pos x="446" y="1159"/>
              </a:cxn>
              <a:cxn ang="0">
                <a:pos x="480" y="1150"/>
              </a:cxn>
              <a:cxn ang="0">
                <a:pos x="516" y="1141"/>
              </a:cxn>
              <a:cxn ang="0">
                <a:pos x="553" y="1131"/>
              </a:cxn>
              <a:cxn ang="0">
                <a:pos x="592" y="1120"/>
              </a:cxn>
              <a:cxn ang="0">
                <a:pos x="633" y="1107"/>
              </a:cxn>
              <a:cxn ang="0">
                <a:pos x="676" y="1095"/>
              </a:cxn>
              <a:cxn ang="0">
                <a:pos x="722" y="1081"/>
              </a:cxn>
              <a:cxn ang="0">
                <a:pos x="770" y="1065"/>
              </a:cxn>
              <a:cxn ang="0">
                <a:pos x="820" y="1047"/>
              </a:cxn>
              <a:cxn ang="0">
                <a:pos x="871" y="1029"/>
              </a:cxn>
              <a:cxn ang="0">
                <a:pos x="928" y="1010"/>
              </a:cxn>
              <a:cxn ang="0">
                <a:pos x="989" y="987"/>
              </a:cxn>
              <a:cxn ang="0">
                <a:pos x="1054" y="962"/>
              </a:cxn>
              <a:cxn ang="0">
                <a:pos x="1124" y="935"/>
              </a:cxn>
              <a:cxn ang="0">
                <a:pos x="1197" y="908"/>
              </a:cxn>
              <a:cxn ang="0">
                <a:pos x="1273" y="878"/>
              </a:cxn>
              <a:cxn ang="0">
                <a:pos x="1353" y="846"/>
              </a:cxn>
              <a:cxn ang="0">
                <a:pos x="1437" y="814"/>
              </a:cxn>
              <a:cxn ang="0">
                <a:pos x="1522" y="779"/>
              </a:cxn>
              <a:cxn ang="0">
                <a:pos x="1609" y="745"/>
              </a:cxn>
              <a:cxn ang="0">
                <a:pos x="1700" y="707"/>
              </a:cxn>
              <a:cxn ang="0">
                <a:pos x="1790" y="672"/>
              </a:cxn>
              <a:cxn ang="0">
                <a:pos x="1975" y="595"/>
              </a:cxn>
              <a:cxn ang="0">
                <a:pos x="2162" y="519"/>
              </a:cxn>
              <a:cxn ang="0">
                <a:pos x="2350" y="442"/>
              </a:cxn>
              <a:cxn ang="0">
                <a:pos x="2534" y="366"/>
              </a:cxn>
              <a:cxn ang="0">
                <a:pos x="2624" y="330"/>
              </a:cxn>
              <a:cxn ang="0">
                <a:pos x="2713" y="293"/>
              </a:cxn>
              <a:cxn ang="0">
                <a:pos x="2798" y="258"/>
              </a:cxn>
              <a:cxn ang="0">
                <a:pos x="2882" y="224"/>
              </a:cxn>
              <a:cxn ang="0">
                <a:pos x="2964" y="190"/>
              </a:cxn>
              <a:cxn ang="0">
                <a:pos x="3042" y="158"/>
              </a:cxn>
              <a:cxn ang="0">
                <a:pos x="3117" y="126"/>
              </a:cxn>
              <a:cxn ang="0">
                <a:pos x="3186" y="98"/>
              </a:cxn>
              <a:cxn ang="0">
                <a:pos x="3254" y="71"/>
              </a:cxn>
              <a:cxn ang="0">
                <a:pos x="3316" y="44"/>
              </a:cxn>
              <a:cxn ang="0">
                <a:pos x="3373" y="21"/>
              </a:cxn>
              <a:cxn ang="0">
                <a:pos x="3426" y="0"/>
              </a:cxn>
            </a:cxnLst>
            <a:rect l="0" t="0" r="r" b="b"/>
            <a:pathLst>
              <a:path w="3426" h="1223">
                <a:moveTo>
                  <a:pt x="0" y="1223"/>
                </a:moveTo>
                <a:lnTo>
                  <a:pt x="55" y="1214"/>
                </a:lnTo>
                <a:lnTo>
                  <a:pt x="86" y="1211"/>
                </a:lnTo>
                <a:lnTo>
                  <a:pt x="118" y="1209"/>
                </a:lnTo>
                <a:lnTo>
                  <a:pt x="151" y="1205"/>
                </a:lnTo>
                <a:lnTo>
                  <a:pt x="189" y="1202"/>
                </a:lnTo>
                <a:lnTo>
                  <a:pt x="231" y="1196"/>
                </a:lnTo>
                <a:lnTo>
                  <a:pt x="276" y="1191"/>
                </a:lnTo>
                <a:lnTo>
                  <a:pt x="327" y="1182"/>
                </a:lnTo>
                <a:lnTo>
                  <a:pt x="384" y="1171"/>
                </a:lnTo>
                <a:lnTo>
                  <a:pt x="446" y="1159"/>
                </a:lnTo>
                <a:lnTo>
                  <a:pt x="480" y="1150"/>
                </a:lnTo>
                <a:lnTo>
                  <a:pt x="516" y="1141"/>
                </a:lnTo>
                <a:lnTo>
                  <a:pt x="553" y="1131"/>
                </a:lnTo>
                <a:lnTo>
                  <a:pt x="592" y="1120"/>
                </a:lnTo>
                <a:lnTo>
                  <a:pt x="633" y="1107"/>
                </a:lnTo>
                <a:lnTo>
                  <a:pt x="676" y="1095"/>
                </a:lnTo>
                <a:lnTo>
                  <a:pt x="722" y="1081"/>
                </a:lnTo>
                <a:lnTo>
                  <a:pt x="770" y="1065"/>
                </a:lnTo>
                <a:lnTo>
                  <a:pt x="820" y="1047"/>
                </a:lnTo>
                <a:lnTo>
                  <a:pt x="871" y="1029"/>
                </a:lnTo>
                <a:lnTo>
                  <a:pt x="928" y="1010"/>
                </a:lnTo>
                <a:lnTo>
                  <a:pt x="989" y="987"/>
                </a:lnTo>
                <a:lnTo>
                  <a:pt x="1054" y="962"/>
                </a:lnTo>
                <a:lnTo>
                  <a:pt x="1124" y="935"/>
                </a:lnTo>
                <a:lnTo>
                  <a:pt x="1197" y="908"/>
                </a:lnTo>
                <a:lnTo>
                  <a:pt x="1273" y="878"/>
                </a:lnTo>
                <a:lnTo>
                  <a:pt x="1353" y="846"/>
                </a:lnTo>
                <a:lnTo>
                  <a:pt x="1437" y="814"/>
                </a:lnTo>
                <a:lnTo>
                  <a:pt x="1522" y="779"/>
                </a:lnTo>
                <a:lnTo>
                  <a:pt x="1609" y="745"/>
                </a:lnTo>
                <a:lnTo>
                  <a:pt x="1700" y="707"/>
                </a:lnTo>
                <a:lnTo>
                  <a:pt x="1790" y="672"/>
                </a:lnTo>
                <a:lnTo>
                  <a:pt x="1975" y="595"/>
                </a:lnTo>
                <a:lnTo>
                  <a:pt x="2162" y="519"/>
                </a:lnTo>
                <a:lnTo>
                  <a:pt x="2350" y="442"/>
                </a:lnTo>
                <a:lnTo>
                  <a:pt x="2534" y="366"/>
                </a:lnTo>
                <a:lnTo>
                  <a:pt x="2624" y="330"/>
                </a:lnTo>
                <a:lnTo>
                  <a:pt x="2713" y="293"/>
                </a:lnTo>
                <a:lnTo>
                  <a:pt x="2798" y="258"/>
                </a:lnTo>
                <a:lnTo>
                  <a:pt x="2882" y="224"/>
                </a:lnTo>
                <a:lnTo>
                  <a:pt x="2964" y="190"/>
                </a:lnTo>
                <a:lnTo>
                  <a:pt x="3042" y="158"/>
                </a:lnTo>
                <a:lnTo>
                  <a:pt x="3117" y="126"/>
                </a:lnTo>
                <a:lnTo>
                  <a:pt x="3186" y="98"/>
                </a:lnTo>
                <a:lnTo>
                  <a:pt x="3254" y="71"/>
                </a:lnTo>
                <a:lnTo>
                  <a:pt x="3316" y="44"/>
                </a:lnTo>
                <a:lnTo>
                  <a:pt x="3373" y="21"/>
                </a:lnTo>
                <a:lnTo>
                  <a:pt x="3426" y="0"/>
                </a:lnTo>
              </a:path>
            </a:pathLst>
          </a:custGeom>
          <a:noFill/>
          <a:ln w="17463">
            <a:solidFill>
              <a:srgbClr val="008000"/>
            </a:solidFill>
            <a:prstDash val="solid"/>
            <a:round/>
            <a:headEnd/>
            <a:tailEnd/>
          </a:ln>
        </p:spPr>
        <p:txBody>
          <a:bodyPr/>
          <a:lstStyle/>
          <a:p>
            <a:endParaRPr lang="en-US"/>
          </a:p>
        </p:txBody>
      </p:sp>
      <p:sp>
        <p:nvSpPr>
          <p:cNvPr id="45099" name="Rectangle 43"/>
          <p:cNvSpPr>
            <a:spLocks noChangeArrowheads="1"/>
          </p:cNvSpPr>
          <p:nvPr/>
        </p:nvSpPr>
        <p:spPr bwMode="auto">
          <a:xfrm>
            <a:off x="6038850" y="4549775"/>
            <a:ext cx="1933575" cy="522288"/>
          </a:xfrm>
          <a:prstGeom prst="rect">
            <a:avLst/>
          </a:prstGeom>
          <a:solidFill>
            <a:srgbClr val="FFFFFF"/>
          </a:solidFill>
          <a:ln w="9525">
            <a:noFill/>
            <a:miter lim="800000"/>
            <a:headEnd/>
            <a:tailEnd/>
          </a:ln>
        </p:spPr>
        <p:txBody>
          <a:bodyPr/>
          <a:lstStyle/>
          <a:p>
            <a:endParaRPr lang="en-US"/>
          </a:p>
        </p:txBody>
      </p:sp>
      <p:sp>
        <p:nvSpPr>
          <p:cNvPr id="45100" name="Rectangle 44"/>
          <p:cNvSpPr>
            <a:spLocks noChangeArrowheads="1"/>
          </p:cNvSpPr>
          <p:nvPr/>
        </p:nvSpPr>
        <p:spPr bwMode="auto">
          <a:xfrm>
            <a:off x="6172200" y="3271838"/>
            <a:ext cx="1533525" cy="288925"/>
          </a:xfrm>
          <a:prstGeom prst="rect">
            <a:avLst/>
          </a:prstGeom>
          <a:noFill/>
          <a:ln w="9525">
            <a:noFill/>
            <a:miter lim="800000"/>
            <a:headEnd/>
            <a:tailEnd/>
          </a:ln>
        </p:spPr>
        <p:txBody>
          <a:bodyPr wrap="none" lIns="0" tIns="0" rIns="0" bIns="0">
            <a:spAutoFit/>
          </a:bodyPr>
          <a:lstStyle/>
          <a:p>
            <a:r>
              <a:rPr lang="en-US" sz="1900">
                <a:solidFill>
                  <a:srgbClr val="000000"/>
                </a:solidFill>
              </a:rPr>
              <a:t>Operating Point</a:t>
            </a:r>
            <a:endParaRPr lang="en-US"/>
          </a:p>
        </p:txBody>
      </p:sp>
      <p:sp>
        <p:nvSpPr>
          <p:cNvPr id="45101" name="Rectangle 45"/>
          <p:cNvSpPr>
            <a:spLocks noChangeArrowheads="1"/>
          </p:cNvSpPr>
          <p:nvPr/>
        </p:nvSpPr>
        <p:spPr bwMode="auto">
          <a:xfrm>
            <a:off x="7794625" y="4597400"/>
            <a:ext cx="69850" cy="334963"/>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5102" name="Line 46"/>
          <p:cNvSpPr>
            <a:spLocks noChangeShapeType="1"/>
          </p:cNvSpPr>
          <p:nvPr/>
        </p:nvSpPr>
        <p:spPr bwMode="auto">
          <a:xfrm>
            <a:off x="5797550" y="3330575"/>
            <a:ext cx="0" cy="1905000"/>
          </a:xfrm>
          <a:prstGeom prst="line">
            <a:avLst/>
          </a:prstGeom>
          <a:noFill/>
          <a:ln w="9525" cap="rnd">
            <a:solidFill>
              <a:schemeClr val="tx1"/>
            </a:solidFill>
            <a:prstDash val="sysDot"/>
            <a:round/>
            <a:headEnd/>
            <a:tailEnd/>
          </a:ln>
          <a:effectLst/>
        </p:spPr>
        <p:txBody>
          <a:bodyPr/>
          <a:lstStyle/>
          <a:p>
            <a:endParaRPr lang="en-US"/>
          </a:p>
        </p:txBody>
      </p:sp>
      <p:sp>
        <p:nvSpPr>
          <p:cNvPr id="45103" name="Text Box 47"/>
          <p:cNvSpPr txBox="1">
            <a:spLocks noChangeArrowheads="1"/>
          </p:cNvSpPr>
          <p:nvPr/>
        </p:nvSpPr>
        <p:spPr bwMode="auto">
          <a:xfrm>
            <a:off x="5530850" y="5319713"/>
            <a:ext cx="488950" cy="336550"/>
          </a:xfrm>
          <a:prstGeom prst="rect">
            <a:avLst/>
          </a:prstGeom>
          <a:noFill/>
          <a:ln w="9525">
            <a:noFill/>
            <a:miter lim="800000"/>
            <a:headEnd/>
            <a:tailEnd/>
          </a:ln>
          <a:effectLst/>
        </p:spPr>
        <p:txBody>
          <a:bodyPr wrap="none">
            <a:spAutoFit/>
          </a:bodyPr>
          <a:lstStyle/>
          <a:p>
            <a:r>
              <a:rPr lang="en-US" sz="1600">
                <a:cs typeface="Times New Roman" pitchFamily="18" charset="0"/>
              </a:rPr>
              <a:t>500</a:t>
            </a:r>
            <a:endParaRPr lang="en-US" sz="1600"/>
          </a:p>
        </p:txBody>
      </p:sp>
      <p:sp>
        <p:nvSpPr>
          <p:cNvPr id="45104" name="Text Box 48"/>
          <p:cNvSpPr txBox="1">
            <a:spLocks noChangeArrowheads="1"/>
          </p:cNvSpPr>
          <p:nvPr/>
        </p:nvSpPr>
        <p:spPr bwMode="auto">
          <a:xfrm>
            <a:off x="4419600" y="5316538"/>
            <a:ext cx="488950" cy="336550"/>
          </a:xfrm>
          <a:prstGeom prst="rect">
            <a:avLst/>
          </a:prstGeom>
          <a:noFill/>
          <a:ln w="9525">
            <a:noFill/>
            <a:miter lim="800000"/>
            <a:headEnd/>
            <a:tailEnd/>
          </a:ln>
          <a:effectLst/>
        </p:spPr>
        <p:txBody>
          <a:bodyPr wrap="none">
            <a:spAutoFit/>
          </a:bodyPr>
          <a:lstStyle/>
          <a:p>
            <a:r>
              <a:rPr lang="en-US" sz="1600">
                <a:cs typeface="Times New Roman" pitchFamily="18" charset="0"/>
              </a:rPr>
              <a:t>300</a:t>
            </a:r>
            <a:endParaRPr lang="en-US" sz="1600"/>
          </a:p>
        </p:txBody>
      </p:sp>
      <p:sp>
        <p:nvSpPr>
          <p:cNvPr id="45105" name="Line 49"/>
          <p:cNvSpPr>
            <a:spLocks noChangeShapeType="1"/>
          </p:cNvSpPr>
          <p:nvPr/>
        </p:nvSpPr>
        <p:spPr bwMode="auto">
          <a:xfrm flipH="1">
            <a:off x="2081213" y="3317875"/>
            <a:ext cx="3657600" cy="0"/>
          </a:xfrm>
          <a:prstGeom prst="line">
            <a:avLst/>
          </a:prstGeom>
          <a:noFill/>
          <a:ln w="9525" cap="rnd">
            <a:solidFill>
              <a:schemeClr val="tx1"/>
            </a:solidFill>
            <a:prstDash val="sysDot"/>
            <a:round/>
            <a:headEnd/>
            <a:tailEnd/>
          </a:ln>
          <a:effectLst/>
        </p:spPr>
        <p:txBody>
          <a:bodyPr/>
          <a:lstStyle/>
          <a:p>
            <a:endParaRPr lang="en-US"/>
          </a:p>
        </p:txBody>
      </p:sp>
      <p:sp>
        <p:nvSpPr>
          <p:cNvPr id="45106" name="Text Box 50"/>
          <p:cNvSpPr txBox="1">
            <a:spLocks noChangeArrowheads="1"/>
          </p:cNvSpPr>
          <p:nvPr/>
        </p:nvSpPr>
        <p:spPr bwMode="auto">
          <a:xfrm>
            <a:off x="1447800" y="3200400"/>
            <a:ext cx="387350" cy="336550"/>
          </a:xfrm>
          <a:prstGeom prst="rect">
            <a:avLst/>
          </a:prstGeom>
          <a:noFill/>
          <a:ln w="9525">
            <a:noFill/>
            <a:miter lim="800000"/>
            <a:headEnd/>
            <a:tailEnd/>
          </a:ln>
          <a:effectLst/>
        </p:spPr>
        <p:txBody>
          <a:bodyPr wrap="none">
            <a:spAutoFit/>
          </a:bodyPr>
          <a:lstStyle/>
          <a:p>
            <a:r>
              <a:rPr lang="en-US" sz="1600">
                <a:cs typeface="Times New Roman" pitchFamily="18" charset="0"/>
              </a:rPr>
              <a:t>50</a:t>
            </a:r>
            <a:endParaRPr lang="en-US"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685800" y="76200"/>
            <a:ext cx="7772400" cy="1143000"/>
          </a:xfrm>
        </p:spPr>
        <p:txBody>
          <a:bodyPr/>
          <a:lstStyle/>
          <a:p>
            <a:r>
              <a:rPr lang="en-US" b="1" dirty="0" smtClean="0">
                <a:solidFill>
                  <a:schemeClr val="accent2"/>
                </a:solidFill>
                <a:cs typeface="Times New Roman" pitchFamily="18" charset="0"/>
              </a:rPr>
              <a:t>Pump Selection - Modification</a:t>
            </a:r>
            <a:endParaRPr lang="en-US" dirty="0"/>
          </a:p>
        </p:txBody>
      </p:sp>
      <p:sp>
        <p:nvSpPr>
          <p:cNvPr id="44080" name="Rectangle 48"/>
          <p:cNvSpPr>
            <a:spLocks noChangeArrowheads="1"/>
          </p:cNvSpPr>
          <p:nvPr/>
        </p:nvSpPr>
        <p:spPr bwMode="auto">
          <a:xfrm>
            <a:off x="604838" y="1679575"/>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grpSp>
        <p:nvGrpSpPr>
          <p:cNvPr id="2" name="Group 51"/>
          <p:cNvGrpSpPr>
            <a:grpSpLocks/>
          </p:cNvGrpSpPr>
          <p:nvPr/>
        </p:nvGrpSpPr>
        <p:grpSpPr bwMode="auto">
          <a:xfrm>
            <a:off x="1812925" y="2073275"/>
            <a:ext cx="179388" cy="3233738"/>
            <a:chOff x="1142" y="1306"/>
            <a:chExt cx="113" cy="2037"/>
          </a:xfrm>
        </p:grpSpPr>
        <p:sp>
          <p:nvSpPr>
            <p:cNvPr id="44081" name="Line 49"/>
            <p:cNvSpPr>
              <a:spLocks noChangeShapeType="1"/>
            </p:cNvSpPr>
            <p:nvPr/>
          </p:nvSpPr>
          <p:spPr bwMode="auto">
            <a:xfrm>
              <a:off x="1198" y="1416"/>
              <a:ext cx="1" cy="1927"/>
            </a:xfrm>
            <a:prstGeom prst="line">
              <a:avLst/>
            </a:prstGeom>
            <a:noFill/>
            <a:ln w="15875">
              <a:solidFill>
                <a:srgbClr val="000000"/>
              </a:solidFill>
              <a:round/>
              <a:headEnd/>
              <a:tailEnd/>
            </a:ln>
          </p:spPr>
          <p:txBody>
            <a:bodyPr/>
            <a:lstStyle/>
            <a:p>
              <a:endParaRPr lang="en-US"/>
            </a:p>
          </p:txBody>
        </p:sp>
        <p:sp>
          <p:nvSpPr>
            <p:cNvPr id="44082" name="Freeform 50"/>
            <p:cNvSpPr>
              <a:spLocks/>
            </p:cNvSpPr>
            <p:nvPr/>
          </p:nvSpPr>
          <p:spPr bwMode="auto">
            <a:xfrm>
              <a:off x="1142" y="1306"/>
              <a:ext cx="113" cy="115"/>
            </a:xfrm>
            <a:custGeom>
              <a:avLst/>
              <a:gdLst/>
              <a:ahLst/>
              <a:cxnLst>
                <a:cxn ang="0">
                  <a:pos x="113" y="115"/>
                </a:cxn>
                <a:cxn ang="0">
                  <a:pos x="56" y="0"/>
                </a:cxn>
                <a:cxn ang="0">
                  <a:pos x="0" y="115"/>
                </a:cxn>
                <a:cxn ang="0">
                  <a:pos x="113" y="115"/>
                </a:cxn>
              </a:cxnLst>
              <a:rect l="0" t="0" r="r" b="b"/>
              <a:pathLst>
                <a:path w="113" h="115">
                  <a:moveTo>
                    <a:pt x="113" y="115"/>
                  </a:moveTo>
                  <a:lnTo>
                    <a:pt x="56" y="0"/>
                  </a:lnTo>
                  <a:lnTo>
                    <a:pt x="0" y="115"/>
                  </a:lnTo>
                  <a:lnTo>
                    <a:pt x="113" y="115"/>
                  </a:lnTo>
                  <a:close/>
                </a:path>
              </a:pathLst>
            </a:custGeom>
            <a:solidFill>
              <a:srgbClr val="000000"/>
            </a:solidFill>
            <a:ln w="9525">
              <a:noFill/>
              <a:round/>
              <a:headEnd/>
              <a:tailEnd/>
            </a:ln>
          </p:spPr>
          <p:txBody>
            <a:bodyPr/>
            <a:lstStyle/>
            <a:p>
              <a:endParaRPr lang="en-US"/>
            </a:p>
          </p:txBody>
        </p:sp>
      </p:grpSp>
      <p:grpSp>
        <p:nvGrpSpPr>
          <p:cNvPr id="3" name="Group 54"/>
          <p:cNvGrpSpPr>
            <a:grpSpLocks/>
          </p:cNvGrpSpPr>
          <p:nvPr/>
        </p:nvGrpSpPr>
        <p:grpSpPr bwMode="auto">
          <a:xfrm>
            <a:off x="1901825" y="5219700"/>
            <a:ext cx="4741863" cy="179388"/>
            <a:chOff x="1198" y="3288"/>
            <a:chExt cx="2987" cy="113"/>
          </a:xfrm>
        </p:grpSpPr>
        <p:sp>
          <p:nvSpPr>
            <p:cNvPr id="44084" name="Line 52"/>
            <p:cNvSpPr>
              <a:spLocks noChangeShapeType="1"/>
            </p:cNvSpPr>
            <p:nvPr/>
          </p:nvSpPr>
          <p:spPr bwMode="auto">
            <a:xfrm>
              <a:off x="1198" y="3343"/>
              <a:ext cx="2877" cy="1"/>
            </a:xfrm>
            <a:prstGeom prst="line">
              <a:avLst/>
            </a:prstGeom>
            <a:noFill/>
            <a:ln w="15875">
              <a:solidFill>
                <a:srgbClr val="000000"/>
              </a:solidFill>
              <a:round/>
              <a:headEnd/>
              <a:tailEnd/>
            </a:ln>
          </p:spPr>
          <p:txBody>
            <a:bodyPr/>
            <a:lstStyle/>
            <a:p>
              <a:endParaRPr lang="en-US"/>
            </a:p>
          </p:txBody>
        </p:sp>
        <p:sp>
          <p:nvSpPr>
            <p:cNvPr id="44085" name="Freeform 53"/>
            <p:cNvSpPr>
              <a:spLocks/>
            </p:cNvSpPr>
            <p:nvPr/>
          </p:nvSpPr>
          <p:spPr bwMode="auto">
            <a:xfrm>
              <a:off x="4071" y="3288"/>
              <a:ext cx="114" cy="113"/>
            </a:xfrm>
            <a:custGeom>
              <a:avLst/>
              <a:gdLst/>
              <a:ahLst/>
              <a:cxnLst>
                <a:cxn ang="0">
                  <a:pos x="0" y="113"/>
                </a:cxn>
                <a:cxn ang="0">
                  <a:pos x="114" y="57"/>
                </a:cxn>
                <a:cxn ang="0">
                  <a:pos x="0" y="0"/>
                </a:cxn>
                <a:cxn ang="0">
                  <a:pos x="0" y="113"/>
                </a:cxn>
              </a:cxnLst>
              <a:rect l="0" t="0" r="r" b="b"/>
              <a:pathLst>
                <a:path w="114" h="113">
                  <a:moveTo>
                    <a:pt x="0" y="113"/>
                  </a:moveTo>
                  <a:lnTo>
                    <a:pt x="114" y="57"/>
                  </a:lnTo>
                  <a:lnTo>
                    <a:pt x="0" y="0"/>
                  </a:lnTo>
                  <a:lnTo>
                    <a:pt x="0" y="113"/>
                  </a:lnTo>
                  <a:close/>
                </a:path>
              </a:pathLst>
            </a:custGeom>
            <a:solidFill>
              <a:srgbClr val="000000"/>
            </a:solidFill>
            <a:ln w="9525">
              <a:noFill/>
              <a:round/>
              <a:headEnd/>
              <a:tailEnd/>
            </a:ln>
          </p:spPr>
          <p:txBody>
            <a:bodyPr/>
            <a:lstStyle/>
            <a:p>
              <a:endParaRPr lang="en-US"/>
            </a:p>
          </p:txBody>
        </p:sp>
      </p:grpSp>
      <p:sp>
        <p:nvSpPr>
          <p:cNvPr id="44087" name="Rectangle 55"/>
          <p:cNvSpPr>
            <a:spLocks noChangeArrowheads="1"/>
          </p:cNvSpPr>
          <p:nvPr/>
        </p:nvSpPr>
        <p:spPr bwMode="auto">
          <a:xfrm>
            <a:off x="609600" y="4010025"/>
            <a:ext cx="1076325" cy="647700"/>
          </a:xfrm>
          <a:prstGeom prst="rect">
            <a:avLst/>
          </a:prstGeom>
          <a:solidFill>
            <a:srgbClr val="FFFFFF"/>
          </a:solidFill>
          <a:ln w="9525">
            <a:noFill/>
            <a:miter lim="800000"/>
            <a:headEnd/>
            <a:tailEnd/>
          </a:ln>
        </p:spPr>
        <p:txBody>
          <a:bodyPr/>
          <a:lstStyle/>
          <a:p>
            <a:endParaRPr lang="en-US"/>
          </a:p>
        </p:txBody>
      </p:sp>
      <p:sp>
        <p:nvSpPr>
          <p:cNvPr id="44089" name="Rectangle 57"/>
          <p:cNvSpPr>
            <a:spLocks noChangeArrowheads="1"/>
          </p:cNvSpPr>
          <p:nvPr/>
        </p:nvSpPr>
        <p:spPr bwMode="auto">
          <a:xfrm>
            <a:off x="1317625" y="4095750"/>
            <a:ext cx="157163" cy="328613"/>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sp>
        <p:nvSpPr>
          <p:cNvPr id="44091" name="Rectangle 59"/>
          <p:cNvSpPr>
            <a:spLocks noChangeArrowheads="1"/>
          </p:cNvSpPr>
          <p:nvPr/>
        </p:nvSpPr>
        <p:spPr bwMode="auto">
          <a:xfrm>
            <a:off x="1528763" y="4316413"/>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093" name="Rectangle 61"/>
          <p:cNvSpPr>
            <a:spLocks noChangeArrowheads="1"/>
          </p:cNvSpPr>
          <p:nvPr/>
        </p:nvSpPr>
        <p:spPr bwMode="auto">
          <a:xfrm>
            <a:off x="4572000" y="2057400"/>
            <a:ext cx="1600200" cy="549275"/>
          </a:xfrm>
          <a:prstGeom prst="rect">
            <a:avLst/>
          </a:prstGeom>
          <a:noFill/>
          <a:ln w="9525">
            <a:noFill/>
            <a:miter lim="800000"/>
            <a:headEnd/>
            <a:tailEnd/>
          </a:ln>
        </p:spPr>
        <p:txBody>
          <a:bodyPr wrap="none" lIns="0" tIns="0" rIns="0" bIns="0">
            <a:spAutoFit/>
          </a:bodyPr>
          <a:lstStyle/>
          <a:p>
            <a:r>
              <a:rPr lang="en-US" sz="1800">
                <a:solidFill>
                  <a:srgbClr val="000000"/>
                </a:solidFill>
              </a:rPr>
              <a:t>Pump Efficiency </a:t>
            </a:r>
          </a:p>
          <a:p>
            <a:r>
              <a:rPr lang="en-US" sz="1800">
                <a:solidFill>
                  <a:srgbClr val="000000"/>
                </a:solidFill>
              </a:rPr>
              <a:t>77%</a:t>
            </a:r>
            <a:endParaRPr lang="en-US"/>
          </a:p>
        </p:txBody>
      </p:sp>
      <p:sp>
        <p:nvSpPr>
          <p:cNvPr id="44094" name="Rectangle 62"/>
          <p:cNvSpPr>
            <a:spLocks noChangeArrowheads="1"/>
          </p:cNvSpPr>
          <p:nvPr/>
        </p:nvSpPr>
        <p:spPr bwMode="auto">
          <a:xfrm>
            <a:off x="6245225" y="1938338"/>
            <a:ext cx="179388"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095" name="Rectangle 63"/>
          <p:cNvSpPr>
            <a:spLocks noChangeArrowheads="1"/>
          </p:cNvSpPr>
          <p:nvPr/>
        </p:nvSpPr>
        <p:spPr bwMode="auto">
          <a:xfrm>
            <a:off x="7289800" y="2538413"/>
            <a:ext cx="863600" cy="461962"/>
          </a:xfrm>
          <a:prstGeom prst="rect">
            <a:avLst/>
          </a:prstGeom>
          <a:solidFill>
            <a:srgbClr val="FFFFFF"/>
          </a:solidFill>
          <a:ln w="9525">
            <a:noFill/>
            <a:miter lim="800000"/>
            <a:headEnd/>
            <a:tailEnd/>
          </a:ln>
        </p:spPr>
        <p:txBody>
          <a:bodyPr/>
          <a:lstStyle/>
          <a:p>
            <a:endParaRPr lang="en-US"/>
          </a:p>
        </p:txBody>
      </p:sp>
      <p:sp>
        <p:nvSpPr>
          <p:cNvPr id="44096" name="Rectangle 64"/>
          <p:cNvSpPr>
            <a:spLocks noChangeArrowheads="1"/>
          </p:cNvSpPr>
          <p:nvPr/>
        </p:nvSpPr>
        <p:spPr bwMode="auto">
          <a:xfrm>
            <a:off x="5486400" y="2971800"/>
            <a:ext cx="419100" cy="274638"/>
          </a:xfrm>
          <a:prstGeom prst="rect">
            <a:avLst/>
          </a:prstGeom>
          <a:noFill/>
          <a:ln w="9525">
            <a:noFill/>
            <a:miter lim="800000"/>
            <a:headEnd/>
            <a:tailEnd/>
          </a:ln>
        </p:spPr>
        <p:txBody>
          <a:bodyPr wrap="none" lIns="0" tIns="0" rIns="0" bIns="0">
            <a:spAutoFit/>
          </a:bodyPr>
          <a:lstStyle/>
          <a:p>
            <a:r>
              <a:rPr lang="en-US" sz="1800">
                <a:solidFill>
                  <a:srgbClr val="000000"/>
                </a:solidFill>
              </a:rPr>
              <a:t>82%</a:t>
            </a:r>
            <a:endParaRPr lang="en-US"/>
          </a:p>
        </p:txBody>
      </p:sp>
      <p:sp>
        <p:nvSpPr>
          <p:cNvPr id="44097" name="Rectangle 65"/>
          <p:cNvSpPr>
            <a:spLocks noChangeArrowheads="1"/>
          </p:cNvSpPr>
          <p:nvPr/>
        </p:nvSpPr>
        <p:spPr bwMode="auto">
          <a:xfrm>
            <a:off x="7878763" y="2584450"/>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098" name="Rectangle 66"/>
          <p:cNvSpPr>
            <a:spLocks noChangeArrowheads="1"/>
          </p:cNvSpPr>
          <p:nvPr/>
        </p:nvSpPr>
        <p:spPr bwMode="auto">
          <a:xfrm>
            <a:off x="2117725" y="1674813"/>
            <a:ext cx="1893888" cy="647700"/>
          </a:xfrm>
          <a:prstGeom prst="rect">
            <a:avLst/>
          </a:prstGeom>
          <a:solidFill>
            <a:srgbClr val="FFFFFF"/>
          </a:solidFill>
          <a:ln w="9525">
            <a:noFill/>
            <a:miter lim="800000"/>
            <a:headEnd/>
            <a:tailEnd/>
          </a:ln>
        </p:spPr>
        <p:txBody>
          <a:bodyPr/>
          <a:lstStyle/>
          <a:p>
            <a:endParaRPr lang="en-US"/>
          </a:p>
        </p:txBody>
      </p:sp>
      <p:sp>
        <p:nvSpPr>
          <p:cNvPr id="44099" name="Rectangle 67"/>
          <p:cNvSpPr>
            <a:spLocks noChangeArrowheads="1"/>
          </p:cNvSpPr>
          <p:nvPr/>
        </p:nvSpPr>
        <p:spPr bwMode="auto">
          <a:xfrm>
            <a:off x="2378075" y="1760538"/>
            <a:ext cx="1604963" cy="328612"/>
          </a:xfrm>
          <a:prstGeom prst="rect">
            <a:avLst/>
          </a:prstGeom>
          <a:noFill/>
          <a:ln w="9525">
            <a:noFill/>
            <a:miter lim="800000"/>
            <a:headEnd/>
            <a:tailEnd/>
          </a:ln>
        </p:spPr>
        <p:txBody>
          <a:bodyPr wrap="none" lIns="0" tIns="0" rIns="0" bIns="0">
            <a:spAutoFit/>
          </a:bodyPr>
          <a:lstStyle/>
          <a:p>
            <a:r>
              <a:rPr lang="en-US" sz="1800">
                <a:solidFill>
                  <a:srgbClr val="000000"/>
                </a:solidFill>
              </a:rPr>
              <a:t>Pump Curve at </a:t>
            </a:r>
            <a:endParaRPr lang="en-US"/>
          </a:p>
        </p:txBody>
      </p:sp>
      <p:sp>
        <p:nvSpPr>
          <p:cNvPr id="44100" name="Rectangle 68"/>
          <p:cNvSpPr>
            <a:spLocks noChangeArrowheads="1"/>
          </p:cNvSpPr>
          <p:nvPr/>
        </p:nvSpPr>
        <p:spPr bwMode="auto">
          <a:xfrm>
            <a:off x="2457450" y="2025650"/>
            <a:ext cx="1374775" cy="328613"/>
          </a:xfrm>
          <a:prstGeom prst="rect">
            <a:avLst/>
          </a:prstGeom>
          <a:noFill/>
          <a:ln w="9525">
            <a:noFill/>
            <a:miter lim="800000"/>
            <a:headEnd/>
            <a:tailEnd/>
          </a:ln>
        </p:spPr>
        <p:txBody>
          <a:bodyPr wrap="none" lIns="0" tIns="0" rIns="0" bIns="0">
            <a:spAutoFit/>
          </a:bodyPr>
          <a:lstStyle/>
          <a:p>
            <a:r>
              <a:rPr lang="en-US" sz="1800">
                <a:solidFill>
                  <a:srgbClr val="000000"/>
                </a:solidFill>
              </a:rPr>
              <a:t>Const. Speed</a:t>
            </a:r>
            <a:endParaRPr lang="en-US"/>
          </a:p>
        </p:txBody>
      </p:sp>
      <p:sp>
        <p:nvSpPr>
          <p:cNvPr id="44101" name="Rectangle 69"/>
          <p:cNvSpPr>
            <a:spLocks noChangeArrowheads="1"/>
          </p:cNvSpPr>
          <p:nvPr/>
        </p:nvSpPr>
        <p:spPr bwMode="auto">
          <a:xfrm>
            <a:off x="3671888" y="1981200"/>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02" name="Rectangle 70"/>
          <p:cNvSpPr>
            <a:spLocks noChangeArrowheads="1"/>
          </p:cNvSpPr>
          <p:nvPr/>
        </p:nvSpPr>
        <p:spPr bwMode="auto">
          <a:xfrm>
            <a:off x="3097213" y="2519363"/>
            <a:ext cx="1681162" cy="666750"/>
          </a:xfrm>
          <a:prstGeom prst="rect">
            <a:avLst/>
          </a:prstGeom>
          <a:solidFill>
            <a:srgbClr val="FFFFFF"/>
          </a:solidFill>
          <a:ln w="9525">
            <a:noFill/>
            <a:miter lim="800000"/>
            <a:headEnd/>
            <a:tailEnd/>
          </a:ln>
        </p:spPr>
        <p:txBody>
          <a:bodyPr/>
          <a:lstStyle/>
          <a:p>
            <a:endParaRPr lang="en-US"/>
          </a:p>
        </p:txBody>
      </p:sp>
      <p:sp>
        <p:nvSpPr>
          <p:cNvPr id="44103" name="Rectangle 71"/>
          <p:cNvSpPr>
            <a:spLocks noChangeArrowheads="1"/>
          </p:cNvSpPr>
          <p:nvPr/>
        </p:nvSpPr>
        <p:spPr bwMode="auto">
          <a:xfrm>
            <a:off x="3262313" y="2605088"/>
            <a:ext cx="968375" cy="328612"/>
          </a:xfrm>
          <a:prstGeom prst="rect">
            <a:avLst/>
          </a:prstGeom>
          <a:noFill/>
          <a:ln w="9525">
            <a:noFill/>
            <a:miter lim="800000"/>
            <a:headEnd/>
            <a:tailEnd/>
          </a:ln>
        </p:spPr>
        <p:txBody>
          <a:bodyPr wrap="none" lIns="0" tIns="0" rIns="0" bIns="0">
            <a:spAutoFit/>
          </a:bodyPr>
          <a:lstStyle/>
          <a:p>
            <a:r>
              <a:rPr lang="en-US" sz="1800">
                <a:solidFill>
                  <a:srgbClr val="000000"/>
                </a:solidFill>
              </a:rPr>
              <a:t>Partially </a:t>
            </a:r>
            <a:endParaRPr lang="en-US"/>
          </a:p>
        </p:txBody>
      </p:sp>
      <p:sp>
        <p:nvSpPr>
          <p:cNvPr id="44104" name="Rectangle 72"/>
          <p:cNvSpPr>
            <a:spLocks noChangeArrowheads="1"/>
          </p:cNvSpPr>
          <p:nvPr/>
        </p:nvSpPr>
        <p:spPr bwMode="auto">
          <a:xfrm>
            <a:off x="3262313" y="2870200"/>
            <a:ext cx="1296987" cy="328613"/>
          </a:xfrm>
          <a:prstGeom prst="rect">
            <a:avLst/>
          </a:prstGeom>
          <a:noFill/>
          <a:ln w="9525">
            <a:noFill/>
            <a:miter lim="800000"/>
            <a:headEnd/>
            <a:tailEnd/>
          </a:ln>
        </p:spPr>
        <p:txBody>
          <a:bodyPr wrap="none" lIns="0" tIns="0" rIns="0" bIns="0">
            <a:spAutoFit/>
          </a:bodyPr>
          <a:lstStyle/>
          <a:p>
            <a:r>
              <a:rPr lang="en-US" sz="1800">
                <a:solidFill>
                  <a:srgbClr val="000000"/>
                </a:solidFill>
              </a:rPr>
              <a:t>closed valve</a:t>
            </a:r>
            <a:endParaRPr lang="en-US"/>
          </a:p>
        </p:txBody>
      </p:sp>
      <p:sp>
        <p:nvSpPr>
          <p:cNvPr id="44105" name="Rectangle 73"/>
          <p:cNvSpPr>
            <a:spLocks noChangeArrowheads="1"/>
          </p:cNvSpPr>
          <p:nvPr/>
        </p:nvSpPr>
        <p:spPr bwMode="auto">
          <a:xfrm>
            <a:off x="4405313" y="2825750"/>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06" name="Rectangle 74"/>
          <p:cNvSpPr>
            <a:spLocks noChangeArrowheads="1"/>
          </p:cNvSpPr>
          <p:nvPr/>
        </p:nvSpPr>
        <p:spPr bwMode="auto">
          <a:xfrm>
            <a:off x="5664200" y="3402013"/>
            <a:ext cx="1941513" cy="430212"/>
          </a:xfrm>
          <a:prstGeom prst="rect">
            <a:avLst/>
          </a:prstGeom>
          <a:solidFill>
            <a:srgbClr val="FFFFFF"/>
          </a:solidFill>
          <a:ln w="9525">
            <a:noFill/>
            <a:miter lim="800000"/>
            <a:headEnd/>
            <a:tailEnd/>
          </a:ln>
        </p:spPr>
        <p:txBody>
          <a:bodyPr/>
          <a:lstStyle/>
          <a:p>
            <a:endParaRPr lang="en-US"/>
          </a:p>
        </p:txBody>
      </p:sp>
      <p:sp>
        <p:nvSpPr>
          <p:cNvPr id="44107" name="Rectangle 75"/>
          <p:cNvSpPr>
            <a:spLocks noChangeArrowheads="1"/>
          </p:cNvSpPr>
          <p:nvPr/>
        </p:nvSpPr>
        <p:spPr bwMode="auto">
          <a:xfrm>
            <a:off x="5829300" y="3352800"/>
            <a:ext cx="1422400" cy="274638"/>
          </a:xfrm>
          <a:prstGeom prst="rect">
            <a:avLst/>
          </a:prstGeom>
          <a:noFill/>
          <a:ln w="9525">
            <a:noFill/>
            <a:miter lim="800000"/>
            <a:headEnd/>
            <a:tailEnd/>
          </a:ln>
        </p:spPr>
        <p:txBody>
          <a:bodyPr wrap="none" lIns="0" tIns="0" rIns="0" bIns="0">
            <a:spAutoFit/>
          </a:bodyPr>
          <a:lstStyle/>
          <a:p>
            <a:r>
              <a:rPr lang="en-US" sz="1800">
                <a:solidFill>
                  <a:srgbClr val="000000"/>
                </a:solidFill>
              </a:rPr>
              <a:t>Full open valve</a:t>
            </a:r>
            <a:endParaRPr lang="en-US"/>
          </a:p>
        </p:txBody>
      </p:sp>
      <p:sp>
        <p:nvSpPr>
          <p:cNvPr id="44108" name="Rectangle 76"/>
          <p:cNvSpPr>
            <a:spLocks noChangeArrowheads="1"/>
          </p:cNvSpPr>
          <p:nvPr/>
        </p:nvSpPr>
        <p:spPr bwMode="auto">
          <a:xfrm>
            <a:off x="7256463" y="3443288"/>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09" name="Rectangle 77"/>
          <p:cNvSpPr>
            <a:spLocks noChangeArrowheads="1"/>
          </p:cNvSpPr>
          <p:nvPr/>
        </p:nvSpPr>
        <p:spPr bwMode="auto">
          <a:xfrm>
            <a:off x="2333625" y="3752850"/>
            <a:ext cx="1938338" cy="431800"/>
          </a:xfrm>
          <a:prstGeom prst="rect">
            <a:avLst/>
          </a:prstGeom>
          <a:solidFill>
            <a:srgbClr val="FFFFFF"/>
          </a:solidFill>
          <a:ln w="9525">
            <a:noFill/>
            <a:miter lim="800000"/>
            <a:headEnd/>
            <a:tailEnd/>
          </a:ln>
        </p:spPr>
        <p:txBody>
          <a:bodyPr/>
          <a:lstStyle/>
          <a:p>
            <a:endParaRPr lang="en-US"/>
          </a:p>
        </p:txBody>
      </p:sp>
      <p:sp>
        <p:nvSpPr>
          <p:cNvPr id="44110" name="Rectangle 78"/>
          <p:cNvSpPr>
            <a:spLocks noChangeArrowheads="1"/>
          </p:cNvSpPr>
          <p:nvPr/>
        </p:nvSpPr>
        <p:spPr bwMode="auto">
          <a:xfrm>
            <a:off x="2590800" y="3733800"/>
            <a:ext cx="1377950" cy="274638"/>
          </a:xfrm>
          <a:prstGeom prst="rect">
            <a:avLst/>
          </a:prstGeom>
          <a:noFill/>
          <a:ln w="9525">
            <a:noFill/>
            <a:miter lim="800000"/>
            <a:headEnd/>
            <a:tailEnd/>
          </a:ln>
        </p:spPr>
        <p:txBody>
          <a:bodyPr wrap="none" lIns="0" tIns="0" rIns="0" bIns="0">
            <a:spAutoFit/>
          </a:bodyPr>
          <a:lstStyle/>
          <a:p>
            <a:r>
              <a:rPr lang="en-US" sz="1800">
                <a:solidFill>
                  <a:srgbClr val="000000"/>
                </a:solidFill>
              </a:rPr>
              <a:t>System Curves</a:t>
            </a:r>
            <a:endParaRPr lang="en-US"/>
          </a:p>
        </p:txBody>
      </p:sp>
      <p:sp>
        <p:nvSpPr>
          <p:cNvPr id="44111" name="Rectangle 79"/>
          <p:cNvSpPr>
            <a:spLocks noChangeArrowheads="1"/>
          </p:cNvSpPr>
          <p:nvPr/>
        </p:nvSpPr>
        <p:spPr bwMode="auto">
          <a:xfrm>
            <a:off x="3870325" y="3794125"/>
            <a:ext cx="179388"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12" name="Rectangle 80"/>
          <p:cNvSpPr>
            <a:spLocks noChangeArrowheads="1"/>
          </p:cNvSpPr>
          <p:nvPr/>
        </p:nvSpPr>
        <p:spPr bwMode="auto">
          <a:xfrm>
            <a:off x="3411538" y="5734050"/>
            <a:ext cx="1724025" cy="514350"/>
          </a:xfrm>
          <a:prstGeom prst="rect">
            <a:avLst/>
          </a:prstGeom>
          <a:solidFill>
            <a:srgbClr val="FFFFFF"/>
          </a:solidFill>
          <a:ln w="9525">
            <a:noFill/>
            <a:miter lim="800000"/>
            <a:headEnd/>
            <a:tailEnd/>
          </a:ln>
        </p:spPr>
        <p:txBody>
          <a:bodyPr/>
          <a:lstStyle/>
          <a:p>
            <a:endParaRPr lang="en-US"/>
          </a:p>
        </p:txBody>
      </p:sp>
      <p:grpSp>
        <p:nvGrpSpPr>
          <p:cNvPr id="4" name="Group 87"/>
          <p:cNvGrpSpPr>
            <a:grpSpLocks/>
          </p:cNvGrpSpPr>
          <p:nvPr/>
        </p:nvGrpSpPr>
        <p:grpSpPr bwMode="auto">
          <a:xfrm>
            <a:off x="3579813" y="5816600"/>
            <a:ext cx="1392237" cy="349250"/>
            <a:chOff x="2255" y="3664"/>
            <a:chExt cx="877" cy="220"/>
          </a:xfrm>
        </p:grpSpPr>
        <p:sp>
          <p:nvSpPr>
            <p:cNvPr id="44113" name="Rectangle 81"/>
            <p:cNvSpPr>
              <a:spLocks noChangeArrowheads="1"/>
            </p:cNvSpPr>
            <p:nvPr/>
          </p:nvSpPr>
          <p:spPr bwMode="auto">
            <a:xfrm>
              <a:off x="2255" y="3667"/>
              <a:ext cx="94" cy="199"/>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sp>
          <p:nvSpPr>
            <p:cNvPr id="44114" name="Rectangle 82"/>
            <p:cNvSpPr>
              <a:spLocks noChangeArrowheads="1"/>
            </p:cNvSpPr>
            <p:nvPr/>
          </p:nvSpPr>
          <p:spPr bwMode="auto">
            <a:xfrm>
              <a:off x="2255" y="3664"/>
              <a:ext cx="877" cy="220"/>
            </a:xfrm>
            <a:prstGeom prst="rect">
              <a:avLst/>
            </a:prstGeom>
            <a:solidFill>
              <a:srgbClr val="FFFFFF"/>
            </a:solidFill>
            <a:ln w="9525">
              <a:noFill/>
              <a:miter lim="800000"/>
              <a:headEnd/>
              <a:tailEnd/>
            </a:ln>
          </p:spPr>
          <p:txBody>
            <a:bodyPr/>
            <a:lstStyle/>
            <a:p>
              <a:endParaRPr lang="en-US"/>
            </a:p>
          </p:txBody>
        </p:sp>
        <p:sp>
          <p:nvSpPr>
            <p:cNvPr id="44115" name="Rectangle 83"/>
            <p:cNvSpPr>
              <a:spLocks noChangeArrowheads="1"/>
            </p:cNvSpPr>
            <p:nvPr/>
          </p:nvSpPr>
          <p:spPr bwMode="auto">
            <a:xfrm>
              <a:off x="2391" y="3708"/>
              <a:ext cx="458" cy="166"/>
            </a:xfrm>
            <a:prstGeom prst="rect">
              <a:avLst/>
            </a:prstGeom>
            <a:noFill/>
            <a:ln w="9525">
              <a:noFill/>
              <a:miter lim="800000"/>
              <a:headEnd/>
              <a:tailEnd/>
            </a:ln>
          </p:spPr>
          <p:txBody>
            <a:bodyPr wrap="none" lIns="0" tIns="0" rIns="0" bIns="0">
              <a:spAutoFit/>
            </a:bodyPr>
            <a:lstStyle/>
            <a:p>
              <a:r>
                <a:rPr lang="en-US" sz="1500">
                  <a:solidFill>
                    <a:srgbClr val="000000"/>
                  </a:solidFill>
                </a:rPr>
                <a:t>Flow (m</a:t>
              </a:r>
              <a:endParaRPr lang="en-US"/>
            </a:p>
          </p:txBody>
        </p:sp>
        <p:sp>
          <p:nvSpPr>
            <p:cNvPr id="44116" name="Rectangle 84"/>
            <p:cNvSpPr>
              <a:spLocks noChangeArrowheads="1"/>
            </p:cNvSpPr>
            <p:nvPr/>
          </p:nvSpPr>
          <p:spPr bwMode="auto">
            <a:xfrm>
              <a:off x="2787" y="3691"/>
              <a:ext cx="73" cy="111"/>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4117" name="Rectangle 85"/>
            <p:cNvSpPr>
              <a:spLocks noChangeArrowheads="1"/>
            </p:cNvSpPr>
            <p:nvPr/>
          </p:nvSpPr>
          <p:spPr bwMode="auto">
            <a:xfrm>
              <a:off x="2825" y="3708"/>
              <a:ext cx="221" cy="166"/>
            </a:xfrm>
            <a:prstGeom prst="rect">
              <a:avLst/>
            </a:prstGeom>
            <a:noFill/>
            <a:ln w="9525">
              <a:noFill/>
              <a:miter lim="800000"/>
              <a:headEnd/>
              <a:tailEnd/>
            </a:ln>
          </p:spPr>
          <p:txBody>
            <a:bodyPr wrap="none" lIns="0" tIns="0" rIns="0" bIns="0">
              <a:spAutoFit/>
            </a:bodyPr>
            <a:lstStyle/>
            <a:p>
              <a:r>
                <a:rPr lang="en-US" sz="1500">
                  <a:solidFill>
                    <a:srgbClr val="000000"/>
                  </a:solidFill>
                </a:rPr>
                <a:t>/hr)</a:t>
              </a:r>
              <a:endParaRPr lang="en-US"/>
            </a:p>
          </p:txBody>
        </p:sp>
        <p:sp>
          <p:nvSpPr>
            <p:cNvPr id="44118" name="Rectangle 86"/>
            <p:cNvSpPr>
              <a:spLocks noChangeArrowheads="1"/>
            </p:cNvSpPr>
            <p:nvPr/>
          </p:nvSpPr>
          <p:spPr bwMode="auto">
            <a:xfrm>
              <a:off x="2994" y="3685"/>
              <a:ext cx="94" cy="199"/>
            </a:xfrm>
            <a:prstGeom prst="rect">
              <a:avLst/>
            </a:prstGeom>
            <a:noFill/>
            <a:ln w="9525">
              <a:noFill/>
              <a:miter lim="800000"/>
              <a:headEnd/>
              <a:tailEnd/>
            </a:ln>
          </p:spPr>
          <p:txBody>
            <a:bodyPr wrap="none" lIns="0" tIns="0" rIns="0" bIns="0">
              <a:spAutoFit/>
            </a:bodyPr>
            <a:lstStyle/>
            <a:p>
              <a:r>
                <a:rPr lang="en-US" sz="1800">
                  <a:solidFill>
                    <a:srgbClr val="000000"/>
                  </a:solidFill>
                </a:rPr>
                <a:t> </a:t>
              </a:r>
              <a:endParaRPr lang="en-US"/>
            </a:p>
          </p:txBody>
        </p:sp>
      </p:grpSp>
      <p:sp>
        <p:nvSpPr>
          <p:cNvPr id="44120" name="Rectangle 88"/>
          <p:cNvSpPr>
            <a:spLocks noChangeArrowheads="1"/>
          </p:cNvSpPr>
          <p:nvPr/>
        </p:nvSpPr>
        <p:spPr bwMode="auto">
          <a:xfrm>
            <a:off x="4967288" y="5916613"/>
            <a:ext cx="179387"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21" name="Freeform 89"/>
          <p:cNvSpPr>
            <a:spLocks/>
          </p:cNvSpPr>
          <p:nvPr/>
        </p:nvSpPr>
        <p:spPr bwMode="auto">
          <a:xfrm>
            <a:off x="1901825" y="2270125"/>
            <a:ext cx="3881438" cy="1314450"/>
          </a:xfrm>
          <a:custGeom>
            <a:avLst/>
            <a:gdLst/>
            <a:ahLst/>
            <a:cxnLst>
              <a:cxn ang="0">
                <a:pos x="0" y="73"/>
              </a:cxn>
              <a:cxn ang="0">
                <a:pos x="139" y="49"/>
              </a:cxn>
              <a:cxn ang="0">
                <a:pos x="279" y="28"/>
              </a:cxn>
              <a:cxn ang="0">
                <a:pos x="420" y="12"/>
              </a:cxn>
              <a:cxn ang="0">
                <a:pos x="491" y="5"/>
              </a:cxn>
              <a:cxn ang="0">
                <a:pos x="563" y="1"/>
              </a:cxn>
              <a:cxn ang="0">
                <a:pos x="634" y="0"/>
              </a:cxn>
              <a:cxn ang="0">
                <a:pos x="706" y="0"/>
              </a:cxn>
              <a:cxn ang="0">
                <a:pos x="779" y="3"/>
              </a:cxn>
              <a:cxn ang="0">
                <a:pos x="852" y="10"/>
              </a:cxn>
              <a:cxn ang="0">
                <a:pos x="925" y="21"/>
              </a:cxn>
              <a:cxn ang="0">
                <a:pos x="1000" y="35"/>
              </a:cxn>
              <a:cxn ang="0">
                <a:pos x="1075" y="52"/>
              </a:cxn>
              <a:cxn ang="0">
                <a:pos x="1150" y="73"/>
              </a:cxn>
              <a:cxn ang="0">
                <a:pos x="1188" y="85"/>
              </a:cxn>
              <a:cxn ang="0">
                <a:pos x="1228" y="101"/>
              </a:cxn>
              <a:cxn ang="0">
                <a:pos x="1270" y="118"/>
              </a:cxn>
              <a:cxn ang="0">
                <a:pos x="1312" y="136"/>
              </a:cxn>
              <a:cxn ang="0">
                <a:pos x="1399" y="179"/>
              </a:cxn>
              <a:cxn ang="0">
                <a:pos x="1488" y="226"/>
              </a:cxn>
              <a:cxn ang="0">
                <a:pos x="1579" y="279"/>
              </a:cxn>
              <a:cxn ang="0">
                <a:pos x="1669" y="334"/>
              </a:cxn>
              <a:cxn ang="0">
                <a:pos x="1762" y="392"/>
              </a:cxn>
              <a:cxn ang="0">
                <a:pos x="1852" y="451"/>
              </a:cxn>
              <a:cxn ang="0">
                <a:pos x="1941" y="509"/>
              </a:cxn>
              <a:cxn ang="0">
                <a:pos x="2026" y="566"/>
              </a:cxn>
              <a:cxn ang="0">
                <a:pos x="2110" y="622"/>
              </a:cxn>
              <a:cxn ang="0">
                <a:pos x="2188" y="674"/>
              </a:cxn>
              <a:cxn ang="0">
                <a:pos x="2262" y="723"/>
              </a:cxn>
              <a:cxn ang="0">
                <a:pos x="2330" y="765"/>
              </a:cxn>
              <a:cxn ang="0">
                <a:pos x="2361" y="782"/>
              </a:cxn>
              <a:cxn ang="0">
                <a:pos x="2391" y="800"/>
              </a:cxn>
              <a:cxn ang="0">
                <a:pos x="2418" y="815"/>
              </a:cxn>
              <a:cxn ang="0">
                <a:pos x="2445" y="828"/>
              </a:cxn>
            </a:cxnLst>
            <a:rect l="0" t="0" r="r" b="b"/>
            <a:pathLst>
              <a:path w="2445" h="828">
                <a:moveTo>
                  <a:pt x="0" y="73"/>
                </a:moveTo>
                <a:lnTo>
                  <a:pt x="139" y="49"/>
                </a:lnTo>
                <a:lnTo>
                  <a:pt x="279" y="28"/>
                </a:lnTo>
                <a:lnTo>
                  <a:pt x="420" y="12"/>
                </a:lnTo>
                <a:lnTo>
                  <a:pt x="491" y="5"/>
                </a:lnTo>
                <a:lnTo>
                  <a:pt x="563" y="1"/>
                </a:lnTo>
                <a:lnTo>
                  <a:pt x="634" y="0"/>
                </a:lnTo>
                <a:lnTo>
                  <a:pt x="706" y="0"/>
                </a:lnTo>
                <a:lnTo>
                  <a:pt x="779" y="3"/>
                </a:lnTo>
                <a:lnTo>
                  <a:pt x="852" y="10"/>
                </a:lnTo>
                <a:lnTo>
                  <a:pt x="925" y="21"/>
                </a:lnTo>
                <a:lnTo>
                  <a:pt x="1000" y="35"/>
                </a:lnTo>
                <a:lnTo>
                  <a:pt x="1075" y="52"/>
                </a:lnTo>
                <a:lnTo>
                  <a:pt x="1150" y="73"/>
                </a:lnTo>
                <a:lnTo>
                  <a:pt x="1188" y="85"/>
                </a:lnTo>
                <a:lnTo>
                  <a:pt x="1228" y="101"/>
                </a:lnTo>
                <a:lnTo>
                  <a:pt x="1270" y="118"/>
                </a:lnTo>
                <a:lnTo>
                  <a:pt x="1312" y="136"/>
                </a:lnTo>
                <a:lnTo>
                  <a:pt x="1399" y="179"/>
                </a:lnTo>
                <a:lnTo>
                  <a:pt x="1488" y="226"/>
                </a:lnTo>
                <a:lnTo>
                  <a:pt x="1579" y="279"/>
                </a:lnTo>
                <a:lnTo>
                  <a:pt x="1669" y="334"/>
                </a:lnTo>
                <a:lnTo>
                  <a:pt x="1762" y="392"/>
                </a:lnTo>
                <a:lnTo>
                  <a:pt x="1852" y="451"/>
                </a:lnTo>
                <a:lnTo>
                  <a:pt x="1941" y="509"/>
                </a:lnTo>
                <a:lnTo>
                  <a:pt x="2026" y="566"/>
                </a:lnTo>
                <a:lnTo>
                  <a:pt x="2110" y="622"/>
                </a:lnTo>
                <a:lnTo>
                  <a:pt x="2188" y="674"/>
                </a:lnTo>
                <a:lnTo>
                  <a:pt x="2262" y="723"/>
                </a:lnTo>
                <a:lnTo>
                  <a:pt x="2330" y="765"/>
                </a:lnTo>
                <a:lnTo>
                  <a:pt x="2361" y="782"/>
                </a:lnTo>
                <a:lnTo>
                  <a:pt x="2391" y="800"/>
                </a:lnTo>
                <a:lnTo>
                  <a:pt x="2418" y="815"/>
                </a:lnTo>
                <a:lnTo>
                  <a:pt x="2445" y="828"/>
                </a:lnTo>
              </a:path>
            </a:pathLst>
          </a:custGeom>
          <a:noFill/>
          <a:ln w="15875">
            <a:solidFill>
              <a:srgbClr val="000000"/>
            </a:solidFill>
            <a:prstDash val="solid"/>
            <a:round/>
            <a:headEnd/>
            <a:tailEnd/>
          </a:ln>
        </p:spPr>
        <p:txBody>
          <a:bodyPr/>
          <a:lstStyle/>
          <a:p>
            <a:endParaRPr lang="en-US"/>
          </a:p>
        </p:txBody>
      </p:sp>
      <p:sp>
        <p:nvSpPr>
          <p:cNvPr id="44122" name="Freeform 90"/>
          <p:cNvSpPr>
            <a:spLocks/>
          </p:cNvSpPr>
          <p:nvPr/>
        </p:nvSpPr>
        <p:spPr bwMode="auto">
          <a:xfrm>
            <a:off x="1901825" y="2513013"/>
            <a:ext cx="3200400" cy="2149475"/>
          </a:xfrm>
          <a:custGeom>
            <a:avLst/>
            <a:gdLst/>
            <a:ahLst/>
            <a:cxnLst>
              <a:cxn ang="0">
                <a:pos x="0" y="1354"/>
              </a:cxn>
              <a:cxn ang="0">
                <a:pos x="317" y="1210"/>
              </a:cxn>
              <a:cxn ang="0">
                <a:pos x="826" y="917"/>
              </a:cxn>
              <a:cxn ang="0">
                <a:pos x="2016" y="0"/>
              </a:cxn>
            </a:cxnLst>
            <a:rect l="0" t="0" r="r" b="b"/>
            <a:pathLst>
              <a:path w="2016" h="1354">
                <a:moveTo>
                  <a:pt x="0" y="1354"/>
                </a:moveTo>
                <a:lnTo>
                  <a:pt x="317" y="1210"/>
                </a:lnTo>
                <a:lnTo>
                  <a:pt x="826" y="917"/>
                </a:lnTo>
                <a:lnTo>
                  <a:pt x="2016" y="0"/>
                </a:lnTo>
              </a:path>
            </a:pathLst>
          </a:custGeom>
          <a:noFill/>
          <a:ln w="15875">
            <a:solidFill>
              <a:srgbClr val="FF0000"/>
            </a:solidFill>
            <a:prstDash val="solid"/>
            <a:round/>
            <a:headEnd/>
            <a:tailEnd/>
          </a:ln>
        </p:spPr>
        <p:txBody>
          <a:bodyPr/>
          <a:lstStyle/>
          <a:p>
            <a:endParaRPr lang="en-US"/>
          </a:p>
        </p:txBody>
      </p:sp>
      <p:sp>
        <p:nvSpPr>
          <p:cNvPr id="44123" name="Freeform 91"/>
          <p:cNvSpPr>
            <a:spLocks/>
          </p:cNvSpPr>
          <p:nvPr/>
        </p:nvSpPr>
        <p:spPr bwMode="auto">
          <a:xfrm>
            <a:off x="1901825" y="2762250"/>
            <a:ext cx="5330825" cy="1903413"/>
          </a:xfrm>
          <a:custGeom>
            <a:avLst/>
            <a:gdLst/>
            <a:ahLst/>
            <a:cxnLst>
              <a:cxn ang="0">
                <a:pos x="0" y="1199"/>
              </a:cxn>
              <a:cxn ang="0">
                <a:pos x="54" y="1190"/>
              </a:cxn>
              <a:cxn ang="0">
                <a:pos x="83" y="1187"/>
              </a:cxn>
              <a:cxn ang="0">
                <a:pos x="115" y="1185"/>
              </a:cxn>
              <a:cxn ang="0">
                <a:pos x="148" y="1182"/>
              </a:cxn>
              <a:cxn ang="0">
                <a:pos x="184" y="1178"/>
              </a:cxn>
              <a:cxn ang="0">
                <a:pos x="226" y="1173"/>
              </a:cxn>
              <a:cxn ang="0">
                <a:pos x="270" y="1168"/>
              </a:cxn>
              <a:cxn ang="0">
                <a:pos x="320" y="1159"/>
              </a:cxn>
              <a:cxn ang="0">
                <a:pos x="376" y="1149"/>
              </a:cxn>
              <a:cxn ang="0">
                <a:pos x="437" y="1136"/>
              </a:cxn>
              <a:cxn ang="0">
                <a:pos x="470" y="1128"/>
              </a:cxn>
              <a:cxn ang="0">
                <a:pos x="505" y="1119"/>
              </a:cxn>
              <a:cxn ang="0">
                <a:pos x="542" y="1108"/>
              </a:cxn>
              <a:cxn ang="0">
                <a:pos x="580" y="1098"/>
              </a:cxn>
              <a:cxn ang="0">
                <a:pos x="620" y="1086"/>
              </a:cxn>
              <a:cxn ang="0">
                <a:pos x="662" y="1074"/>
              </a:cxn>
              <a:cxn ang="0">
                <a:pos x="707" y="1060"/>
              </a:cxn>
              <a:cxn ang="0">
                <a:pos x="754" y="1044"/>
              </a:cxn>
              <a:cxn ang="0">
                <a:pos x="803" y="1027"/>
              </a:cxn>
              <a:cxn ang="0">
                <a:pos x="854" y="1009"/>
              </a:cxn>
              <a:cxn ang="0">
                <a:pos x="909" y="990"/>
              </a:cxn>
              <a:cxn ang="0">
                <a:pos x="969" y="967"/>
              </a:cxn>
              <a:cxn ang="0">
                <a:pos x="1033" y="943"/>
              </a:cxn>
              <a:cxn ang="0">
                <a:pos x="1101" y="917"/>
              </a:cxn>
              <a:cxn ang="0">
                <a:pos x="1173" y="891"/>
              </a:cxn>
              <a:cxn ang="0">
                <a:pos x="1247" y="861"/>
              </a:cxn>
              <a:cxn ang="0">
                <a:pos x="1326" y="830"/>
              </a:cxn>
              <a:cxn ang="0">
                <a:pos x="1408" y="798"/>
              </a:cxn>
              <a:cxn ang="0">
                <a:pos x="1491" y="763"/>
              </a:cxn>
              <a:cxn ang="0">
                <a:pos x="1577" y="730"/>
              </a:cxn>
              <a:cxn ang="0">
                <a:pos x="1666" y="694"/>
              </a:cxn>
              <a:cxn ang="0">
                <a:pos x="1755" y="659"/>
              </a:cxn>
              <a:cxn ang="0">
                <a:pos x="1936" y="584"/>
              </a:cxn>
              <a:cxn ang="0">
                <a:pos x="2119" y="509"/>
              </a:cxn>
              <a:cxn ang="0">
                <a:pos x="2303" y="434"/>
              </a:cxn>
              <a:cxn ang="0">
                <a:pos x="2483" y="359"/>
              </a:cxn>
              <a:cxn ang="0">
                <a:pos x="2572" y="324"/>
              </a:cxn>
              <a:cxn ang="0">
                <a:pos x="2659" y="288"/>
              </a:cxn>
              <a:cxn ang="0">
                <a:pos x="2743" y="253"/>
              </a:cxn>
              <a:cxn ang="0">
                <a:pos x="2824" y="220"/>
              </a:cxn>
              <a:cxn ang="0">
                <a:pos x="2905" y="186"/>
              </a:cxn>
              <a:cxn ang="0">
                <a:pos x="2981" y="155"/>
              </a:cxn>
              <a:cxn ang="0">
                <a:pos x="3055" y="124"/>
              </a:cxn>
              <a:cxn ang="0">
                <a:pos x="3122" y="96"/>
              </a:cxn>
              <a:cxn ang="0">
                <a:pos x="3189" y="70"/>
              </a:cxn>
              <a:cxn ang="0">
                <a:pos x="3250" y="44"/>
              </a:cxn>
              <a:cxn ang="0">
                <a:pos x="3305" y="21"/>
              </a:cxn>
              <a:cxn ang="0">
                <a:pos x="3358" y="0"/>
              </a:cxn>
            </a:cxnLst>
            <a:rect l="0" t="0" r="r" b="b"/>
            <a:pathLst>
              <a:path w="3358" h="1199">
                <a:moveTo>
                  <a:pt x="0" y="1199"/>
                </a:moveTo>
                <a:lnTo>
                  <a:pt x="54" y="1190"/>
                </a:lnTo>
                <a:lnTo>
                  <a:pt x="83" y="1187"/>
                </a:lnTo>
                <a:lnTo>
                  <a:pt x="115" y="1185"/>
                </a:lnTo>
                <a:lnTo>
                  <a:pt x="148" y="1182"/>
                </a:lnTo>
                <a:lnTo>
                  <a:pt x="184" y="1178"/>
                </a:lnTo>
                <a:lnTo>
                  <a:pt x="226" y="1173"/>
                </a:lnTo>
                <a:lnTo>
                  <a:pt x="270" y="1168"/>
                </a:lnTo>
                <a:lnTo>
                  <a:pt x="320" y="1159"/>
                </a:lnTo>
                <a:lnTo>
                  <a:pt x="376" y="1149"/>
                </a:lnTo>
                <a:lnTo>
                  <a:pt x="437" y="1136"/>
                </a:lnTo>
                <a:lnTo>
                  <a:pt x="470" y="1128"/>
                </a:lnTo>
                <a:lnTo>
                  <a:pt x="505" y="1119"/>
                </a:lnTo>
                <a:lnTo>
                  <a:pt x="542" y="1108"/>
                </a:lnTo>
                <a:lnTo>
                  <a:pt x="580" y="1098"/>
                </a:lnTo>
                <a:lnTo>
                  <a:pt x="620" y="1086"/>
                </a:lnTo>
                <a:lnTo>
                  <a:pt x="662" y="1074"/>
                </a:lnTo>
                <a:lnTo>
                  <a:pt x="707" y="1060"/>
                </a:lnTo>
                <a:lnTo>
                  <a:pt x="754" y="1044"/>
                </a:lnTo>
                <a:lnTo>
                  <a:pt x="803" y="1027"/>
                </a:lnTo>
                <a:lnTo>
                  <a:pt x="854" y="1009"/>
                </a:lnTo>
                <a:lnTo>
                  <a:pt x="909" y="990"/>
                </a:lnTo>
                <a:lnTo>
                  <a:pt x="969" y="967"/>
                </a:lnTo>
                <a:lnTo>
                  <a:pt x="1033" y="943"/>
                </a:lnTo>
                <a:lnTo>
                  <a:pt x="1101" y="917"/>
                </a:lnTo>
                <a:lnTo>
                  <a:pt x="1173" y="891"/>
                </a:lnTo>
                <a:lnTo>
                  <a:pt x="1247" y="861"/>
                </a:lnTo>
                <a:lnTo>
                  <a:pt x="1326" y="830"/>
                </a:lnTo>
                <a:lnTo>
                  <a:pt x="1408" y="798"/>
                </a:lnTo>
                <a:lnTo>
                  <a:pt x="1491" y="763"/>
                </a:lnTo>
                <a:lnTo>
                  <a:pt x="1577" y="730"/>
                </a:lnTo>
                <a:lnTo>
                  <a:pt x="1666" y="694"/>
                </a:lnTo>
                <a:lnTo>
                  <a:pt x="1755" y="659"/>
                </a:lnTo>
                <a:lnTo>
                  <a:pt x="1936" y="584"/>
                </a:lnTo>
                <a:lnTo>
                  <a:pt x="2119" y="509"/>
                </a:lnTo>
                <a:lnTo>
                  <a:pt x="2303" y="434"/>
                </a:lnTo>
                <a:lnTo>
                  <a:pt x="2483" y="359"/>
                </a:lnTo>
                <a:lnTo>
                  <a:pt x="2572" y="324"/>
                </a:lnTo>
                <a:lnTo>
                  <a:pt x="2659" y="288"/>
                </a:lnTo>
                <a:lnTo>
                  <a:pt x="2743" y="253"/>
                </a:lnTo>
                <a:lnTo>
                  <a:pt x="2824" y="220"/>
                </a:lnTo>
                <a:lnTo>
                  <a:pt x="2905" y="186"/>
                </a:lnTo>
                <a:lnTo>
                  <a:pt x="2981" y="155"/>
                </a:lnTo>
                <a:lnTo>
                  <a:pt x="3055" y="124"/>
                </a:lnTo>
                <a:lnTo>
                  <a:pt x="3122" y="96"/>
                </a:lnTo>
                <a:lnTo>
                  <a:pt x="3189" y="70"/>
                </a:lnTo>
                <a:lnTo>
                  <a:pt x="3250" y="44"/>
                </a:lnTo>
                <a:lnTo>
                  <a:pt x="3305" y="21"/>
                </a:lnTo>
                <a:lnTo>
                  <a:pt x="3358" y="0"/>
                </a:lnTo>
              </a:path>
            </a:pathLst>
          </a:custGeom>
          <a:noFill/>
          <a:ln w="15875">
            <a:solidFill>
              <a:srgbClr val="008000"/>
            </a:solidFill>
            <a:prstDash val="solid"/>
            <a:round/>
            <a:headEnd/>
            <a:tailEnd/>
          </a:ln>
        </p:spPr>
        <p:txBody>
          <a:bodyPr/>
          <a:lstStyle/>
          <a:p>
            <a:endParaRPr lang="en-US"/>
          </a:p>
        </p:txBody>
      </p:sp>
      <p:sp>
        <p:nvSpPr>
          <p:cNvPr id="44189" name="Rectangle 157"/>
          <p:cNvSpPr>
            <a:spLocks noChangeArrowheads="1"/>
          </p:cNvSpPr>
          <p:nvPr/>
        </p:nvSpPr>
        <p:spPr bwMode="auto">
          <a:xfrm>
            <a:off x="5783263" y="4657725"/>
            <a:ext cx="1893887" cy="511175"/>
          </a:xfrm>
          <a:prstGeom prst="rect">
            <a:avLst/>
          </a:prstGeom>
          <a:solidFill>
            <a:srgbClr val="FFFFFF"/>
          </a:solidFill>
          <a:ln w="9525">
            <a:noFill/>
            <a:miter lim="800000"/>
            <a:headEnd/>
            <a:tailEnd/>
          </a:ln>
        </p:spPr>
        <p:txBody>
          <a:bodyPr/>
          <a:lstStyle/>
          <a:p>
            <a:endParaRPr lang="en-US"/>
          </a:p>
        </p:txBody>
      </p:sp>
      <p:sp>
        <p:nvSpPr>
          <p:cNvPr id="44191" name="Rectangle 159"/>
          <p:cNvSpPr>
            <a:spLocks noChangeArrowheads="1"/>
          </p:cNvSpPr>
          <p:nvPr/>
        </p:nvSpPr>
        <p:spPr bwMode="auto">
          <a:xfrm>
            <a:off x="7502525" y="4703763"/>
            <a:ext cx="179388" cy="384175"/>
          </a:xfrm>
          <a:prstGeom prst="rect">
            <a:avLst/>
          </a:prstGeom>
          <a:noFill/>
          <a:ln w="9525">
            <a:noFill/>
            <a:miter lim="800000"/>
            <a:headEnd/>
            <a:tailEnd/>
          </a:ln>
        </p:spPr>
        <p:txBody>
          <a:bodyPr wrap="none" lIns="0" tIns="0" rIns="0" bIns="0">
            <a:spAutoFit/>
          </a:bodyPr>
          <a:lstStyle/>
          <a:p>
            <a:r>
              <a:rPr lang="en-US" sz="2200">
                <a:solidFill>
                  <a:srgbClr val="000000"/>
                </a:solidFill>
              </a:rPr>
              <a:t> </a:t>
            </a:r>
            <a:endParaRPr lang="en-US"/>
          </a:p>
        </p:txBody>
      </p:sp>
      <p:sp>
        <p:nvSpPr>
          <p:cNvPr id="44192" name="Line 160"/>
          <p:cNvSpPr>
            <a:spLocks noChangeShapeType="1"/>
          </p:cNvSpPr>
          <p:nvPr/>
        </p:nvSpPr>
        <p:spPr bwMode="auto">
          <a:xfrm>
            <a:off x="5538788" y="3429000"/>
            <a:ext cx="0" cy="1905000"/>
          </a:xfrm>
          <a:prstGeom prst="line">
            <a:avLst/>
          </a:prstGeom>
          <a:noFill/>
          <a:ln w="9525" cap="rnd">
            <a:solidFill>
              <a:schemeClr val="tx1"/>
            </a:solidFill>
            <a:prstDash val="sysDot"/>
            <a:round/>
            <a:headEnd/>
            <a:tailEnd/>
          </a:ln>
          <a:effectLst/>
        </p:spPr>
        <p:txBody>
          <a:bodyPr/>
          <a:lstStyle/>
          <a:p>
            <a:endParaRPr lang="en-US"/>
          </a:p>
        </p:txBody>
      </p:sp>
      <p:sp>
        <p:nvSpPr>
          <p:cNvPr id="44193" name="Line 161"/>
          <p:cNvSpPr>
            <a:spLocks noChangeShapeType="1"/>
          </p:cNvSpPr>
          <p:nvPr/>
        </p:nvSpPr>
        <p:spPr bwMode="auto">
          <a:xfrm>
            <a:off x="4648200" y="2895600"/>
            <a:ext cx="0" cy="2438400"/>
          </a:xfrm>
          <a:prstGeom prst="line">
            <a:avLst/>
          </a:prstGeom>
          <a:noFill/>
          <a:ln w="9525" cap="rnd">
            <a:solidFill>
              <a:schemeClr val="tx1"/>
            </a:solidFill>
            <a:prstDash val="sysDot"/>
            <a:round/>
            <a:headEnd/>
            <a:tailEnd/>
          </a:ln>
          <a:effectLst/>
        </p:spPr>
        <p:txBody>
          <a:bodyPr/>
          <a:lstStyle/>
          <a:p>
            <a:endParaRPr lang="en-US"/>
          </a:p>
        </p:txBody>
      </p:sp>
      <p:sp>
        <p:nvSpPr>
          <p:cNvPr id="44194" name="Text Box 162"/>
          <p:cNvSpPr txBox="1">
            <a:spLocks noChangeArrowheads="1"/>
          </p:cNvSpPr>
          <p:nvPr/>
        </p:nvSpPr>
        <p:spPr bwMode="auto">
          <a:xfrm>
            <a:off x="5321300" y="5319713"/>
            <a:ext cx="488950" cy="336550"/>
          </a:xfrm>
          <a:prstGeom prst="rect">
            <a:avLst/>
          </a:prstGeom>
          <a:noFill/>
          <a:ln w="9525">
            <a:noFill/>
            <a:miter lim="800000"/>
            <a:headEnd/>
            <a:tailEnd/>
          </a:ln>
          <a:effectLst/>
        </p:spPr>
        <p:txBody>
          <a:bodyPr wrap="none">
            <a:spAutoFit/>
          </a:bodyPr>
          <a:lstStyle/>
          <a:p>
            <a:r>
              <a:rPr lang="en-US" sz="1600" b="1">
                <a:cs typeface="Times New Roman" pitchFamily="18" charset="0"/>
              </a:rPr>
              <a:t>500</a:t>
            </a:r>
            <a:endParaRPr lang="en-US" sz="1600" b="1"/>
          </a:p>
        </p:txBody>
      </p:sp>
      <p:sp>
        <p:nvSpPr>
          <p:cNvPr id="44195" name="Text Box 163"/>
          <p:cNvSpPr txBox="1">
            <a:spLocks noChangeArrowheads="1"/>
          </p:cNvSpPr>
          <p:nvPr/>
        </p:nvSpPr>
        <p:spPr bwMode="auto">
          <a:xfrm>
            <a:off x="4387850" y="5326063"/>
            <a:ext cx="488950" cy="336550"/>
          </a:xfrm>
          <a:prstGeom prst="rect">
            <a:avLst/>
          </a:prstGeom>
          <a:noFill/>
          <a:ln w="9525">
            <a:noFill/>
            <a:miter lim="800000"/>
            <a:headEnd/>
            <a:tailEnd/>
          </a:ln>
          <a:effectLst/>
        </p:spPr>
        <p:txBody>
          <a:bodyPr wrap="none">
            <a:spAutoFit/>
          </a:bodyPr>
          <a:lstStyle/>
          <a:p>
            <a:r>
              <a:rPr lang="en-US" sz="1600" b="1">
                <a:cs typeface="Times New Roman" pitchFamily="18" charset="0"/>
              </a:rPr>
              <a:t>300</a:t>
            </a:r>
            <a:endParaRPr lang="en-US" sz="1600" b="1"/>
          </a:p>
        </p:txBody>
      </p:sp>
      <p:sp>
        <p:nvSpPr>
          <p:cNvPr id="44198" name="Line 166"/>
          <p:cNvSpPr>
            <a:spLocks noChangeShapeType="1"/>
          </p:cNvSpPr>
          <p:nvPr/>
        </p:nvSpPr>
        <p:spPr bwMode="auto">
          <a:xfrm flipH="1">
            <a:off x="1863725" y="3446463"/>
            <a:ext cx="3657600" cy="0"/>
          </a:xfrm>
          <a:prstGeom prst="line">
            <a:avLst/>
          </a:prstGeom>
          <a:noFill/>
          <a:ln w="9525" cap="rnd">
            <a:solidFill>
              <a:schemeClr val="tx1"/>
            </a:solidFill>
            <a:prstDash val="sysDot"/>
            <a:round/>
            <a:headEnd/>
            <a:tailEnd/>
          </a:ln>
          <a:effectLst/>
        </p:spPr>
        <p:txBody>
          <a:bodyPr/>
          <a:lstStyle/>
          <a:p>
            <a:endParaRPr lang="en-US"/>
          </a:p>
        </p:txBody>
      </p:sp>
      <p:sp>
        <p:nvSpPr>
          <p:cNvPr id="44199" name="Rectangle 167"/>
          <p:cNvSpPr>
            <a:spLocks noChangeArrowheads="1"/>
          </p:cNvSpPr>
          <p:nvPr/>
        </p:nvSpPr>
        <p:spPr bwMode="auto">
          <a:xfrm>
            <a:off x="1484313" y="4081463"/>
            <a:ext cx="60325" cy="288925"/>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sp>
        <p:nvSpPr>
          <p:cNvPr id="44200" name="Rectangle 168"/>
          <p:cNvSpPr>
            <a:spLocks noChangeArrowheads="1"/>
          </p:cNvSpPr>
          <p:nvPr/>
        </p:nvSpPr>
        <p:spPr bwMode="auto">
          <a:xfrm>
            <a:off x="762000" y="3457575"/>
            <a:ext cx="568325" cy="577850"/>
          </a:xfrm>
          <a:prstGeom prst="rect">
            <a:avLst/>
          </a:prstGeom>
          <a:noFill/>
          <a:ln w="9525">
            <a:noFill/>
            <a:miter lim="800000"/>
            <a:headEnd/>
            <a:tailEnd/>
          </a:ln>
        </p:spPr>
        <p:txBody>
          <a:bodyPr wrap="none" lIns="0" tIns="0" rIns="0" bIns="0">
            <a:spAutoFit/>
          </a:bodyPr>
          <a:lstStyle/>
          <a:p>
            <a:pPr algn="ctr"/>
            <a:r>
              <a:rPr lang="en-US" sz="1900">
                <a:solidFill>
                  <a:srgbClr val="000000"/>
                </a:solidFill>
              </a:rPr>
              <a:t>Head,</a:t>
            </a:r>
          </a:p>
          <a:p>
            <a:pPr algn="ctr"/>
            <a:r>
              <a:rPr lang="en-US" sz="1900">
                <a:solidFill>
                  <a:srgbClr val="000000"/>
                </a:solidFill>
              </a:rPr>
              <a:t>m </a:t>
            </a:r>
            <a:endParaRPr lang="en-US"/>
          </a:p>
        </p:txBody>
      </p:sp>
      <p:sp>
        <p:nvSpPr>
          <p:cNvPr id="44201" name="Text Box 169"/>
          <p:cNvSpPr txBox="1">
            <a:spLocks noChangeArrowheads="1"/>
          </p:cNvSpPr>
          <p:nvPr/>
        </p:nvSpPr>
        <p:spPr bwMode="auto">
          <a:xfrm>
            <a:off x="1447800" y="3305175"/>
            <a:ext cx="387350" cy="336550"/>
          </a:xfrm>
          <a:prstGeom prst="rect">
            <a:avLst/>
          </a:prstGeom>
          <a:noFill/>
          <a:ln w="9525">
            <a:noFill/>
            <a:miter lim="800000"/>
            <a:headEnd/>
            <a:tailEnd/>
          </a:ln>
          <a:effectLst/>
        </p:spPr>
        <p:txBody>
          <a:bodyPr wrap="none">
            <a:spAutoFit/>
          </a:bodyPr>
          <a:lstStyle/>
          <a:p>
            <a:r>
              <a:rPr lang="en-US" sz="1600" b="1">
                <a:cs typeface="Times New Roman" pitchFamily="18" charset="0"/>
              </a:rPr>
              <a:t>50</a:t>
            </a:r>
            <a:endParaRPr lang="en-US" sz="1600" b="1"/>
          </a:p>
        </p:txBody>
      </p:sp>
      <p:sp>
        <p:nvSpPr>
          <p:cNvPr id="44202" name="Line 170"/>
          <p:cNvSpPr>
            <a:spLocks noChangeShapeType="1"/>
          </p:cNvSpPr>
          <p:nvPr/>
        </p:nvSpPr>
        <p:spPr bwMode="auto">
          <a:xfrm flipH="1">
            <a:off x="1905000" y="2895600"/>
            <a:ext cx="2743200" cy="0"/>
          </a:xfrm>
          <a:prstGeom prst="line">
            <a:avLst/>
          </a:prstGeom>
          <a:noFill/>
          <a:ln w="9525" cap="rnd">
            <a:solidFill>
              <a:schemeClr val="tx1"/>
            </a:solidFill>
            <a:prstDash val="sysDot"/>
            <a:round/>
            <a:headEnd/>
            <a:tailEnd/>
          </a:ln>
          <a:effectLst/>
        </p:spPr>
        <p:txBody>
          <a:bodyPr/>
          <a:lstStyle/>
          <a:p>
            <a:endParaRPr lang="en-US"/>
          </a:p>
        </p:txBody>
      </p:sp>
      <p:sp>
        <p:nvSpPr>
          <p:cNvPr id="44203" name="Text Box 171"/>
          <p:cNvSpPr txBox="1">
            <a:spLocks noChangeArrowheads="1"/>
          </p:cNvSpPr>
          <p:nvPr/>
        </p:nvSpPr>
        <p:spPr bwMode="auto">
          <a:xfrm>
            <a:off x="1447800" y="2743200"/>
            <a:ext cx="387350" cy="336550"/>
          </a:xfrm>
          <a:prstGeom prst="rect">
            <a:avLst/>
          </a:prstGeom>
          <a:noFill/>
          <a:ln w="9525">
            <a:noFill/>
            <a:miter lim="800000"/>
            <a:headEnd/>
            <a:tailEnd/>
          </a:ln>
          <a:effectLst/>
        </p:spPr>
        <p:txBody>
          <a:bodyPr wrap="none">
            <a:spAutoFit/>
          </a:bodyPr>
          <a:lstStyle/>
          <a:p>
            <a:r>
              <a:rPr lang="en-US" sz="1600" b="1">
                <a:cs typeface="Times New Roman" pitchFamily="18" charset="0"/>
              </a:rPr>
              <a:t>70</a:t>
            </a:r>
            <a:endParaRPr lang="en-US" sz="1600" b="1"/>
          </a:p>
        </p:txBody>
      </p:sp>
      <p:grpSp>
        <p:nvGrpSpPr>
          <p:cNvPr id="57" name="Group 152"/>
          <p:cNvGrpSpPr>
            <a:grpSpLocks/>
          </p:cNvGrpSpPr>
          <p:nvPr/>
        </p:nvGrpSpPr>
        <p:grpSpPr bwMode="auto">
          <a:xfrm flipV="1">
            <a:off x="4724400" y="1904998"/>
            <a:ext cx="2590800" cy="914401"/>
            <a:chOff x="3021" y="1711"/>
            <a:chExt cx="795" cy="1219"/>
          </a:xfrm>
        </p:grpSpPr>
        <p:sp>
          <p:nvSpPr>
            <p:cNvPr id="58" name="Freeform 133"/>
            <p:cNvSpPr>
              <a:spLocks/>
            </p:cNvSpPr>
            <p:nvPr/>
          </p:nvSpPr>
          <p:spPr bwMode="auto">
            <a:xfrm>
              <a:off x="3021" y="1711"/>
              <a:ext cx="36" cy="49"/>
            </a:xfrm>
            <a:custGeom>
              <a:avLst/>
              <a:gdLst/>
              <a:ahLst/>
              <a:cxnLst>
                <a:cxn ang="0">
                  <a:pos x="12" y="4"/>
                </a:cxn>
                <a:cxn ang="0">
                  <a:pos x="8" y="2"/>
                </a:cxn>
                <a:cxn ang="0">
                  <a:pos x="6" y="0"/>
                </a:cxn>
                <a:cxn ang="0">
                  <a:pos x="6" y="0"/>
                </a:cxn>
                <a:cxn ang="0">
                  <a:pos x="4" y="2"/>
                </a:cxn>
                <a:cxn ang="0">
                  <a:pos x="2" y="4"/>
                </a:cxn>
                <a:cxn ang="0">
                  <a:pos x="0" y="5"/>
                </a:cxn>
                <a:cxn ang="0">
                  <a:pos x="0" y="5"/>
                </a:cxn>
                <a:cxn ang="0">
                  <a:pos x="2" y="9"/>
                </a:cxn>
                <a:cxn ang="0">
                  <a:pos x="27" y="47"/>
                </a:cxn>
                <a:cxn ang="0">
                  <a:pos x="29" y="49"/>
                </a:cxn>
                <a:cxn ang="0">
                  <a:pos x="31" y="49"/>
                </a:cxn>
                <a:cxn ang="0">
                  <a:pos x="32" y="49"/>
                </a:cxn>
                <a:cxn ang="0">
                  <a:pos x="34" y="49"/>
                </a:cxn>
                <a:cxn ang="0">
                  <a:pos x="36" y="47"/>
                </a:cxn>
                <a:cxn ang="0">
                  <a:pos x="36" y="45"/>
                </a:cxn>
                <a:cxn ang="0">
                  <a:pos x="36" y="43"/>
                </a:cxn>
                <a:cxn ang="0">
                  <a:pos x="36" y="42"/>
                </a:cxn>
                <a:cxn ang="0">
                  <a:pos x="12" y="4"/>
                </a:cxn>
              </a:cxnLst>
              <a:rect l="0" t="0" r="r" b="b"/>
              <a:pathLst>
                <a:path w="36" h="49">
                  <a:moveTo>
                    <a:pt x="12" y="4"/>
                  </a:moveTo>
                  <a:lnTo>
                    <a:pt x="8" y="2"/>
                  </a:lnTo>
                  <a:lnTo>
                    <a:pt x="6" y="0"/>
                  </a:lnTo>
                  <a:lnTo>
                    <a:pt x="6" y="0"/>
                  </a:lnTo>
                  <a:lnTo>
                    <a:pt x="4" y="2"/>
                  </a:lnTo>
                  <a:lnTo>
                    <a:pt x="2" y="4"/>
                  </a:lnTo>
                  <a:lnTo>
                    <a:pt x="0" y="5"/>
                  </a:lnTo>
                  <a:lnTo>
                    <a:pt x="0" y="5"/>
                  </a:lnTo>
                  <a:lnTo>
                    <a:pt x="2" y="9"/>
                  </a:lnTo>
                  <a:lnTo>
                    <a:pt x="27" y="47"/>
                  </a:lnTo>
                  <a:lnTo>
                    <a:pt x="29" y="49"/>
                  </a:lnTo>
                  <a:lnTo>
                    <a:pt x="31" y="49"/>
                  </a:lnTo>
                  <a:lnTo>
                    <a:pt x="32" y="49"/>
                  </a:lnTo>
                  <a:lnTo>
                    <a:pt x="34" y="49"/>
                  </a:lnTo>
                  <a:lnTo>
                    <a:pt x="36" y="47"/>
                  </a:lnTo>
                  <a:lnTo>
                    <a:pt x="36" y="45"/>
                  </a:lnTo>
                  <a:lnTo>
                    <a:pt x="36" y="43"/>
                  </a:lnTo>
                  <a:lnTo>
                    <a:pt x="36" y="42"/>
                  </a:lnTo>
                  <a:lnTo>
                    <a:pt x="12" y="4"/>
                  </a:lnTo>
                  <a:close/>
                </a:path>
              </a:pathLst>
            </a:custGeom>
            <a:solidFill>
              <a:srgbClr val="000000"/>
            </a:solidFill>
            <a:ln w="9525">
              <a:noFill/>
              <a:round/>
              <a:headEnd/>
              <a:tailEnd/>
            </a:ln>
          </p:spPr>
          <p:txBody>
            <a:bodyPr/>
            <a:lstStyle/>
            <a:p>
              <a:endParaRPr lang="en-US"/>
            </a:p>
          </p:txBody>
        </p:sp>
        <p:sp>
          <p:nvSpPr>
            <p:cNvPr id="59" name="Freeform 134"/>
            <p:cNvSpPr>
              <a:spLocks/>
            </p:cNvSpPr>
            <p:nvPr/>
          </p:nvSpPr>
          <p:spPr bwMode="auto">
            <a:xfrm>
              <a:off x="3065" y="1777"/>
              <a:ext cx="36" cy="50"/>
            </a:xfrm>
            <a:custGeom>
              <a:avLst/>
              <a:gdLst/>
              <a:ahLst/>
              <a:cxnLst>
                <a:cxn ang="0">
                  <a:pos x="9" y="4"/>
                </a:cxn>
                <a:cxn ang="0">
                  <a:pos x="7" y="2"/>
                </a:cxn>
                <a:cxn ang="0">
                  <a:pos x="6" y="0"/>
                </a:cxn>
                <a:cxn ang="0">
                  <a:pos x="4" y="0"/>
                </a:cxn>
                <a:cxn ang="0">
                  <a:pos x="2" y="2"/>
                </a:cxn>
                <a:cxn ang="0">
                  <a:pos x="0" y="4"/>
                </a:cxn>
                <a:cxn ang="0">
                  <a:pos x="0" y="6"/>
                </a:cxn>
                <a:cxn ang="0">
                  <a:pos x="0" y="8"/>
                </a:cxn>
                <a:cxn ang="0">
                  <a:pos x="0" y="10"/>
                </a:cxn>
                <a:cxn ang="0">
                  <a:pos x="25" y="48"/>
                </a:cxn>
                <a:cxn ang="0">
                  <a:pos x="26" y="50"/>
                </a:cxn>
                <a:cxn ang="0">
                  <a:pos x="28" y="50"/>
                </a:cxn>
                <a:cxn ang="0">
                  <a:pos x="30" y="50"/>
                </a:cxn>
                <a:cxn ang="0">
                  <a:pos x="32" y="50"/>
                </a:cxn>
                <a:cxn ang="0">
                  <a:pos x="34" y="48"/>
                </a:cxn>
                <a:cxn ang="0">
                  <a:pos x="36" y="46"/>
                </a:cxn>
                <a:cxn ang="0">
                  <a:pos x="36" y="44"/>
                </a:cxn>
                <a:cxn ang="0">
                  <a:pos x="34" y="42"/>
                </a:cxn>
                <a:cxn ang="0">
                  <a:pos x="9" y="4"/>
                </a:cxn>
              </a:cxnLst>
              <a:rect l="0" t="0" r="r" b="b"/>
              <a:pathLst>
                <a:path w="36" h="50">
                  <a:moveTo>
                    <a:pt x="9" y="4"/>
                  </a:moveTo>
                  <a:lnTo>
                    <a:pt x="7" y="2"/>
                  </a:lnTo>
                  <a:lnTo>
                    <a:pt x="6" y="0"/>
                  </a:lnTo>
                  <a:lnTo>
                    <a:pt x="4" y="0"/>
                  </a:lnTo>
                  <a:lnTo>
                    <a:pt x="2" y="2"/>
                  </a:lnTo>
                  <a:lnTo>
                    <a:pt x="0" y="4"/>
                  </a:lnTo>
                  <a:lnTo>
                    <a:pt x="0" y="6"/>
                  </a:lnTo>
                  <a:lnTo>
                    <a:pt x="0" y="8"/>
                  </a:lnTo>
                  <a:lnTo>
                    <a:pt x="0" y="10"/>
                  </a:lnTo>
                  <a:lnTo>
                    <a:pt x="25" y="48"/>
                  </a:lnTo>
                  <a:lnTo>
                    <a:pt x="26" y="50"/>
                  </a:lnTo>
                  <a:lnTo>
                    <a:pt x="28" y="50"/>
                  </a:lnTo>
                  <a:lnTo>
                    <a:pt x="30" y="50"/>
                  </a:lnTo>
                  <a:lnTo>
                    <a:pt x="32" y="50"/>
                  </a:lnTo>
                  <a:lnTo>
                    <a:pt x="34" y="48"/>
                  </a:lnTo>
                  <a:lnTo>
                    <a:pt x="36" y="46"/>
                  </a:lnTo>
                  <a:lnTo>
                    <a:pt x="36" y="44"/>
                  </a:lnTo>
                  <a:lnTo>
                    <a:pt x="34" y="42"/>
                  </a:lnTo>
                  <a:lnTo>
                    <a:pt x="9" y="4"/>
                  </a:lnTo>
                  <a:close/>
                </a:path>
              </a:pathLst>
            </a:custGeom>
            <a:solidFill>
              <a:srgbClr val="000000"/>
            </a:solidFill>
            <a:ln w="9525">
              <a:noFill/>
              <a:round/>
              <a:headEnd/>
              <a:tailEnd/>
            </a:ln>
          </p:spPr>
          <p:txBody>
            <a:bodyPr/>
            <a:lstStyle/>
            <a:p>
              <a:endParaRPr lang="en-US"/>
            </a:p>
          </p:txBody>
        </p:sp>
        <p:sp>
          <p:nvSpPr>
            <p:cNvPr id="60" name="Freeform 135"/>
            <p:cNvSpPr>
              <a:spLocks/>
            </p:cNvSpPr>
            <p:nvPr/>
          </p:nvSpPr>
          <p:spPr bwMode="auto">
            <a:xfrm>
              <a:off x="3109" y="1844"/>
              <a:ext cx="36" cy="51"/>
            </a:xfrm>
            <a:custGeom>
              <a:avLst/>
              <a:gdLst/>
              <a:ahLst/>
              <a:cxnLst>
                <a:cxn ang="0">
                  <a:pos x="9" y="4"/>
                </a:cxn>
                <a:cxn ang="0">
                  <a:pos x="7" y="2"/>
                </a:cxn>
                <a:cxn ang="0">
                  <a:pos x="5" y="0"/>
                </a:cxn>
                <a:cxn ang="0">
                  <a:pos x="3" y="0"/>
                </a:cxn>
                <a:cxn ang="0">
                  <a:pos x="1" y="2"/>
                </a:cxn>
                <a:cxn ang="0">
                  <a:pos x="0" y="4"/>
                </a:cxn>
                <a:cxn ang="0">
                  <a:pos x="0" y="6"/>
                </a:cxn>
                <a:cxn ang="0">
                  <a:pos x="0" y="7"/>
                </a:cxn>
                <a:cxn ang="0">
                  <a:pos x="0" y="9"/>
                </a:cxn>
                <a:cxn ang="0">
                  <a:pos x="24" y="47"/>
                </a:cxn>
                <a:cxn ang="0">
                  <a:pos x="26" y="49"/>
                </a:cxn>
                <a:cxn ang="0">
                  <a:pos x="28" y="51"/>
                </a:cxn>
                <a:cxn ang="0">
                  <a:pos x="30" y="51"/>
                </a:cxn>
                <a:cxn ang="0">
                  <a:pos x="32" y="49"/>
                </a:cxn>
                <a:cxn ang="0">
                  <a:pos x="34" y="47"/>
                </a:cxn>
                <a:cxn ang="0">
                  <a:pos x="36" y="45"/>
                </a:cxn>
                <a:cxn ang="0">
                  <a:pos x="36" y="44"/>
                </a:cxn>
                <a:cxn ang="0">
                  <a:pos x="34" y="42"/>
                </a:cxn>
                <a:cxn ang="0">
                  <a:pos x="9" y="4"/>
                </a:cxn>
              </a:cxnLst>
              <a:rect l="0" t="0" r="r" b="b"/>
              <a:pathLst>
                <a:path w="36" h="51">
                  <a:moveTo>
                    <a:pt x="9" y="4"/>
                  </a:moveTo>
                  <a:lnTo>
                    <a:pt x="7" y="2"/>
                  </a:lnTo>
                  <a:lnTo>
                    <a:pt x="5" y="0"/>
                  </a:lnTo>
                  <a:lnTo>
                    <a:pt x="3" y="0"/>
                  </a:lnTo>
                  <a:lnTo>
                    <a:pt x="1" y="2"/>
                  </a:lnTo>
                  <a:lnTo>
                    <a:pt x="0" y="4"/>
                  </a:lnTo>
                  <a:lnTo>
                    <a:pt x="0" y="6"/>
                  </a:lnTo>
                  <a:lnTo>
                    <a:pt x="0" y="7"/>
                  </a:lnTo>
                  <a:lnTo>
                    <a:pt x="0" y="9"/>
                  </a:lnTo>
                  <a:lnTo>
                    <a:pt x="24" y="47"/>
                  </a:lnTo>
                  <a:lnTo>
                    <a:pt x="26" y="49"/>
                  </a:lnTo>
                  <a:lnTo>
                    <a:pt x="28" y="51"/>
                  </a:lnTo>
                  <a:lnTo>
                    <a:pt x="30" y="51"/>
                  </a:lnTo>
                  <a:lnTo>
                    <a:pt x="32" y="49"/>
                  </a:lnTo>
                  <a:lnTo>
                    <a:pt x="34" y="47"/>
                  </a:lnTo>
                  <a:lnTo>
                    <a:pt x="36" y="45"/>
                  </a:lnTo>
                  <a:lnTo>
                    <a:pt x="36" y="44"/>
                  </a:lnTo>
                  <a:lnTo>
                    <a:pt x="34" y="42"/>
                  </a:lnTo>
                  <a:lnTo>
                    <a:pt x="9" y="4"/>
                  </a:lnTo>
                  <a:close/>
                </a:path>
              </a:pathLst>
            </a:custGeom>
            <a:solidFill>
              <a:srgbClr val="000000"/>
            </a:solidFill>
            <a:ln w="9525">
              <a:noFill/>
              <a:round/>
              <a:headEnd/>
              <a:tailEnd/>
            </a:ln>
          </p:spPr>
          <p:txBody>
            <a:bodyPr/>
            <a:lstStyle/>
            <a:p>
              <a:endParaRPr lang="en-US"/>
            </a:p>
          </p:txBody>
        </p:sp>
        <p:sp>
          <p:nvSpPr>
            <p:cNvPr id="61" name="Freeform 136"/>
            <p:cNvSpPr>
              <a:spLocks/>
            </p:cNvSpPr>
            <p:nvPr/>
          </p:nvSpPr>
          <p:spPr bwMode="auto">
            <a:xfrm>
              <a:off x="3152" y="1912"/>
              <a:ext cx="36" cy="50"/>
            </a:xfrm>
            <a:custGeom>
              <a:avLst/>
              <a:gdLst/>
              <a:ahLst/>
              <a:cxnLst>
                <a:cxn ang="0">
                  <a:pos x="10" y="2"/>
                </a:cxn>
                <a:cxn ang="0">
                  <a:pos x="8" y="0"/>
                </a:cxn>
                <a:cxn ang="0">
                  <a:pos x="6" y="0"/>
                </a:cxn>
                <a:cxn ang="0">
                  <a:pos x="4" y="0"/>
                </a:cxn>
                <a:cxn ang="0">
                  <a:pos x="2" y="0"/>
                </a:cxn>
                <a:cxn ang="0">
                  <a:pos x="0" y="2"/>
                </a:cxn>
                <a:cxn ang="0">
                  <a:pos x="0" y="4"/>
                </a:cxn>
                <a:cxn ang="0">
                  <a:pos x="0" y="6"/>
                </a:cxn>
                <a:cxn ang="0">
                  <a:pos x="0" y="8"/>
                </a:cxn>
                <a:cxn ang="0">
                  <a:pos x="25" y="46"/>
                </a:cxn>
                <a:cxn ang="0">
                  <a:pos x="27" y="48"/>
                </a:cxn>
                <a:cxn ang="0">
                  <a:pos x="29" y="50"/>
                </a:cxn>
                <a:cxn ang="0">
                  <a:pos x="31" y="50"/>
                </a:cxn>
                <a:cxn ang="0">
                  <a:pos x="33" y="48"/>
                </a:cxn>
                <a:cxn ang="0">
                  <a:pos x="35" y="46"/>
                </a:cxn>
                <a:cxn ang="0">
                  <a:pos x="36" y="44"/>
                </a:cxn>
                <a:cxn ang="0">
                  <a:pos x="36" y="42"/>
                </a:cxn>
                <a:cxn ang="0">
                  <a:pos x="35" y="40"/>
                </a:cxn>
                <a:cxn ang="0">
                  <a:pos x="10" y="2"/>
                </a:cxn>
              </a:cxnLst>
              <a:rect l="0" t="0" r="r" b="b"/>
              <a:pathLst>
                <a:path w="36" h="50">
                  <a:moveTo>
                    <a:pt x="10" y="2"/>
                  </a:moveTo>
                  <a:lnTo>
                    <a:pt x="8" y="0"/>
                  </a:lnTo>
                  <a:lnTo>
                    <a:pt x="6" y="0"/>
                  </a:lnTo>
                  <a:lnTo>
                    <a:pt x="4" y="0"/>
                  </a:lnTo>
                  <a:lnTo>
                    <a:pt x="2" y="0"/>
                  </a:lnTo>
                  <a:lnTo>
                    <a:pt x="0" y="2"/>
                  </a:lnTo>
                  <a:lnTo>
                    <a:pt x="0" y="4"/>
                  </a:lnTo>
                  <a:lnTo>
                    <a:pt x="0" y="6"/>
                  </a:lnTo>
                  <a:lnTo>
                    <a:pt x="0" y="8"/>
                  </a:lnTo>
                  <a:lnTo>
                    <a:pt x="25" y="46"/>
                  </a:lnTo>
                  <a:lnTo>
                    <a:pt x="27" y="48"/>
                  </a:lnTo>
                  <a:lnTo>
                    <a:pt x="29" y="50"/>
                  </a:lnTo>
                  <a:lnTo>
                    <a:pt x="31" y="50"/>
                  </a:lnTo>
                  <a:lnTo>
                    <a:pt x="33" y="48"/>
                  </a:lnTo>
                  <a:lnTo>
                    <a:pt x="35" y="46"/>
                  </a:lnTo>
                  <a:lnTo>
                    <a:pt x="36" y="44"/>
                  </a:lnTo>
                  <a:lnTo>
                    <a:pt x="36" y="42"/>
                  </a:lnTo>
                  <a:lnTo>
                    <a:pt x="35" y="40"/>
                  </a:lnTo>
                  <a:lnTo>
                    <a:pt x="10" y="2"/>
                  </a:lnTo>
                  <a:close/>
                </a:path>
              </a:pathLst>
            </a:custGeom>
            <a:solidFill>
              <a:srgbClr val="000000"/>
            </a:solidFill>
            <a:ln w="9525">
              <a:noFill/>
              <a:round/>
              <a:headEnd/>
              <a:tailEnd/>
            </a:ln>
          </p:spPr>
          <p:txBody>
            <a:bodyPr/>
            <a:lstStyle/>
            <a:p>
              <a:endParaRPr lang="en-US"/>
            </a:p>
          </p:txBody>
        </p:sp>
        <p:sp>
          <p:nvSpPr>
            <p:cNvPr id="62" name="Freeform 137"/>
            <p:cNvSpPr>
              <a:spLocks/>
            </p:cNvSpPr>
            <p:nvPr/>
          </p:nvSpPr>
          <p:spPr bwMode="auto">
            <a:xfrm>
              <a:off x="3194" y="1979"/>
              <a:ext cx="38" cy="49"/>
            </a:xfrm>
            <a:custGeom>
              <a:avLst/>
              <a:gdLst/>
              <a:ahLst/>
              <a:cxnLst>
                <a:cxn ang="0">
                  <a:pos x="12" y="2"/>
                </a:cxn>
                <a:cxn ang="0">
                  <a:pos x="10" y="0"/>
                </a:cxn>
                <a:cxn ang="0">
                  <a:pos x="8" y="0"/>
                </a:cxn>
                <a:cxn ang="0">
                  <a:pos x="6" y="0"/>
                </a:cxn>
                <a:cxn ang="0">
                  <a:pos x="4" y="0"/>
                </a:cxn>
                <a:cxn ang="0">
                  <a:pos x="2" y="2"/>
                </a:cxn>
                <a:cxn ang="0">
                  <a:pos x="0" y="4"/>
                </a:cxn>
                <a:cxn ang="0">
                  <a:pos x="0" y="6"/>
                </a:cxn>
                <a:cxn ang="0">
                  <a:pos x="2" y="7"/>
                </a:cxn>
                <a:cxn ang="0">
                  <a:pos x="27" y="47"/>
                </a:cxn>
                <a:cxn ang="0">
                  <a:pos x="29" y="49"/>
                </a:cxn>
                <a:cxn ang="0">
                  <a:pos x="31" y="49"/>
                </a:cxn>
                <a:cxn ang="0">
                  <a:pos x="32" y="49"/>
                </a:cxn>
                <a:cxn ang="0">
                  <a:pos x="34" y="49"/>
                </a:cxn>
                <a:cxn ang="0">
                  <a:pos x="36" y="47"/>
                </a:cxn>
                <a:cxn ang="0">
                  <a:pos x="38" y="45"/>
                </a:cxn>
                <a:cxn ang="0">
                  <a:pos x="38" y="44"/>
                </a:cxn>
                <a:cxn ang="0">
                  <a:pos x="36" y="42"/>
                </a:cxn>
                <a:cxn ang="0">
                  <a:pos x="12" y="2"/>
                </a:cxn>
              </a:cxnLst>
              <a:rect l="0" t="0" r="r" b="b"/>
              <a:pathLst>
                <a:path w="38" h="49">
                  <a:moveTo>
                    <a:pt x="12" y="2"/>
                  </a:moveTo>
                  <a:lnTo>
                    <a:pt x="10" y="0"/>
                  </a:lnTo>
                  <a:lnTo>
                    <a:pt x="8" y="0"/>
                  </a:lnTo>
                  <a:lnTo>
                    <a:pt x="6" y="0"/>
                  </a:lnTo>
                  <a:lnTo>
                    <a:pt x="4" y="0"/>
                  </a:lnTo>
                  <a:lnTo>
                    <a:pt x="2" y="2"/>
                  </a:lnTo>
                  <a:lnTo>
                    <a:pt x="0" y="4"/>
                  </a:lnTo>
                  <a:lnTo>
                    <a:pt x="0" y="6"/>
                  </a:lnTo>
                  <a:lnTo>
                    <a:pt x="2" y="7"/>
                  </a:lnTo>
                  <a:lnTo>
                    <a:pt x="27" y="47"/>
                  </a:lnTo>
                  <a:lnTo>
                    <a:pt x="29" y="49"/>
                  </a:lnTo>
                  <a:lnTo>
                    <a:pt x="31" y="49"/>
                  </a:lnTo>
                  <a:lnTo>
                    <a:pt x="32" y="49"/>
                  </a:lnTo>
                  <a:lnTo>
                    <a:pt x="34" y="49"/>
                  </a:lnTo>
                  <a:lnTo>
                    <a:pt x="36" y="47"/>
                  </a:lnTo>
                  <a:lnTo>
                    <a:pt x="38" y="45"/>
                  </a:lnTo>
                  <a:lnTo>
                    <a:pt x="38" y="44"/>
                  </a:lnTo>
                  <a:lnTo>
                    <a:pt x="36" y="42"/>
                  </a:lnTo>
                  <a:lnTo>
                    <a:pt x="12" y="2"/>
                  </a:lnTo>
                  <a:close/>
                </a:path>
              </a:pathLst>
            </a:custGeom>
            <a:solidFill>
              <a:srgbClr val="000000"/>
            </a:solidFill>
            <a:ln w="9525">
              <a:noFill/>
              <a:round/>
              <a:headEnd/>
              <a:tailEnd/>
            </a:ln>
          </p:spPr>
          <p:txBody>
            <a:bodyPr/>
            <a:lstStyle/>
            <a:p>
              <a:endParaRPr lang="en-US"/>
            </a:p>
          </p:txBody>
        </p:sp>
        <p:sp>
          <p:nvSpPr>
            <p:cNvPr id="63" name="Freeform 138"/>
            <p:cNvSpPr>
              <a:spLocks/>
            </p:cNvSpPr>
            <p:nvPr/>
          </p:nvSpPr>
          <p:spPr bwMode="auto">
            <a:xfrm>
              <a:off x="3238" y="2045"/>
              <a:ext cx="36" cy="50"/>
            </a:xfrm>
            <a:custGeom>
              <a:avLst/>
              <a:gdLst/>
              <a:ahLst/>
              <a:cxnLst>
                <a:cxn ang="0">
                  <a:pos x="11" y="4"/>
                </a:cxn>
                <a:cxn ang="0">
                  <a:pos x="9" y="2"/>
                </a:cxn>
                <a:cxn ang="0">
                  <a:pos x="7" y="0"/>
                </a:cxn>
                <a:cxn ang="0">
                  <a:pos x="6" y="0"/>
                </a:cxn>
                <a:cxn ang="0">
                  <a:pos x="4" y="2"/>
                </a:cxn>
                <a:cxn ang="0">
                  <a:pos x="2" y="4"/>
                </a:cxn>
                <a:cxn ang="0">
                  <a:pos x="0" y="6"/>
                </a:cxn>
                <a:cxn ang="0">
                  <a:pos x="0" y="8"/>
                </a:cxn>
                <a:cxn ang="0">
                  <a:pos x="2" y="10"/>
                </a:cxn>
                <a:cxn ang="0">
                  <a:pos x="26" y="48"/>
                </a:cxn>
                <a:cxn ang="0">
                  <a:pos x="28" y="50"/>
                </a:cxn>
                <a:cxn ang="0">
                  <a:pos x="30" y="50"/>
                </a:cxn>
                <a:cxn ang="0">
                  <a:pos x="32" y="50"/>
                </a:cxn>
                <a:cxn ang="0">
                  <a:pos x="34" y="50"/>
                </a:cxn>
                <a:cxn ang="0">
                  <a:pos x="36" y="48"/>
                </a:cxn>
                <a:cxn ang="0">
                  <a:pos x="36" y="46"/>
                </a:cxn>
                <a:cxn ang="0">
                  <a:pos x="36" y="44"/>
                </a:cxn>
                <a:cxn ang="0">
                  <a:pos x="36" y="42"/>
                </a:cxn>
                <a:cxn ang="0">
                  <a:pos x="11" y="4"/>
                </a:cxn>
              </a:cxnLst>
              <a:rect l="0" t="0" r="r" b="b"/>
              <a:pathLst>
                <a:path w="36" h="50">
                  <a:moveTo>
                    <a:pt x="11" y="4"/>
                  </a:moveTo>
                  <a:lnTo>
                    <a:pt x="9" y="2"/>
                  </a:lnTo>
                  <a:lnTo>
                    <a:pt x="7" y="0"/>
                  </a:lnTo>
                  <a:lnTo>
                    <a:pt x="6" y="0"/>
                  </a:lnTo>
                  <a:lnTo>
                    <a:pt x="4" y="2"/>
                  </a:lnTo>
                  <a:lnTo>
                    <a:pt x="2" y="4"/>
                  </a:lnTo>
                  <a:lnTo>
                    <a:pt x="0" y="6"/>
                  </a:lnTo>
                  <a:lnTo>
                    <a:pt x="0" y="8"/>
                  </a:lnTo>
                  <a:lnTo>
                    <a:pt x="2" y="10"/>
                  </a:lnTo>
                  <a:lnTo>
                    <a:pt x="26" y="48"/>
                  </a:lnTo>
                  <a:lnTo>
                    <a:pt x="28" y="50"/>
                  </a:lnTo>
                  <a:lnTo>
                    <a:pt x="30" y="50"/>
                  </a:lnTo>
                  <a:lnTo>
                    <a:pt x="32" y="50"/>
                  </a:lnTo>
                  <a:lnTo>
                    <a:pt x="34" y="50"/>
                  </a:lnTo>
                  <a:lnTo>
                    <a:pt x="36" y="48"/>
                  </a:lnTo>
                  <a:lnTo>
                    <a:pt x="36" y="46"/>
                  </a:lnTo>
                  <a:lnTo>
                    <a:pt x="36" y="44"/>
                  </a:lnTo>
                  <a:lnTo>
                    <a:pt x="36" y="42"/>
                  </a:lnTo>
                  <a:lnTo>
                    <a:pt x="11" y="4"/>
                  </a:lnTo>
                  <a:close/>
                </a:path>
              </a:pathLst>
            </a:custGeom>
            <a:solidFill>
              <a:srgbClr val="000000"/>
            </a:solidFill>
            <a:ln w="9525">
              <a:noFill/>
              <a:round/>
              <a:headEnd/>
              <a:tailEnd/>
            </a:ln>
          </p:spPr>
          <p:txBody>
            <a:bodyPr/>
            <a:lstStyle/>
            <a:p>
              <a:endParaRPr lang="en-US"/>
            </a:p>
          </p:txBody>
        </p:sp>
        <p:sp>
          <p:nvSpPr>
            <p:cNvPr id="64" name="Freeform 139"/>
            <p:cNvSpPr>
              <a:spLocks/>
            </p:cNvSpPr>
            <p:nvPr/>
          </p:nvSpPr>
          <p:spPr bwMode="auto">
            <a:xfrm>
              <a:off x="3282" y="2112"/>
              <a:ext cx="36" cy="51"/>
            </a:xfrm>
            <a:custGeom>
              <a:avLst/>
              <a:gdLst/>
              <a:ahLst/>
              <a:cxnLst>
                <a:cxn ang="0">
                  <a:pos x="11" y="4"/>
                </a:cxn>
                <a:cxn ang="0">
                  <a:pos x="9" y="2"/>
                </a:cxn>
                <a:cxn ang="0">
                  <a:pos x="7" y="0"/>
                </a:cxn>
                <a:cxn ang="0">
                  <a:pos x="5" y="0"/>
                </a:cxn>
                <a:cxn ang="0">
                  <a:pos x="3" y="2"/>
                </a:cxn>
                <a:cxn ang="0">
                  <a:pos x="1" y="4"/>
                </a:cxn>
                <a:cxn ang="0">
                  <a:pos x="0" y="6"/>
                </a:cxn>
                <a:cxn ang="0">
                  <a:pos x="0" y="8"/>
                </a:cxn>
                <a:cxn ang="0">
                  <a:pos x="1" y="9"/>
                </a:cxn>
                <a:cxn ang="0">
                  <a:pos x="26" y="47"/>
                </a:cxn>
                <a:cxn ang="0">
                  <a:pos x="28" y="49"/>
                </a:cxn>
                <a:cxn ang="0">
                  <a:pos x="30" y="51"/>
                </a:cxn>
                <a:cxn ang="0">
                  <a:pos x="32" y="51"/>
                </a:cxn>
                <a:cxn ang="0">
                  <a:pos x="34" y="49"/>
                </a:cxn>
                <a:cxn ang="0">
                  <a:pos x="36" y="47"/>
                </a:cxn>
                <a:cxn ang="0">
                  <a:pos x="36" y="46"/>
                </a:cxn>
                <a:cxn ang="0">
                  <a:pos x="36" y="44"/>
                </a:cxn>
                <a:cxn ang="0">
                  <a:pos x="36" y="42"/>
                </a:cxn>
                <a:cxn ang="0">
                  <a:pos x="11" y="4"/>
                </a:cxn>
              </a:cxnLst>
              <a:rect l="0" t="0" r="r" b="b"/>
              <a:pathLst>
                <a:path w="36" h="51">
                  <a:moveTo>
                    <a:pt x="11" y="4"/>
                  </a:moveTo>
                  <a:lnTo>
                    <a:pt x="9" y="2"/>
                  </a:lnTo>
                  <a:lnTo>
                    <a:pt x="7" y="0"/>
                  </a:lnTo>
                  <a:lnTo>
                    <a:pt x="5" y="0"/>
                  </a:lnTo>
                  <a:lnTo>
                    <a:pt x="3" y="2"/>
                  </a:lnTo>
                  <a:lnTo>
                    <a:pt x="1" y="4"/>
                  </a:lnTo>
                  <a:lnTo>
                    <a:pt x="0" y="6"/>
                  </a:lnTo>
                  <a:lnTo>
                    <a:pt x="0" y="8"/>
                  </a:lnTo>
                  <a:lnTo>
                    <a:pt x="1" y="9"/>
                  </a:lnTo>
                  <a:lnTo>
                    <a:pt x="26" y="47"/>
                  </a:lnTo>
                  <a:lnTo>
                    <a:pt x="28" y="49"/>
                  </a:lnTo>
                  <a:lnTo>
                    <a:pt x="30" y="51"/>
                  </a:lnTo>
                  <a:lnTo>
                    <a:pt x="32" y="51"/>
                  </a:lnTo>
                  <a:lnTo>
                    <a:pt x="34" y="49"/>
                  </a:lnTo>
                  <a:lnTo>
                    <a:pt x="36" y="47"/>
                  </a:lnTo>
                  <a:lnTo>
                    <a:pt x="36" y="46"/>
                  </a:lnTo>
                  <a:lnTo>
                    <a:pt x="36" y="44"/>
                  </a:lnTo>
                  <a:lnTo>
                    <a:pt x="36" y="42"/>
                  </a:lnTo>
                  <a:lnTo>
                    <a:pt x="11" y="4"/>
                  </a:lnTo>
                  <a:close/>
                </a:path>
              </a:pathLst>
            </a:custGeom>
            <a:solidFill>
              <a:srgbClr val="000000"/>
            </a:solidFill>
            <a:ln w="9525">
              <a:noFill/>
              <a:round/>
              <a:headEnd/>
              <a:tailEnd/>
            </a:ln>
          </p:spPr>
          <p:txBody>
            <a:bodyPr/>
            <a:lstStyle/>
            <a:p>
              <a:endParaRPr lang="en-US"/>
            </a:p>
          </p:txBody>
        </p:sp>
        <p:sp>
          <p:nvSpPr>
            <p:cNvPr id="65" name="Freeform 140"/>
            <p:cNvSpPr>
              <a:spLocks/>
            </p:cNvSpPr>
            <p:nvPr/>
          </p:nvSpPr>
          <p:spPr bwMode="auto">
            <a:xfrm>
              <a:off x="3325" y="2180"/>
              <a:ext cx="36" cy="50"/>
            </a:xfrm>
            <a:custGeom>
              <a:avLst/>
              <a:gdLst/>
              <a:ahLst/>
              <a:cxnLst>
                <a:cxn ang="0">
                  <a:pos x="12" y="2"/>
                </a:cxn>
                <a:cxn ang="0">
                  <a:pos x="10" y="0"/>
                </a:cxn>
                <a:cxn ang="0">
                  <a:pos x="8" y="0"/>
                </a:cxn>
                <a:cxn ang="0">
                  <a:pos x="6" y="0"/>
                </a:cxn>
                <a:cxn ang="0">
                  <a:pos x="4" y="0"/>
                </a:cxn>
                <a:cxn ang="0">
                  <a:pos x="2" y="2"/>
                </a:cxn>
                <a:cxn ang="0">
                  <a:pos x="0" y="4"/>
                </a:cxn>
                <a:cxn ang="0">
                  <a:pos x="0" y="6"/>
                </a:cxn>
                <a:cxn ang="0">
                  <a:pos x="2" y="8"/>
                </a:cxn>
                <a:cxn ang="0">
                  <a:pos x="27" y="46"/>
                </a:cxn>
                <a:cxn ang="0">
                  <a:pos x="29" y="48"/>
                </a:cxn>
                <a:cxn ang="0">
                  <a:pos x="31" y="50"/>
                </a:cxn>
                <a:cxn ang="0">
                  <a:pos x="33" y="50"/>
                </a:cxn>
                <a:cxn ang="0">
                  <a:pos x="35" y="48"/>
                </a:cxn>
                <a:cxn ang="0">
                  <a:pos x="36" y="46"/>
                </a:cxn>
                <a:cxn ang="0">
                  <a:pos x="36" y="44"/>
                </a:cxn>
                <a:cxn ang="0">
                  <a:pos x="36" y="42"/>
                </a:cxn>
                <a:cxn ang="0">
                  <a:pos x="36" y="40"/>
                </a:cxn>
                <a:cxn ang="0">
                  <a:pos x="12" y="2"/>
                </a:cxn>
              </a:cxnLst>
              <a:rect l="0" t="0" r="r" b="b"/>
              <a:pathLst>
                <a:path w="36" h="50">
                  <a:moveTo>
                    <a:pt x="12" y="2"/>
                  </a:moveTo>
                  <a:lnTo>
                    <a:pt x="10" y="0"/>
                  </a:lnTo>
                  <a:lnTo>
                    <a:pt x="8" y="0"/>
                  </a:lnTo>
                  <a:lnTo>
                    <a:pt x="6" y="0"/>
                  </a:lnTo>
                  <a:lnTo>
                    <a:pt x="4" y="0"/>
                  </a:lnTo>
                  <a:lnTo>
                    <a:pt x="2" y="2"/>
                  </a:lnTo>
                  <a:lnTo>
                    <a:pt x="0" y="4"/>
                  </a:lnTo>
                  <a:lnTo>
                    <a:pt x="0" y="6"/>
                  </a:lnTo>
                  <a:lnTo>
                    <a:pt x="2" y="8"/>
                  </a:lnTo>
                  <a:lnTo>
                    <a:pt x="27" y="46"/>
                  </a:lnTo>
                  <a:lnTo>
                    <a:pt x="29" y="48"/>
                  </a:lnTo>
                  <a:lnTo>
                    <a:pt x="31" y="50"/>
                  </a:lnTo>
                  <a:lnTo>
                    <a:pt x="33" y="50"/>
                  </a:lnTo>
                  <a:lnTo>
                    <a:pt x="35" y="48"/>
                  </a:lnTo>
                  <a:lnTo>
                    <a:pt x="36" y="46"/>
                  </a:lnTo>
                  <a:lnTo>
                    <a:pt x="36" y="44"/>
                  </a:lnTo>
                  <a:lnTo>
                    <a:pt x="36" y="42"/>
                  </a:lnTo>
                  <a:lnTo>
                    <a:pt x="36" y="40"/>
                  </a:lnTo>
                  <a:lnTo>
                    <a:pt x="12" y="2"/>
                  </a:lnTo>
                  <a:close/>
                </a:path>
              </a:pathLst>
            </a:custGeom>
            <a:solidFill>
              <a:srgbClr val="000000"/>
            </a:solidFill>
            <a:ln w="9525">
              <a:noFill/>
              <a:round/>
              <a:headEnd/>
              <a:tailEnd/>
            </a:ln>
          </p:spPr>
          <p:txBody>
            <a:bodyPr/>
            <a:lstStyle/>
            <a:p>
              <a:endParaRPr lang="en-US"/>
            </a:p>
          </p:txBody>
        </p:sp>
        <p:sp>
          <p:nvSpPr>
            <p:cNvPr id="66" name="Freeform 141"/>
            <p:cNvSpPr>
              <a:spLocks/>
            </p:cNvSpPr>
            <p:nvPr/>
          </p:nvSpPr>
          <p:spPr bwMode="auto">
            <a:xfrm>
              <a:off x="3369" y="2247"/>
              <a:ext cx="36" cy="49"/>
            </a:xfrm>
            <a:custGeom>
              <a:avLst/>
              <a:gdLst/>
              <a:ahLst/>
              <a:cxnLst>
                <a:cxn ang="0">
                  <a:pos x="10" y="2"/>
                </a:cxn>
                <a:cxn ang="0">
                  <a:pos x="8" y="0"/>
                </a:cxn>
                <a:cxn ang="0">
                  <a:pos x="6" y="0"/>
                </a:cxn>
                <a:cxn ang="0">
                  <a:pos x="4" y="0"/>
                </a:cxn>
                <a:cxn ang="0">
                  <a:pos x="2" y="0"/>
                </a:cxn>
                <a:cxn ang="0">
                  <a:pos x="0" y="2"/>
                </a:cxn>
                <a:cxn ang="0">
                  <a:pos x="0" y="4"/>
                </a:cxn>
                <a:cxn ang="0">
                  <a:pos x="0" y="6"/>
                </a:cxn>
                <a:cxn ang="0">
                  <a:pos x="0" y="8"/>
                </a:cxn>
                <a:cxn ang="0">
                  <a:pos x="25" y="47"/>
                </a:cxn>
                <a:cxn ang="0">
                  <a:pos x="27" y="49"/>
                </a:cxn>
                <a:cxn ang="0">
                  <a:pos x="29" y="49"/>
                </a:cxn>
                <a:cxn ang="0">
                  <a:pos x="30" y="49"/>
                </a:cxn>
                <a:cxn ang="0">
                  <a:pos x="32" y="49"/>
                </a:cxn>
                <a:cxn ang="0">
                  <a:pos x="34" y="47"/>
                </a:cxn>
                <a:cxn ang="0">
                  <a:pos x="36" y="46"/>
                </a:cxn>
                <a:cxn ang="0">
                  <a:pos x="36" y="44"/>
                </a:cxn>
                <a:cxn ang="0">
                  <a:pos x="34" y="42"/>
                </a:cxn>
                <a:cxn ang="0">
                  <a:pos x="10" y="2"/>
                </a:cxn>
              </a:cxnLst>
              <a:rect l="0" t="0" r="r" b="b"/>
              <a:pathLst>
                <a:path w="36" h="49">
                  <a:moveTo>
                    <a:pt x="10" y="2"/>
                  </a:moveTo>
                  <a:lnTo>
                    <a:pt x="8" y="0"/>
                  </a:lnTo>
                  <a:lnTo>
                    <a:pt x="6" y="0"/>
                  </a:lnTo>
                  <a:lnTo>
                    <a:pt x="4" y="0"/>
                  </a:lnTo>
                  <a:lnTo>
                    <a:pt x="2" y="0"/>
                  </a:lnTo>
                  <a:lnTo>
                    <a:pt x="0" y="2"/>
                  </a:lnTo>
                  <a:lnTo>
                    <a:pt x="0" y="4"/>
                  </a:lnTo>
                  <a:lnTo>
                    <a:pt x="0" y="6"/>
                  </a:lnTo>
                  <a:lnTo>
                    <a:pt x="0" y="8"/>
                  </a:lnTo>
                  <a:lnTo>
                    <a:pt x="25" y="47"/>
                  </a:lnTo>
                  <a:lnTo>
                    <a:pt x="27" y="49"/>
                  </a:lnTo>
                  <a:lnTo>
                    <a:pt x="29" y="49"/>
                  </a:lnTo>
                  <a:lnTo>
                    <a:pt x="30" y="49"/>
                  </a:lnTo>
                  <a:lnTo>
                    <a:pt x="32" y="49"/>
                  </a:lnTo>
                  <a:lnTo>
                    <a:pt x="34" y="47"/>
                  </a:lnTo>
                  <a:lnTo>
                    <a:pt x="36" y="46"/>
                  </a:lnTo>
                  <a:lnTo>
                    <a:pt x="36" y="44"/>
                  </a:lnTo>
                  <a:lnTo>
                    <a:pt x="34" y="42"/>
                  </a:lnTo>
                  <a:lnTo>
                    <a:pt x="10" y="2"/>
                  </a:lnTo>
                  <a:close/>
                </a:path>
              </a:pathLst>
            </a:custGeom>
            <a:solidFill>
              <a:srgbClr val="000000"/>
            </a:solidFill>
            <a:ln w="9525">
              <a:noFill/>
              <a:round/>
              <a:headEnd/>
              <a:tailEnd/>
            </a:ln>
          </p:spPr>
          <p:txBody>
            <a:bodyPr/>
            <a:lstStyle/>
            <a:p>
              <a:endParaRPr lang="en-US"/>
            </a:p>
          </p:txBody>
        </p:sp>
        <p:sp>
          <p:nvSpPr>
            <p:cNvPr id="67" name="Freeform 142"/>
            <p:cNvSpPr>
              <a:spLocks/>
            </p:cNvSpPr>
            <p:nvPr/>
          </p:nvSpPr>
          <p:spPr bwMode="auto">
            <a:xfrm>
              <a:off x="3413" y="2313"/>
              <a:ext cx="36" cy="50"/>
            </a:xfrm>
            <a:custGeom>
              <a:avLst/>
              <a:gdLst/>
              <a:ahLst/>
              <a:cxnLst>
                <a:cxn ang="0">
                  <a:pos x="9" y="4"/>
                </a:cxn>
                <a:cxn ang="0">
                  <a:pos x="7" y="2"/>
                </a:cxn>
                <a:cxn ang="0">
                  <a:pos x="5" y="0"/>
                </a:cxn>
                <a:cxn ang="0">
                  <a:pos x="4" y="0"/>
                </a:cxn>
                <a:cxn ang="0">
                  <a:pos x="2" y="2"/>
                </a:cxn>
                <a:cxn ang="0">
                  <a:pos x="0" y="4"/>
                </a:cxn>
                <a:cxn ang="0">
                  <a:pos x="0" y="6"/>
                </a:cxn>
                <a:cxn ang="0">
                  <a:pos x="0" y="8"/>
                </a:cxn>
                <a:cxn ang="0">
                  <a:pos x="0" y="10"/>
                </a:cxn>
                <a:cxn ang="0">
                  <a:pos x="24" y="48"/>
                </a:cxn>
                <a:cxn ang="0">
                  <a:pos x="26" y="50"/>
                </a:cxn>
                <a:cxn ang="0">
                  <a:pos x="28" y="50"/>
                </a:cxn>
                <a:cxn ang="0">
                  <a:pos x="30" y="50"/>
                </a:cxn>
                <a:cxn ang="0">
                  <a:pos x="32" y="50"/>
                </a:cxn>
                <a:cxn ang="0">
                  <a:pos x="34" y="48"/>
                </a:cxn>
                <a:cxn ang="0">
                  <a:pos x="36" y="46"/>
                </a:cxn>
                <a:cxn ang="0">
                  <a:pos x="36" y="44"/>
                </a:cxn>
                <a:cxn ang="0">
                  <a:pos x="34" y="42"/>
                </a:cxn>
                <a:cxn ang="0">
                  <a:pos x="9" y="4"/>
                </a:cxn>
              </a:cxnLst>
              <a:rect l="0" t="0" r="r" b="b"/>
              <a:pathLst>
                <a:path w="36" h="50">
                  <a:moveTo>
                    <a:pt x="9" y="4"/>
                  </a:moveTo>
                  <a:lnTo>
                    <a:pt x="7" y="2"/>
                  </a:lnTo>
                  <a:lnTo>
                    <a:pt x="5" y="0"/>
                  </a:lnTo>
                  <a:lnTo>
                    <a:pt x="4" y="0"/>
                  </a:lnTo>
                  <a:lnTo>
                    <a:pt x="2" y="2"/>
                  </a:lnTo>
                  <a:lnTo>
                    <a:pt x="0" y="4"/>
                  </a:lnTo>
                  <a:lnTo>
                    <a:pt x="0" y="6"/>
                  </a:lnTo>
                  <a:lnTo>
                    <a:pt x="0" y="8"/>
                  </a:lnTo>
                  <a:lnTo>
                    <a:pt x="0" y="10"/>
                  </a:lnTo>
                  <a:lnTo>
                    <a:pt x="24" y="48"/>
                  </a:lnTo>
                  <a:lnTo>
                    <a:pt x="26" y="50"/>
                  </a:lnTo>
                  <a:lnTo>
                    <a:pt x="28" y="50"/>
                  </a:lnTo>
                  <a:lnTo>
                    <a:pt x="30" y="50"/>
                  </a:lnTo>
                  <a:lnTo>
                    <a:pt x="32" y="50"/>
                  </a:lnTo>
                  <a:lnTo>
                    <a:pt x="34" y="48"/>
                  </a:lnTo>
                  <a:lnTo>
                    <a:pt x="36" y="46"/>
                  </a:lnTo>
                  <a:lnTo>
                    <a:pt x="36" y="44"/>
                  </a:lnTo>
                  <a:lnTo>
                    <a:pt x="34" y="42"/>
                  </a:lnTo>
                  <a:lnTo>
                    <a:pt x="9" y="4"/>
                  </a:lnTo>
                  <a:close/>
                </a:path>
              </a:pathLst>
            </a:custGeom>
            <a:solidFill>
              <a:srgbClr val="000000"/>
            </a:solidFill>
            <a:ln w="9525">
              <a:noFill/>
              <a:round/>
              <a:headEnd/>
              <a:tailEnd/>
            </a:ln>
          </p:spPr>
          <p:txBody>
            <a:bodyPr/>
            <a:lstStyle/>
            <a:p>
              <a:endParaRPr lang="en-US"/>
            </a:p>
          </p:txBody>
        </p:sp>
        <p:sp>
          <p:nvSpPr>
            <p:cNvPr id="68" name="Freeform 143"/>
            <p:cNvSpPr>
              <a:spLocks/>
            </p:cNvSpPr>
            <p:nvPr/>
          </p:nvSpPr>
          <p:spPr bwMode="auto">
            <a:xfrm>
              <a:off x="3456" y="2380"/>
              <a:ext cx="37" cy="49"/>
            </a:xfrm>
            <a:custGeom>
              <a:avLst/>
              <a:gdLst/>
              <a:ahLst/>
              <a:cxnLst>
                <a:cxn ang="0">
                  <a:pos x="10" y="4"/>
                </a:cxn>
                <a:cxn ang="0">
                  <a:pos x="8" y="2"/>
                </a:cxn>
                <a:cxn ang="0">
                  <a:pos x="6" y="0"/>
                </a:cxn>
                <a:cxn ang="0">
                  <a:pos x="4" y="0"/>
                </a:cxn>
                <a:cxn ang="0">
                  <a:pos x="2" y="2"/>
                </a:cxn>
                <a:cxn ang="0">
                  <a:pos x="0" y="4"/>
                </a:cxn>
                <a:cxn ang="0">
                  <a:pos x="0" y="6"/>
                </a:cxn>
                <a:cxn ang="0">
                  <a:pos x="0" y="8"/>
                </a:cxn>
                <a:cxn ang="0">
                  <a:pos x="0" y="10"/>
                </a:cxn>
                <a:cxn ang="0">
                  <a:pos x="25" y="48"/>
                </a:cxn>
                <a:cxn ang="0">
                  <a:pos x="27" y="49"/>
                </a:cxn>
                <a:cxn ang="0">
                  <a:pos x="29" y="49"/>
                </a:cxn>
                <a:cxn ang="0">
                  <a:pos x="31" y="49"/>
                </a:cxn>
                <a:cxn ang="0">
                  <a:pos x="33" y="49"/>
                </a:cxn>
                <a:cxn ang="0">
                  <a:pos x="35" y="48"/>
                </a:cxn>
                <a:cxn ang="0">
                  <a:pos x="37" y="46"/>
                </a:cxn>
                <a:cxn ang="0">
                  <a:pos x="37" y="44"/>
                </a:cxn>
                <a:cxn ang="0">
                  <a:pos x="35" y="42"/>
                </a:cxn>
                <a:cxn ang="0">
                  <a:pos x="10" y="4"/>
                </a:cxn>
              </a:cxnLst>
              <a:rect l="0" t="0" r="r" b="b"/>
              <a:pathLst>
                <a:path w="37" h="49">
                  <a:moveTo>
                    <a:pt x="10" y="4"/>
                  </a:moveTo>
                  <a:lnTo>
                    <a:pt x="8" y="2"/>
                  </a:lnTo>
                  <a:lnTo>
                    <a:pt x="6" y="0"/>
                  </a:lnTo>
                  <a:lnTo>
                    <a:pt x="4" y="0"/>
                  </a:lnTo>
                  <a:lnTo>
                    <a:pt x="2" y="2"/>
                  </a:lnTo>
                  <a:lnTo>
                    <a:pt x="0" y="4"/>
                  </a:lnTo>
                  <a:lnTo>
                    <a:pt x="0" y="6"/>
                  </a:lnTo>
                  <a:lnTo>
                    <a:pt x="0" y="8"/>
                  </a:lnTo>
                  <a:lnTo>
                    <a:pt x="0" y="10"/>
                  </a:lnTo>
                  <a:lnTo>
                    <a:pt x="25" y="48"/>
                  </a:lnTo>
                  <a:lnTo>
                    <a:pt x="27" y="49"/>
                  </a:lnTo>
                  <a:lnTo>
                    <a:pt x="29" y="49"/>
                  </a:lnTo>
                  <a:lnTo>
                    <a:pt x="31" y="49"/>
                  </a:lnTo>
                  <a:lnTo>
                    <a:pt x="33" y="49"/>
                  </a:lnTo>
                  <a:lnTo>
                    <a:pt x="35" y="48"/>
                  </a:lnTo>
                  <a:lnTo>
                    <a:pt x="37" y="46"/>
                  </a:lnTo>
                  <a:lnTo>
                    <a:pt x="37" y="44"/>
                  </a:lnTo>
                  <a:lnTo>
                    <a:pt x="35" y="42"/>
                  </a:lnTo>
                  <a:lnTo>
                    <a:pt x="10" y="4"/>
                  </a:lnTo>
                  <a:close/>
                </a:path>
              </a:pathLst>
            </a:custGeom>
            <a:solidFill>
              <a:srgbClr val="000000"/>
            </a:solidFill>
            <a:ln w="9525">
              <a:noFill/>
              <a:round/>
              <a:headEnd/>
              <a:tailEnd/>
            </a:ln>
          </p:spPr>
          <p:txBody>
            <a:bodyPr/>
            <a:lstStyle/>
            <a:p>
              <a:endParaRPr lang="en-US"/>
            </a:p>
          </p:txBody>
        </p:sp>
        <p:sp>
          <p:nvSpPr>
            <p:cNvPr id="69" name="Freeform 144"/>
            <p:cNvSpPr>
              <a:spLocks/>
            </p:cNvSpPr>
            <p:nvPr/>
          </p:nvSpPr>
          <p:spPr bwMode="auto">
            <a:xfrm>
              <a:off x="3498" y="2448"/>
              <a:ext cx="38" cy="50"/>
            </a:xfrm>
            <a:custGeom>
              <a:avLst/>
              <a:gdLst/>
              <a:ahLst/>
              <a:cxnLst>
                <a:cxn ang="0">
                  <a:pos x="12" y="2"/>
                </a:cxn>
                <a:cxn ang="0">
                  <a:pos x="10" y="0"/>
                </a:cxn>
                <a:cxn ang="0">
                  <a:pos x="8" y="0"/>
                </a:cxn>
                <a:cxn ang="0">
                  <a:pos x="6" y="0"/>
                </a:cxn>
                <a:cxn ang="0">
                  <a:pos x="4" y="0"/>
                </a:cxn>
                <a:cxn ang="0">
                  <a:pos x="2" y="2"/>
                </a:cxn>
                <a:cxn ang="0">
                  <a:pos x="0" y="4"/>
                </a:cxn>
                <a:cxn ang="0">
                  <a:pos x="0" y="6"/>
                </a:cxn>
                <a:cxn ang="0">
                  <a:pos x="2" y="8"/>
                </a:cxn>
                <a:cxn ang="0">
                  <a:pos x="27" y="46"/>
                </a:cxn>
                <a:cxn ang="0">
                  <a:pos x="29" y="48"/>
                </a:cxn>
                <a:cxn ang="0">
                  <a:pos x="31" y="50"/>
                </a:cxn>
                <a:cxn ang="0">
                  <a:pos x="33" y="50"/>
                </a:cxn>
                <a:cxn ang="0">
                  <a:pos x="35" y="48"/>
                </a:cxn>
                <a:cxn ang="0">
                  <a:pos x="36" y="46"/>
                </a:cxn>
                <a:cxn ang="0">
                  <a:pos x="38" y="44"/>
                </a:cxn>
                <a:cxn ang="0">
                  <a:pos x="38" y="42"/>
                </a:cxn>
                <a:cxn ang="0">
                  <a:pos x="36" y="40"/>
                </a:cxn>
                <a:cxn ang="0">
                  <a:pos x="12" y="2"/>
                </a:cxn>
              </a:cxnLst>
              <a:rect l="0" t="0" r="r" b="b"/>
              <a:pathLst>
                <a:path w="38" h="50">
                  <a:moveTo>
                    <a:pt x="12" y="2"/>
                  </a:moveTo>
                  <a:lnTo>
                    <a:pt x="10" y="0"/>
                  </a:lnTo>
                  <a:lnTo>
                    <a:pt x="8" y="0"/>
                  </a:lnTo>
                  <a:lnTo>
                    <a:pt x="6" y="0"/>
                  </a:lnTo>
                  <a:lnTo>
                    <a:pt x="4" y="0"/>
                  </a:lnTo>
                  <a:lnTo>
                    <a:pt x="2" y="2"/>
                  </a:lnTo>
                  <a:lnTo>
                    <a:pt x="0" y="4"/>
                  </a:lnTo>
                  <a:lnTo>
                    <a:pt x="0" y="6"/>
                  </a:lnTo>
                  <a:lnTo>
                    <a:pt x="2" y="8"/>
                  </a:lnTo>
                  <a:lnTo>
                    <a:pt x="27" y="46"/>
                  </a:lnTo>
                  <a:lnTo>
                    <a:pt x="29" y="48"/>
                  </a:lnTo>
                  <a:lnTo>
                    <a:pt x="31" y="50"/>
                  </a:lnTo>
                  <a:lnTo>
                    <a:pt x="33" y="50"/>
                  </a:lnTo>
                  <a:lnTo>
                    <a:pt x="35" y="48"/>
                  </a:lnTo>
                  <a:lnTo>
                    <a:pt x="36" y="46"/>
                  </a:lnTo>
                  <a:lnTo>
                    <a:pt x="38" y="44"/>
                  </a:lnTo>
                  <a:lnTo>
                    <a:pt x="38" y="42"/>
                  </a:lnTo>
                  <a:lnTo>
                    <a:pt x="36" y="40"/>
                  </a:lnTo>
                  <a:lnTo>
                    <a:pt x="12" y="2"/>
                  </a:lnTo>
                  <a:close/>
                </a:path>
              </a:pathLst>
            </a:custGeom>
            <a:solidFill>
              <a:srgbClr val="000000"/>
            </a:solidFill>
            <a:ln w="9525">
              <a:noFill/>
              <a:round/>
              <a:headEnd/>
              <a:tailEnd/>
            </a:ln>
          </p:spPr>
          <p:txBody>
            <a:bodyPr/>
            <a:lstStyle/>
            <a:p>
              <a:endParaRPr lang="en-US"/>
            </a:p>
          </p:txBody>
        </p:sp>
        <p:sp>
          <p:nvSpPr>
            <p:cNvPr id="70" name="Freeform 145"/>
            <p:cNvSpPr>
              <a:spLocks/>
            </p:cNvSpPr>
            <p:nvPr/>
          </p:nvSpPr>
          <p:spPr bwMode="auto">
            <a:xfrm>
              <a:off x="3542" y="2515"/>
              <a:ext cx="36" cy="49"/>
            </a:xfrm>
            <a:custGeom>
              <a:avLst/>
              <a:gdLst/>
              <a:ahLst/>
              <a:cxnLst>
                <a:cxn ang="0">
                  <a:pos x="11" y="2"/>
                </a:cxn>
                <a:cxn ang="0">
                  <a:pos x="10" y="0"/>
                </a:cxn>
                <a:cxn ang="0">
                  <a:pos x="8" y="0"/>
                </a:cxn>
                <a:cxn ang="0">
                  <a:pos x="6" y="0"/>
                </a:cxn>
                <a:cxn ang="0">
                  <a:pos x="4" y="0"/>
                </a:cxn>
                <a:cxn ang="0">
                  <a:pos x="2" y="2"/>
                </a:cxn>
                <a:cxn ang="0">
                  <a:pos x="0" y="4"/>
                </a:cxn>
                <a:cxn ang="0">
                  <a:pos x="0" y="6"/>
                </a:cxn>
                <a:cxn ang="0">
                  <a:pos x="2" y="8"/>
                </a:cxn>
                <a:cxn ang="0">
                  <a:pos x="27" y="46"/>
                </a:cxn>
                <a:cxn ang="0">
                  <a:pos x="29" y="48"/>
                </a:cxn>
                <a:cxn ang="0">
                  <a:pos x="30" y="49"/>
                </a:cxn>
                <a:cxn ang="0">
                  <a:pos x="32" y="49"/>
                </a:cxn>
                <a:cxn ang="0">
                  <a:pos x="34" y="48"/>
                </a:cxn>
                <a:cxn ang="0">
                  <a:pos x="36" y="46"/>
                </a:cxn>
                <a:cxn ang="0">
                  <a:pos x="36" y="44"/>
                </a:cxn>
                <a:cxn ang="0">
                  <a:pos x="36" y="42"/>
                </a:cxn>
                <a:cxn ang="0">
                  <a:pos x="36" y="40"/>
                </a:cxn>
                <a:cxn ang="0">
                  <a:pos x="11" y="2"/>
                </a:cxn>
              </a:cxnLst>
              <a:rect l="0" t="0" r="r" b="b"/>
              <a:pathLst>
                <a:path w="36" h="49">
                  <a:moveTo>
                    <a:pt x="11" y="2"/>
                  </a:moveTo>
                  <a:lnTo>
                    <a:pt x="10" y="0"/>
                  </a:lnTo>
                  <a:lnTo>
                    <a:pt x="8" y="0"/>
                  </a:lnTo>
                  <a:lnTo>
                    <a:pt x="6" y="0"/>
                  </a:lnTo>
                  <a:lnTo>
                    <a:pt x="4" y="0"/>
                  </a:lnTo>
                  <a:lnTo>
                    <a:pt x="2" y="2"/>
                  </a:lnTo>
                  <a:lnTo>
                    <a:pt x="0" y="4"/>
                  </a:lnTo>
                  <a:lnTo>
                    <a:pt x="0" y="6"/>
                  </a:lnTo>
                  <a:lnTo>
                    <a:pt x="2" y="8"/>
                  </a:lnTo>
                  <a:lnTo>
                    <a:pt x="27" y="46"/>
                  </a:lnTo>
                  <a:lnTo>
                    <a:pt x="29" y="48"/>
                  </a:lnTo>
                  <a:lnTo>
                    <a:pt x="30" y="49"/>
                  </a:lnTo>
                  <a:lnTo>
                    <a:pt x="32" y="49"/>
                  </a:lnTo>
                  <a:lnTo>
                    <a:pt x="34" y="48"/>
                  </a:lnTo>
                  <a:lnTo>
                    <a:pt x="36" y="46"/>
                  </a:lnTo>
                  <a:lnTo>
                    <a:pt x="36" y="44"/>
                  </a:lnTo>
                  <a:lnTo>
                    <a:pt x="36" y="42"/>
                  </a:lnTo>
                  <a:lnTo>
                    <a:pt x="36" y="40"/>
                  </a:lnTo>
                  <a:lnTo>
                    <a:pt x="11" y="2"/>
                  </a:lnTo>
                  <a:close/>
                </a:path>
              </a:pathLst>
            </a:custGeom>
            <a:solidFill>
              <a:srgbClr val="000000"/>
            </a:solidFill>
            <a:ln w="9525">
              <a:noFill/>
              <a:round/>
              <a:headEnd/>
              <a:tailEnd/>
            </a:ln>
          </p:spPr>
          <p:txBody>
            <a:bodyPr/>
            <a:lstStyle/>
            <a:p>
              <a:endParaRPr lang="en-US"/>
            </a:p>
          </p:txBody>
        </p:sp>
        <p:sp>
          <p:nvSpPr>
            <p:cNvPr id="71" name="Freeform 146"/>
            <p:cNvSpPr>
              <a:spLocks/>
            </p:cNvSpPr>
            <p:nvPr/>
          </p:nvSpPr>
          <p:spPr bwMode="auto">
            <a:xfrm>
              <a:off x="3586" y="2582"/>
              <a:ext cx="36" cy="49"/>
            </a:xfrm>
            <a:custGeom>
              <a:avLst/>
              <a:gdLst/>
              <a:ahLst/>
              <a:cxnLst>
                <a:cxn ang="0">
                  <a:pos x="11" y="3"/>
                </a:cxn>
                <a:cxn ang="0">
                  <a:pos x="9" y="1"/>
                </a:cxn>
                <a:cxn ang="0">
                  <a:pos x="7" y="0"/>
                </a:cxn>
                <a:cxn ang="0">
                  <a:pos x="5" y="0"/>
                </a:cxn>
                <a:cxn ang="0">
                  <a:pos x="4" y="1"/>
                </a:cxn>
                <a:cxn ang="0">
                  <a:pos x="2" y="3"/>
                </a:cxn>
                <a:cxn ang="0">
                  <a:pos x="0" y="5"/>
                </a:cxn>
                <a:cxn ang="0">
                  <a:pos x="0" y="7"/>
                </a:cxn>
                <a:cxn ang="0">
                  <a:pos x="2" y="9"/>
                </a:cxn>
                <a:cxn ang="0">
                  <a:pos x="26" y="47"/>
                </a:cxn>
                <a:cxn ang="0">
                  <a:pos x="28" y="49"/>
                </a:cxn>
                <a:cxn ang="0">
                  <a:pos x="30" y="49"/>
                </a:cxn>
                <a:cxn ang="0">
                  <a:pos x="32" y="49"/>
                </a:cxn>
                <a:cxn ang="0">
                  <a:pos x="34" y="49"/>
                </a:cxn>
                <a:cxn ang="0">
                  <a:pos x="36" y="47"/>
                </a:cxn>
                <a:cxn ang="0">
                  <a:pos x="36" y="45"/>
                </a:cxn>
                <a:cxn ang="0">
                  <a:pos x="36" y="43"/>
                </a:cxn>
                <a:cxn ang="0">
                  <a:pos x="36" y="41"/>
                </a:cxn>
                <a:cxn ang="0">
                  <a:pos x="11" y="3"/>
                </a:cxn>
              </a:cxnLst>
              <a:rect l="0" t="0" r="r" b="b"/>
              <a:pathLst>
                <a:path w="36" h="49">
                  <a:moveTo>
                    <a:pt x="11" y="3"/>
                  </a:moveTo>
                  <a:lnTo>
                    <a:pt x="9" y="1"/>
                  </a:lnTo>
                  <a:lnTo>
                    <a:pt x="7" y="0"/>
                  </a:lnTo>
                  <a:lnTo>
                    <a:pt x="5" y="0"/>
                  </a:lnTo>
                  <a:lnTo>
                    <a:pt x="4" y="1"/>
                  </a:lnTo>
                  <a:lnTo>
                    <a:pt x="2" y="3"/>
                  </a:lnTo>
                  <a:lnTo>
                    <a:pt x="0" y="5"/>
                  </a:lnTo>
                  <a:lnTo>
                    <a:pt x="0" y="7"/>
                  </a:lnTo>
                  <a:lnTo>
                    <a:pt x="2" y="9"/>
                  </a:lnTo>
                  <a:lnTo>
                    <a:pt x="26" y="47"/>
                  </a:lnTo>
                  <a:lnTo>
                    <a:pt x="28" y="49"/>
                  </a:lnTo>
                  <a:lnTo>
                    <a:pt x="30" y="49"/>
                  </a:lnTo>
                  <a:lnTo>
                    <a:pt x="32" y="49"/>
                  </a:lnTo>
                  <a:lnTo>
                    <a:pt x="34" y="49"/>
                  </a:lnTo>
                  <a:lnTo>
                    <a:pt x="36" y="47"/>
                  </a:lnTo>
                  <a:lnTo>
                    <a:pt x="36" y="45"/>
                  </a:lnTo>
                  <a:lnTo>
                    <a:pt x="36" y="43"/>
                  </a:lnTo>
                  <a:lnTo>
                    <a:pt x="36" y="41"/>
                  </a:lnTo>
                  <a:lnTo>
                    <a:pt x="11" y="3"/>
                  </a:lnTo>
                  <a:close/>
                </a:path>
              </a:pathLst>
            </a:custGeom>
            <a:solidFill>
              <a:srgbClr val="000000"/>
            </a:solidFill>
            <a:ln w="9525">
              <a:noFill/>
              <a:round/>
              <a:headEnd/>
              <a:tailEnd/>
            </a:ln>
          </p:spPr>
          <p:txBody>
            <a:bodyPr/>
            <a:lstStyle/>
            <a:p>
              <a:endParaRPr lang="en-US"/>
            </a:p>
          </p:txBody>
        </p:sp>
        <p:sp>
          <p:nvSpPr>
            <p:cNvPr id="72" name="Freeform 147"/>
            <p:cNvSpPr>
              <a:spLocks/>
            </p:cNvSpPr>
            <p:nvPr/>
          </p:nvSpPr>
          <p:spPr bwMode="auto">
            <a:xfrm>
              <a:off x="3629" y="2648"/>
              <a:ext cx="37" cy="50"/>
            </a:xfrm>
            <a:custGeom>
              <a:avLst/>
              <a:gdLst/>
              <a:ahLst/>
              <a:cxnLst>
                <a:cxn ang="0">
                  <a:pos x="12" y="4"/>
                </a:cxn>
                <a:cxn ang="0">
                  <a:pos x="10" y="2"/>
                </a:cxn>
                <a:cxn ang="0">
                  <a:pos x="8" y="0"/>
                </a:cxn>
                <a:cxn ang="0">
                  <a:pos x="6" y="0"/>
                </a:cxn>
                <a:cxn ang="0">
                  <a:pos x="4" y="2"/>
                </a:cxn>
                <a:cxn ang="0">
                  <a:pos x="2" y="4"/>
                </a:cxn>
                <a:cxn ang="0">
                  <a:pos x="0" y="6"/>
                </a:cxn>
                <a:cxn ang="0">
                  <a:pos x="0" y="8"/>
                </a:cxn>
                <a:cxn ang="0">
                  <a:pos x="2" y="10"/>
                </a:cxn>
                <a:cxn ang="0">
                  <a:pos x="27" y="48"/>
                </a:cxn>
                <a:cxn ang="0">
                  <a:pos x="29" y="50"/>
                </a:cxn>
                <a:cxn ang="0">
                  <a:pos x="31" y="50"/>
                </a:cxn>
                <a:cxn ang="0">
                  <a:pos x="33" y="50"/>
                </a:cxn>
                <a:cxn ang="0">
                  <a:pos x="35" y="50"/>
                </a:cxn>
                <a:cxn ang="0">
                  <a:pos x="37" y="48"/>
                </a:cxn>
                <a:cxn ang="0">
                  <a:pos x="37" y="46"/>
                </a:cxn>
                <a:cxn ang="0">
                  <a:pos x="37" y="44"/>
                </a:cxn>
                <a:cxn ang="0">
                  <a:pos x="37" y="42"/>
                </a:cxn>
                <a:cxn ang="0">
                  <a:pos x="12" y="4"/>
                </a:cxn>
              </a:cxnLst>
              <a:rect l="0" t="0" r="r" b="b"/>
              <a:pathLst>
                <a:path w="37" h="50">
                  <a:moveTo>
                    <a:pt x="12" y="4"/>
                  </a:moveTo>
                  <a:lnTo>
                    <a:pt x="10" y="2"/>
                  </a:lnTo>
                  <a:lnTo>
                    <a:pt x="8" y="0"/>
                  </a:lnTo>
                  <a:lnTo>
                    <a:pt x="6" y="0"/>
                  </a:lnTo>
                  <a:lnTo>
                    <a:pt x="4" y="2"/>
                  </a:lnTo>
                  <a:lnTo>
                    <a:pt x="2" y="4"/>
                  </a:lnTo>
                  <a:lnTo>
                    <a:pt x="0" y="6"/>
                  </a:lnTo>
                  <a:lnTo>
                    <a:pt x="0" y="8"/>
                  </a:lnTo>
                  <a:lnTo>
                    <a:pt x="2" y="10"/>
                  </a:lnTo>
                  <a:lnTo>
                    <a:pt x="27" y="48"/>
                  </a:lnTo>
                  <a:lnTo>
                    <a:pt x="29" y="50"/>
                  </a:lnTo>
                  <a:lnTo>
                    <a:pt x="31" y="50"/>
                  </a:lnTo>
                  <a:lnTo>
                    <a:pt x="33" y="50"/>
                  </a:lnTo>
                  <a:lnTo>
                    <a:pt x="35" y="50"/>
                  </a:lnTo>
                  <a:lnTo>
                    <a:pt x="37" y="48"/>
                  </a:lnTo>
                  <a:lnTo>
                    <a:pt x="37" y="46"/>
                  </a:lnTo>
                  <a:lnTo>
                    <a:pt x="37" y="44"/>
                  </a:lnTo>
                  <a:lnTo>
                    <a:pt x="37" y="42"/>
                  </a:lnTo>
                  <a:lnTo>
                    <a:pt x="12" y="4"/>
                  </a:lnTo>
                  <a:close/>
                </a:path>
              </a:pathLst>
            </a:custGeom>
            <a:solidFill>
              <a:srgbClr val="000000"/>
            </a:solidFill>
            <a:ln w="9525">
              <a:noFill/>
              <a:round/>
              <a:headEnd/>
              <a:tailEnd/>
            </a:ln>
          </p:spPr>
          <p:txBody>
            <a:bodyPr/>
            <a:lstStyle/>
            <a:p>
              <a:endParaRPr lang="en-US"/>
            </a:p>
          </p:txBody>
        </p:sp>
        <p:sp>
          <p:nvSpPr>
            <p:cNvPr id="73" name="Freeform 148"/>
            <p:cNvSpPr>
              <a:spLocks/>
            </p:cNvSpPr>
            <p:nvPr/>
          </p:nvSpPr>
          <p:spPr bwMode="auto">
            <a:xfrm>
              <a:off x="3673" y="2717"/>
              <a:ext cx="36" cy="49"/>
            </a:xfrm>
            <a:custGeom>
              <a:avLst/>
              <a:gdLst/>
              <a:ahLst/>
              <a:cxnLst>
                <a:cxn ang="0">
                  <a:pos x="10" y="1"/>
                </a:cxn>
                <a:cxn ang="0">
                  <a:pos x="8" y="0"/>
                </a:cxn>
                <a:cxn ang="0">
                  <a:pos x="6" y="0"/>
                </a:cxn>
                <a:cxn ang="0">
                  <a:pos x="4" y="0"/>
                </a:cxn>
                <a:cxn ang="0">
                  <a:pos x="2" y="0"/>
                </a:cxn>
                <a:cxn ang="0">
                  <a:pos x="0" y="1"/>
                </a:cxn>
                <a:cxn ang="0">
                  <a:pos x="0" y="3"/>
                </a:cxn>
                <a:cxn ang="0">
                  <a:pos x="0" y="5"/>
                </a:cxn>
                <a:cxn ang="0">
                  <a:pos x="0" y="7"/>
                </a:cxn>
                <a:cxn ang="0">
                  <a:pos x="25" y="45"/>
                </a:cxn>
                <a:cxn ang="0">
                  <a:pos x="27" y="47"/>
                </a:cxn>
                <a:cxn ang="0">
                  <a:pos x="29" y="49"/>
                </a:cxn>
                <a:cxn ang="0">
                  <a:pos x="31" y="49"/>
                </a:cxn>
                <a:cxn ang="0">
                  <a:pos x="33" y="47"/>
                </a:cxn>
                <a:cxn ang="0">
                  <a:pos x="34" y="45"/>
                </a:cxn>
                <a:cxn ang="0">
                  <a:pos x="36" y="43"/>
                </a:cxn>
                <a:cxn ang="0">
                  <a:pos x="36" y="41"/>
                </a:cxn>
                <a:cxn ang="0">
                  <a:pos x="34" y="39"/>
                </a:cxn>
                <a:cxn ang="0">
                  <a:pos x="10" y="1"/>
                </a:cxn>
              </a:cxnLst>
              <a:rect l="0" t="0" r="r" b="b"/>
              <a:pathLst>
                <a:path w="36" h="49">
                  <a:moveTo>
                    <a:pt x="10" y="1"/>
                  </a:moveTo>
                  <a:lnTo>
                    <a:pt x="8" y="0"/>
                  </a:lnTo>
                  <a:lnTo>
                    <a:pt x="6" y="0"/>
                  </a:lnTo>
                  <a:lnTo>
                    <a:pt x="4" y="0"/>
                  </a:lnTo>
                  <a:lnTo>
                    <a:pt x="2" y="0"/>
                  </a:lnTo>
                  <a:lnTo>
                    <a:pt x="0" y="1"/>
                  </a:lnTo>
                  <a:lnTo>
                    <a:pt x="0" y="3"/>
                  </a:lnTo>
                  <a:lnTo>
                    <a:pt x="0" y="5"/>
                  </a:lnTo>
                  <a:lnTo>
                    <a:pt x="0" y="7"/>
                  </a:lnTo>
                  <a:lnTo>
                    <a:pt x="25" y="45"/>
                  </a:lnTo>
                  <a:lnTo>
                    <a:pt x="27" y="47"/>
                  </a:lnTo>
                  <a:lnTo>
                    <a:pt x="29" y="49"/>
                  </a:lnTo>
                  <a:lnTo>
                    <a:pt x="31" y="49"/>
                  </a:lnTo>
                  <a:lnTo>
                    <a:pt x="33" y="47"/>
                  </a:lnTo>
                  <a:lnTo>
                    <a:pt x="34" y="45"/>
                  </a:lnTo>
                  <a:lnTo>
                    <a:pt x="36" y="43"/>
                  </a:lnTo>
                  <a:lnTo>
                    <a:pt x="36" y="41"/>
                  </a:lnTo>
                  <a:lnTo>
                    <a:pt x="34" y="39"/>
                  </a:lnTo>
                  <a:lnTo>
                    <a:pt x="10" y="1"/>
                  </a:lnTo>
                  <a:close/>
                </a:path>
              </a:pathLst>
            </a:custGeom>
            <a:solidFill>
              <a:srgbClr val="000000"/>
            </a:solidFill>
            <a:ln w="9525">
              <a:noFill/>
              <a:round/>
              <a:headEnd/>
              <a:tailEnd/>
            </a:ln>
          </p:spPr>
          <p:txBody>
            <a:bodyPr/>
            <a:lstStyle/>
            <a:p>
              <a:endParaRPr lang="en-US"/>
            </a:p>
          </p:txBody>
        </p:sp>
        <p:sp>
          <p:nvSpPr>
            <p:cNvPr id="74" name="Freeform 149"/>
            <p:cNvSpPr>
              <a:spLocks/>
            </p:cNvSpPr>
            <p:nvPr/>
          </p:nvSpPr>
          <p:spPr bwMode="auto">
            <a:xfrm>
              <a:off x="3717" y="2783"/>
              <a:ext cx="36" cy="50"/>
            </a:xfrm>
            <a:custGeom>
              <a:avLst/>
              <a:gdLst/>
              <a:ahLst/>
              <a:cxnLst>
                <a:cxn ang="0">
                  <a:pos x="9" y="2"/>
                </a:cxn>
                <a:cxn ang="0">
                  <a:pos x="8" y="0"/>
                </a:cxn>
                <a:cxn ang="0">
                  <a:pos x="6" y="0"/>
                </a:cxn>
                <a:cxn ang="0">
                  <a:pos x="4" y="0"/>
                </a:cxn>
                <a:cxn ang="0">
                  <a:pos x="2" y="0"/>
                </a:cxn>
                <a:cxn ang="0">
                  <a:pos x="0" y="2"/>
                </a:cxn>
                <a:cxn ang="0">
                  <a:pos x="0" y="4"/>
                </a:cxn>
                <a:cxn ang="0">
                  <a:pos x="0" y="6"/>
                </a:cxn>
                <a:cxn ang="0">
                  <a:pos x="0" y="8"/>
                </a:cxn>
                <a:cxn ang="0">
                  <a:pos x="25" y="46"/>
                </a:cxn>
                <a:cxn ang="0">
                  <a:pos x="27" y="48"/>
                </a:cxn>
                <a:cxn ang="0">
                  <a:pos x="28" y="50"/>
                </a:cxn>
                <a:cxn ang="0">
                  <a:pos x="30" y="50"/>
                </a:cxn>
                <a:cxn ang="0">
                  <a:pos x="32" y="48"/>
                </a:cxn>
                <a:cxn ang="0">
                  <a:pos x="34" y="46"/>
                </a:cxn>
                <a:cxn ang="0">
                  <a:pos x="36" y="44"/>
                </a:cxn>
                <a:cxn ang="0">
                  <a:pos x="36" y="42"/>
                </a:cxn>
                <a:cxn ang="0">
                  <a:pos x="34" y="40"/>
                </a:cxn>
                <a:cxn ang="0">
                  <a:pos x="9" y="2"/>
                </a:cxn>
              </a:cxnLst>
              <a:rect l="0" t="0" r="r" b="b"/>
              <a:pathLst>
                <a:path w="36" h="50">
                  <a:moveTo>
                    <a:pt x="9" y="2"/>
                  </a:moveTo>
                  <a:lnTo>
                    <a:pt x="8" y="0"/>
                  </a:lnTo>
                  <a:lnTo>
                    <a:pt x="6" y="0"/>
                  </a:lnTo>
                  <a:lnTo>
                    <a:pt x="4" y="0"/>
                  </a:lnTo>
                  <a:lnTo>
                    <a:pt x="2" y="0"/>
                  </a:lnTo>
                  <a:lnTo>
                    <a:pt x="0" y="2"/>
                  </a:lnTo>
                  <a:lnTo>
                    <a:pt x="0" y="4"/>
                  </a:lnTo>
                  <a:lnTo>
                    <a:pt x="0" y="6"/>
                  </a:lnTo>
                  <a:lnTo>
                    <a:pt x="0" y="8"/>
                  </a:lnTo>
                  <a:lnTo>
                    <a:pt x="25" y="46"/>
                  </a:lnTo>
                  <a:lnTo>
                    <a:pt x="27" y="48"/>
                  </a:lnTo>
                  <a:lnTo>
                    <a:pt x="28" y="50"/>
                  </a:lnTo>
                  <a:lnTo>
                    <a:pt x="30" y="50"/>
                  </a:lnTo>
                  <a:lnTo>
                    <a:pt x="32" y="48"/>
                  </a:lnTo>
                  <a:lnTo>
                    <a:pt x="34" y="46"/>
                  </a:lnTo>
                  <a:lnTo>
                    <a:pt x="36" y="44"/>
                  </a:lnTo>
                  <a:lnTo>
                    <a:pt x="36" y="42"/>
                  </a:lnTo>
                  <a:lnTo>
                    <a:pt x="34" y="40"/>
                  </a:lnTo>
                  <a:lnTo>
                    <a:pt x="9" y="2"/>
                  </a:lnTo>
                  <a:close/>
                </a:path>
              </a:pathLst>
            </a:custGeom>
            <a:solidFill>
              <a:srgbClr val="000000"/>
            </a:solidFill>
            <a:ln w="9525">
              <a:noFill/>
              <a:round/>
              <a:headEnd/>
              <a:tailEnd/>
            </a:ln>
          </p:spPr>
          <p:txBody>
            <a:bodyPr/>
            <a:lstStyle/>
            <a:p>
              <a:endParaRPr lang="en-US"/>
            </a:p>
          </p:txBody>
        </p:sp>
        <p:sp>
          <p:nvSpPr>
            <p:cNvPr id="75" name="Freeform 150"/>
            <p:cNvSpPr>
              <a:spLocks/>
            </p:cNvSpPr>
            <p:nvPr/>
          </p:nvSpPr>
          <p:spPr bwMode="auto">
            <a:xfrm>
              <a:off x="3761" y="2850"/>
              <a:ext cx="36" cy="49"/>
            </a:xfrm>
            <a:custGeom>
              <a:avLst/>
              <a:gdLst/>
              <a:ahLst/>
              <a:cxnLst>
                <a:cxn ang="0">
                  <a:pos x="9" y="2"/>
                </a:cxn>
                <a:cxn ang="0">
                  <a:pos x="7" y="0"/>
                </a:cxn>
                <a:cxn ang="0">
                  <a:pos x="5" y="0"/>
                </a:cxn>
                <a:cxn ang="0">
                  <a:pos x="3" y="0"/>
                </a:cxn>
                <a:cxn ang="0">
                  <a:pos x="2" y="0"/>
                </a:cxn>
                <a:cxn ang="0">
                  <a:pos x="0" y="2"/>
                </a:cxn>
                <a:cxn ang="0">
                  <a:pos x="0" y="3"/>
                </a:cxn>
                <a:cxn ang="0">
                  <a:pos x="0" y="5"/>
                </a:cxn>
                <a:cxn ang="0">
                  <a:pos x="0" y="7"/>
                </a:cxn>
                <a:cxn ang="0">
                  <a:pos x="24" y="47"/>
                </a:cxn>
                <a:cxn ang="0">
                  <a:pos x="26" y="49"/>
                </a:cxn>
                <a:cxn ang="0">
                  <a:pos x="28" y="49"/>
                </a:cxn>
                <a:cxn ang="0">
                  <a:pos x="30" y="49"/>
                </a:cxn>
                <a:cxn ang="0">
                  <a:pos x="32" y="49"/>
                </a:cxn>
                <a:cxn ang="0">
                  <a:pos x="34" y="47"/>
                </a:cxn>
                <a:cxn ang="0">
                  <a:pos x="36" y="45"/>
                </a:cxn>
                <a:cxn ang="0">
                  <a:pos x="36" y="43"/>
                </a:cxn>
                <a:cxn ang="0">
                  <a:pos x="34" y="41"/>
                </a:cxn>
                <a:cxn ang="0">
                  <a:pos x="9" y="2"/>
                </a:cxn>
              </a:cxnLst>
              <a:rect l="0" t="0" r="r" b="b"/>
              <a:pathLst>
                <a:path w="36" h="49">
                  <a:moveTo>
                    <a:pt x="9" y="2"/>
                  </a:moveTo>
                  <a:lnTo>
                    <a:pt x="7" y="0"/>
                  </a:lnTo>
                  <a:lnTo>
                    <a:pt x="5" y="0"/>
                  </a:lnTo>
                  <a:lnTo>
                    <a:pt x="3" y="0"/>
                  </a:lnTo>
                  <a:lnTo>
                    <a:pt x="2" y="0"/>
                  </a:lnTo>
                  <a:lnTo>
                    <a:pt x="0" y="2"/>
                  </a:lnTo>
                  <a:lnTo>
                    <a:pt x="0" y="3"/>
                  </a:lnTo>
                  <a:lnTo>
                    <a:pt x="0" y="5"/>
                  </a:lnTo>
                  <a:lnTo>
                    <a:pt x="0" y="7"/>
                  </a:lnTo>
                  <a:lnTo>
                    <a:pt x="24" y="47"/>
                  </a:lnTo>
                  <a:lnTo>
                    <a:pt x="26" y="49"/>
                  </a:lnTo>
                  <a:lnTo>
                    <a:pt x="28" y="49"/>
                  </a:lnTo>
                  <a:lnTo>
                    <a:pt x="30" y="49"/>
                  </a:lnTo>
                  <a:lnTo>
                    <a:pt x="32" y="49"/>
                  </a:lnTo>
                  <a:lnTo>
                    <a:pt x="34" y="47"/>
                  </a:lnTo>
                  <a:lnTo>
                    <a:pt x="36" y="45"/>
                  </a:lnTo>
                  <a:lnTo>
                    <a:pt x="36" y="43"/>
                  </a:lnTo>
                  <a:lnTo>
                    <a:pt x="34" y="41"/>
                  </a:lnTo>
                  <a:lnTo>
                    <a:pt x="9" y="2"/>
                  </a:lnTo>
                  <a:close/>
                </a:path>
              </a:pathLst>
            </a:custGeom>
            <a:solidFill>
              <a:srgbClr val="000000"/>
            </a:solidFill>
            <a:ln w="9525">
              <a:noFill/>
              <a:round/>
              <a:headEnd/>
              <a:tailEnd/>
            </a:ln>
          </p:spPr>
          <p:txBody>
            <a:bodyPr/>
            <a:lstStyle/>
            <a:p>
              <a:endParaRPr lang="en-US"/>
            </a:p>
          </p:txBody>
        </p:sp>
        <p:sp>
          <p:nvSpPr>
            <p:cNvPr id="76" name="Freeform 151"/>
            <p:cNvSpPr>
              <a:spLocks/>
            </p:cNvSpPr>
            <p:nvPr/>
          </p:nvSpPr>
          <p:spPr bwMode="auto">
            <a:xfrm>
              <a:off x="3802" y="2916"/>
              <a:ext cx="14" cy="14"/>
            </a:xfrm>
            <a:custGeom>
              <a:avLst/>
              <a:gdLst/>
              <a:ahLst/>
              <a:cxnLst>
                <a:cxn ang="0">
                  <a:pos x="12" y="4"/>
                </a:cxn>
                <a:cxn ang="0">
                  <a:pos x="10" y="2"/>
                </a:cxn>
                <a:cxn ang="0">
                  <a:pos x="8" y="0"/>
                </a:cxn>
                <a:cxn ang="0">
                  <a:pos x="6" y="0"/>
                </a:cxn>
                <a:cxn ang="0">
                  <a:pos x="4" y="2"/>
                </a:cxn>
                <a:cxn ang="0">
                  <a:pos x="2" y="4"/>
                </a:cxn>
                <a:cxn ang="0">
                  <a:pos x="0" y="6"/>
                </a:cxn>
                <a:cxn ang="0">
                  <a:pos x="0" y="8"/>
                </a:cxn>
                <a:cxn ang="0">
                  <a:pos x="2" y="10"/>
                </a:cxn>
                <a:cxn ang="0">
                  <a:pos x="4" y="12"/>
                </a:cxn>
                <a:cxn ang="0">
                  <a:pos x="6" y="12"/>
                </a:cxn>
                <a:cxn ang="0">
                  <a:pos x="8" y="14"/>
                </a:cxn>
                <a:cxn ang="0">
                  <a:pos x="8" y="14"/>
                </a:cxn>
                <a:cxn ang="0">
                  <a:pos x="10" y="12"/>
                </a:cxn>
                <a:cxn ang="0">
                  <a:pos x="12" y="10"/>
                </a:cxn>
                <a:cxn ang="0">
                  <a:pos x="14" y="8"/>
                </a:cxn>
                <a:cxn ang="0">
                  <a:pos x="14" y="8"/>
                </a:cxn>
                <a:cxn ang="0">
                  <a:pos x="14" y="6"/>
                </a:cxn>
                <a:cxn ang="0">
                  <a:pos x="12" y="4"/>
                </a:cxn>
              </a:cxnLst>
              <a:rect l="0" t="0" r="r" b="b"/>
              <a:pathLst>
                <a:path w="14" h="14">
                  <a:moveTo>
                    <a:pt x="12" y="4"/>
                  </a:moveTo>
                  <a:lnTo>
                    <a:pt x="10" y="2"/>
                  </a:lnTo>
                  <a:lnTo>
                    <a:pt x="8" y="0"/>
                  </a:lnTo>
                  <a:lnTo>
                    <a:pt x="6" y="0"/>
                  </a:lnTo>
                  <a:lnTo>
                    <a:pt x="4" y="2"/>
                  </a:lnTo>
                  <a:lnTo>
                    <a:pt x="2" y="4"/>
                  </a:lnTo>
                  <a:lnTo>
                    <a:pt x="0" y="6"/>
                  </a:lnTo>
                  <a:lnTo>
                    <a:pt x="0" y="8"/>
                  </a:lnTo>
                  <a:lnTo>
                    <a:pt x="2" y="10"/>
                  </a:lnTo>
                  <a:lnTo>
                    <a:pt x="4" y="12"/>
                  </a:lnTo>
                  <a:lnTo>
                    <a:pt x="6" y="12"/>
                  </a:lnTo>
                  <a:lnTo>
                    <a:pt x="8" y="14"/>
                  </a:lnTo>
                  <a:lnTo>
                    <a:pt x="8" y="14"/>
                  </a:lnTo>
                  <a:lnTo>
                    <a:pt x="10" y="12"/>
                  </a:lnTo>
                  <a:lnTo>
                    <a:pt x="12" y="10"/>
                  </a:lnTo>
                  <a:lnTo>
                    <a:pt x="14" y="8"/>
                  </a:lnTo>
                  <a:lnTo>
                    <a:pt x="14" y="8"/>
                  </a:lnTo>
                  <a:lnTo>
                    <a:pt x="14" y="6"/>
                  </a:lnTo>
                  <a:lnTo>
                    <a:pt x="12" y="4"/>
                  </a:lnTo>
                  <a:close/>
                </a:path>
              </a:pathLst>
            </a:custGeom>
            <a:solidFill>
              <a:srgbClr val="000000"/>
            </a:solidFill>
            <a:ln w="9525">
              <a:noFill/>
              <a:round/>
              <a:headEnd/>
              <a:tailEnd/>
            </a:ln>
          </p:spPr>
          <p:txBody>
            <a:bodyPr/>
            <a:lstStyle/>
            <a:p>
              <a:endParaRPr lang="en-US"/>
            </a:p>
          </p:txBody>
        </p:sp>
      </p:grpSp>
      <p:grpSp>
        <p:nvGrpSpPr>
          <p:cNvPr id="77" name="Group 164"/>
          <p:cNvGrpSpPr>
            <a:grpSpLocks/>
          </p:cNvGrpSpPr>
          <p:nvPr/>
        </p:nvGrpSpPr>
        <p:grpSpPr bwMode="auto">
          <a:xfrm flipV="1">
            <a:off x="5562601" y="1981200"/>
            <a:ext cx="1676400" cy="1371600"/>
            <a:chOff x="3590" y="2057"/>
            <a:chExt cx="211" cy="831"/>
          </a:xfrm>
        </p:grpSpPr>
        <p:sp>
          <p:nvSpPr>
            <p:cNvPr id="78" name="Freeform 153"/>
            <p:cNvSpPr>
              <a:spLocks/>
            </p:cNvSpPr>
            <p:nvPr/>
          </p:nvSpPr>
          <p:spPr bwMode="auto">
            <a:xfrm>
              <a:off x="3590" y="2057"/>
              <a:ext cx="22" cy="55"/>
            </a:xfrm>
            <a:custGeom>
              <a:avLst/>
              <a:gdLst/>
              <a:ahLst/>
              <a:cxnLst>
                <a:cxn ang="0">
                  <a:pos x="11" y="5"/>
                </a:cxn>
                <a:cxn ang="0">
                  <a:pos x="9" y="4"/>
                </a:cxn>
                <a:cxn ang="0">
                  <a:pos x="7" y="2"/>
                </a:cxn>
                <a:cxn ang="0">
                  <a:pos x="5" y="0"/>
                </a:cxn>
                <a:cxn ang="0">
                  <a:pos x="5" y="0"/>
                </a:cxn>
                <a:cxn ang="0">
                  <a:pos x="3" y="2"/>
                </a:cxn>
                <a:cxn ang="0">
                  <a:pos x="1" y="4"/>
                </a:cxn>
                <a:cxn ang="0">
                  <a:pos x="0" y="5"/>
                </a:cxn>
                <a:cxn ang="0">
                  <a:pos x="0" y="7"/>
                </a:cxn>
                <a:cxn ang="0">
                  <a:pos x="11" y="51"/>
                </a:cxn>
                <a:cxn ang="0">
                  <a:pos x="11" y="53"/>
                </a:cxn>
                <a:cxn ang="0">
                  <a:pos x="13" y="55"/>
                </a:cxn>
                <a:cxn ang="0">
                  <a:pos x="15" y="55"/>
                </a:cxn>
                <a:cxn ang="0">
                  <a:pos x="17" y="55"/>
                </a:cxn>
                <a:cxn ang="0">
                  <a:pos x="19" y="55"/>
                </a:cxn>
                <a:cxn ang="0">
                  <a:pos x="20" y="53"/>
                </a:cxn>
                <a:cxn ang="0">
                  <a:pos x="22" y="51"/>
                </a:cxn>
                <a:cxn ang="0">
                  <a:pos x="22" y="49"/>
                </a:cxn>
                <a:cxn ang="0">
                  <a:pos x="11" y="5"/>
                </a:cxn>
              </a:cxnLst>
              <a:rect l="0" t="0" r="r" b="b"/>
              <a:pathLst>
                <a:path w="22" h="55">
                  <a:moveTo>
                    <a:pt x="11" y="5"/>
                  </a:moveTo>
                  <a:lnTo>
                    <a:pt x="9" y="4"/>
                  </a:lnTo>
                  <a:lnTo>
                    <a:pt x="7" y="2"/>
                  </a:lnTo>
                  <a:lnTo>
                    <a:pt x="5" y="0"/>
                  </a:lnTo>
                  <a:lnTo>
                    <a:pt x="5" y="0"/>
                  </a:lnTo>
                  <a:lnTo>
                    <a:pt x="3" y="2"/>
                  </a:lnTo>
                  <a:lnTo>
                    <a:pt x="1" y="4"/>
                  </a:lnTo>
                  <a:lnTo>
                    <a:pt x="0" y="5"/>
                  </a:lnTo>
                  <a:lnTo>
                    <a:pt x="0" y="7"/>
                  </a:lnTo>
                  <a:lnTo>
                    <a:pt x="11" y="51"/>
                  </a:lnTo>
                  <a:lnTo>
                    <a:pt x="11" y="53"/>
                  </a:lnTo>
                  <a:lnTo>
                    <a:pt x="13" y="55"/>
                  </a:lnTo>
                  <a:lnTo>
                    <a:pt x="15" y="55"/>
                  </a:lnTo>
                  <a:lnTo>
                    <a:pt x="17" y="55"/>
                  </a:lnTo>
                  <a:lnTo>
                    <a:pt x="19" y="55"/>
                  </a:lnTo>
                  <a:lnTo>
                    <a:pt x="20" y="53"/>
                  </a:lnTo>
                  <a:lnTo>
                    <a:pt x="22" y="51"/>
                  </a:lnTo>
                  <a:lnTo>
                    <a:pt x="22" y="49"/>
                  </a:lnTo>
                  <a:lnTo>
                    <a:pt x="11" y="5"/>
                  </a:lnTo>
                  <a:close/>
                </a:path>
              </a:pathLst>
            </a:custGeom>
            <a:solidFill>
              <a:srgbClr val="000000"/>
            </a:solidFill>
            <a:ln w="9525">
              <a:noFill/>
              <a:round/>
              <a:headEnd/>
              <a:tailEnd/>
            </a:ln>
          </p:spPr>
          <p:txBody>
            <a:bodyPr/>
            <a:lstStyle/>
            <a:p>
              <a:endParaRPr lang="en-US"/>
            </a:p>
          </p:txBody>
        </p:sp>
        <p:sp>
          <p:nvSpPr>
            <p:cNvPr id="79" name="Freeform 154"/>
            <p:cNvSpPr>
              <a:spLocks/>
            </p:cNvSpPr>
            <p:nvPr/>
          </p:nvSpPr>
          <p:spPr bwMode="auto">
            <a:xfrm>
              <a:off x="3609" y="2135"/>
              <a:ext cx="22" cy="55"/>
            </a:xfrm>
            <a:custGeom>
              <a:avLst/>
              <a:gdLst/>
              <a:ahLst/>
              <a:cxnLst>
                <a:cxn ang="0">
                  <a:pos x="11" y="4"/>
                </a:cxn>
                <a:cxn ang="0">
                  <a:pos x="9" y="2"/>
                </a:cxn>
                <a:cxn ang="0">
                  <a:pos x="7" y="0"/>
                </a:cxn>
                <a:cxn ang="0">
                  <a:pos x="5" y="0"/>
                </a:cxn>
                <a:cxn ang="0">
                  <a:pos x="3" y="0"/>
                </a:cxn>
                <a:cxn ang="0">
                  <a:pos x="1" y="0"/>
                </a:cxn>
                <a:cxn ang="0">
                  <a:pos x="0" y="2"/>
                </a:cxn>
                <a:cxn ang="0">
                  <a:pos x="0" y="4"/>
                </a:cxn>
                <a:cxn ang="0">
                  <a:pos x="0" y="5"/>
                </a:cxn>
                <a:cxn ang="0">
                  <a:pos x="11" y="51"/>
                </a:cxn>
                <a:cxn ang="0">
                  <a:pos x="11" y="53"/>
                </a:cxn>
                <a:cxn ang="0">
                  <a:pos x="13" y="55"/>
                </a:cxn>
                <a:cxn ang="0">
                  <a:pos x="15" y="55"/>
                </a:cxn>
                <a:cxn ang="0">
                  <a:pos x="17" y="55"/>
                </a:cxn>
                <a:cxn ang="0">
                  <a:pos x="19" y="55"/>
                </a:cxn>
                <a:cxn ang="0">
                  <a:pos x="20" y="53"/>
                </a:cxn>
                <a:cxn ang="0">
                  <a:pos x="22" y="51"/>
                </a:cxn>
                <a:cxn ang="0">
                  <a:pos x="22" y="49"/>
                </a:cxn>
                <a:cxn ang="0">
                  <a:pos x="11" y="4"/>
                </a:cxn>
              </a:cxnLst>
              <a:rect l="0" t="0" r="r" b="b"/>
              <a:pathLst>
                <a:path w="22" h="55">
                  <a:moveTo>
                    <a:pt x="11" y="4"/>
                  </a:moveTo>
                  <a:lnTo>
                    <a:pt x="9" y="2"/>
                  </a:lnTo>
                  <a:lnTo>
                    <a:pt x="7" y="0"/>
                  </a:lnTo>
                  <a:lnTo>
                    <a:pt x="5" y="0"/>
                  </a:lnTo>
                  <a:lnTo>
                    <a:pt x="3" y="0"/>
                  </a:lnTo>
                  <a:lnTo>
                    <a:pt x="1" y="0"/>
                  </a:lnTo>
                  <a:lnTo>
                    <a:pt x="0" y="2"/>
                  </a:lnTo>
                  <a:lnTo>
                    <a:pt x="0" y="4"/>
                  </a:lnTo>
                  <a:lnTo>
                    <a:pt x="0" y="5"/>
                  </a:lnTo>
                  <a:lnTo>
                    <a:pt x="11" y="51"/>
                  </a:lnTo>
                  <a:lnTo>
                    <a:pt x="11" y="53"/>
                  </a:lnTo>
                  <a:lnTo>
                    <a:pt x="13" y="55"/>
                  </a:lnTo>
                  <a:lnTo>
                    <a:pt x="15" y="55"/>
                  </a:lnTo>
                  <a:lnTo>
                    <a:pt x="17" y="55"/>
                  </a:lnTo>
                  <a:lnTo>
                    <a:pt x="19" y="55"/>
                  </a:lnTo>
                  <a:lnTo>
                    <a:pt x="20" y="53"/>
                  </a:lnTo>
                  <a:lnTo>
                    <a:pt x="22" y="51"/>
                  </a:lnTo>
                  <a:lnTo>
                    <a:pt x="22" y="49"/>
                  </a:lnTo>
                  <a:lnTo>
                    <a:pt x="11" y="4"/>
                  </a:lnTo>
                  <a:close/>
                </a:path>
              </a:pathLst>
            </a:custGeom>
            <a:solidFill>
              <a:srgbClr val="000000"/>
            </a:solidFill>
            <a:ln w="9525">
              <a:noFill/>
              <a:round/>
              <a:headEnd/>
              <a:tailEnd/>
            </a:ln>
          </p:spPr>
          <p:txBody>
            <a:bodyPr/>
            <a:lstStyle/>
            <a:p>
              <a:endParaRPr lang="en-US"/>
            </a:p>
          </p:txBody>
        </p:sp>
        <p:sp>
          <p:nvSpPr>
            <p:cNvPr id="80" name="Freeform 155"/>
            <p:cNvSpPr>
              <a:spLocks/>
            </p:cNvSpPr>
            <p:nvPr/>
          </p:nvSpPr>
          <p:spPr bwMode="auto">
            <a:xfrm>
              <a:off x="3628" y="2213"/>
              <a:ext cx="22" cy="55"/>
            </a:xfrm>
            <a:custGeom>
              <a:avLst/>
              <a:gdLst/>
              <a:ahLst/>
              <a:cxnLst>
                <a:cxn ang="0">
                  <a:pos x="11" y="3"/>
                </a:cxn>
                <a:cxn ang="0">
                  <a:pos x="9" y="2"/>
                </a:cxn>
                <a:cxn ang="0">
                  <a:pos x="7" y="0"/>
                </a:cxn>
                <a:cxn ang="0">
                  <a:pos x="5" y="0"/>
                </a:cxn>
                <a:cxn ang="0">
                  <a:pos x="3" y="0"/>
                </a:cxn>
                <a:cxn ang="0">
                  <a:pos x="1" y="0"/>
                </a:cxn>
                <a:cxn ang="0">
                  <a:pos x="0" y="2"/>
                </a:cxn>
                <a:cxn ang="0">
                  <a:pos x="0" y="3"/>
                </a:cxn>
                <a:cxn ang="0">
                  <a:pos x="0" y="5"/>
                </a:cxn>
                <a:cxn ang="0">
                  <a:pos x="11" y="49"/>
                </a:cxn>
                <a:cxn ang="0">
                  <a:pos x="11" y="51"/>
                </a:cxn>
                <a:cxn ang="0">
                  <a:pos x="13" y="53"/>
                </a:cxn>
                <a:cxn ang="0">
                  <a:pos x="15" y="55"/>
                </a:cxn>
                <a:cxn ang="0">
                  <a:pos x="17" y="55"/>
                </a:cxn>
                <a:cxn ang="0">
                  <a:pos x="19" y="53"/>
                </a:cxn>
                <a:cxn ang="0">
                  <a:pos x="20" y="51"/>
                </a:cxn>
                <a:cxn ang="0">
                  <a:pos x="22" y="49"/>
                </a:cxn>
                <a:cxn ang="0">
                  <a:pos x="22" y="47"/>
                </a:cxn>
                <a:cxn ang="0">
                  <a:pos x="11" y="3"/>
                </a:cxn>
              </a:cxnLst>
              <a:rect l="0" t="0" r="r" b="b"/>
              <a:pathLst>
                <a:path w="22" h="55">
                  <a:moveTo>
                    <a:pt x="11" y="3"/>
                  </a:moveTo>
                  <a:lnTo>
                    <a:pt x="9" y="2"/>
                  </a:lnTo>
                  <a:lnTo>
                    <a:pt x="7" y="0"/>
                  </a:lnTo>
                  <a:lnTo>
                    <a:pt x="5" y="0"/>
                  </a:lnTo>
                  <a:lnTo>
                    <a:pt x="3" y="0"/>
                  </a:lnTo>
                  <a:lnTo>
                    <a:pt x="1" y="0"/>
                  </a:lnTo>
                  <a:lnTo>
                    <a:pt x="0" y="2"/>
                  </a:lnTo>
                  <a:lnTo>
                    <a:pt x="0" y="3"/>
                  </a:lnTo>
                  <a:lnTo>
                    <a:pt x="0" y="5"/>
                  </a:lnTo>
                  <a:lnTo>
                    <a:pt x="11" y="49"/>
                  </a:lnTo>
                  <a:lnTo>
                    <a:pt x="11" y="51"/>
                  </a:lnTo>
                  <a:lnTo>
                    <a:pt x="13" y="53"/>
                  </a:lnTo>
                  <a:lnTo>
                    <a:pt x="15" y="55"/>
                  </a:lnTo>
                  <a:lnTo>
                    <a:pt x="17" y="55"/>
                  </a:lnTo>
                  <a:lnTo>
                    <a:pt x="19" y="53"/>
                  </a:lnTo>
                  <a:lnTo>
                    <a:pt x="20" y="51"/>
                  </a:lnTo>
                  <a:lnTo>
                    <a:pt x="22" y="49"/>
                  </a:lnTo>
                  <a:lnTo>
                    <a:pt x="22" y="47"/>
                  </a:lnTo>
                  <a:lnTo>
                    <a:pt x="11" y="3"/>
                  </a:lnTo>
                  <a:close/>
                </a:path>
              </a:pathLst>
            </a:custGeom>
            <a:solidFill>
              <a:srgbClr val="000000"/>
            </a:solidFill>
            <a:ln w="9525">
              <a:noFill/>
              <a:round/>
              <a:headEnd/>
              <a:tailEnd/>
            </a:ln>
          </p:spPr>
          <p:txBody>
            <a:bodyPr/>
            <a:lstStyle/>
            <a:p>
              <a:endParaRPr lang="en-US"/>
            </a:p>
          </p:txBody>
        </p:sp>
        <p:sp>
          <p:nvSpPr>
            <p:cNvPr id="81" name="Freeform 156"/>
            <p:cNvSpPr>
              <a:spLocks/>
            </p:cNvSpPr>
            <p:nvPr/>
          </p:nvSpPr>
          <p:spPr bwMode="auto">
            <a:xfrm>
              <a:off x="3647" y="2289"/>
              <a:ext cx="20" cy="57"/>
            </a:xfrm>
            <a:custGeom>
              <a:avLst/>
              <a:gdLst/>
              <a:ahLst/>
              <a:cxnLst>
                <a:cxn ang="0">
                  <a:pos x="11" y="5"/>
                </a:cxn>
                <a:cxn ang="0">
                  <a:pos x="9" y="4"/>
                </a:cxn>
                <a:cxn ang="0">
                  <a:pos x="7" y="2"/>
                </a:cxn>
                <a:cxn ang="0">
                  <a:pos x="5" y="0"/>
                </a:cxn>
                <a:cxn ang="0">
                  <a:pos x="3" y="0"/>
                </a:cxn>
                <a:cxn ang="0">
                  <a:pos x="1" y="2"/>
                </a:cxn>
                <a:cxn ang="0">
                  <a:pos x="0" y="4"/>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4"/>
                  </a:lnTo>
                  <a:lnTo>
                    <a:pt x="7" y="2"/>
                  </a:lnTo>
                  <a:lnTo>
                    <a:pt x="5" y="0"/>
                  </a:lnTo>
                  <a:lnTo>
                    <a:pt x="3" y="0"/>
                  </a:lnTo>
                  <a:lnTo>
                    <a:pt x="1" y="2"/>
                  </a:lnTo>
                  <a:lnTo>
                    <a:pt x="0" y="4"/>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82" name="Freeform 157"/>
            <p:cNvSpPr>
              <a:spLocks/>
            </p:cNvSpPr>
            <p:nvPr/>
          </p:nvSpPr>
          <p:spPr bwMode="auto">
            <a:xfrm>
              <a:off x="3666" y="2367"/>
              <a:ext cx="20" cy="57"/>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83" name="Freeform 158"/>
            <p:cNvSpPr>
              <a:spLocks/>
            </p:cNvSpPr>
            <p:nvPr/>
          </p:nvSpPr>
          <p:spPr bwMode="auto">
            <a:xfrm>
              <a:off x="3685" y="2445"/>
              <a:ext cx="21" cy="55"/>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5"/>
                </a:cxn>
                <a:cxn ang="0">
                  <a:pos x="17" y="55"/>
                </a:cxn>
                <a:cxn ang="0">
                  <a:pos x="19" y="55"/>
                </a:cxn>
                <a:cxn ang="0">
                  <a:pos x="21" y="53"/>
                </a:cxn>
                <a:cxn ang="0">
                  <a:pos x="21" y="51"/>
                </a:cxn>
                <a:cxn ang="0">
                  <a:pos x="21" y="49"/>
                </a:cxn>
                <a:cxn ang="0">
                  <a:pos x="11" y="5"/>
                </a:cxn>
              </a:cxnLst>
              <a:rect l="0" t="0" r="r" b="b"/>
              <a:pathLst>
                <a:path w="21" h="55">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5"/>
                  </a:lnTo>
                  <a:lnTo>
                    <a:pt x="17" y="55"/>
                  </a:lnTo>
                  <a:lnTo>
                    <a:pt x="19" y="55"/>
                  </a:lnTo>
                  <a:lnTo>
                    <a:pt x="21" y="53"/>
                  </a:lnTo>
                  <a:lnTo>
                    <a:pt x="21" y="51"/>
                  </a:lnTo>
                  <a:lnTo>
                    <a:pt x="21" y="49"/>
                  </a:lnTo>
                  <a:lnTo>
                    <a:pt x="11" y="5"/>
                  </a:lnTo>
                  <a:close/>
                </a:path>
              </a:pathLst>
            </a:custGeom>
            <a:solidFill>
              <a:srgbClr val="000000"/>
            </a:solidFill>
            <a:ln w="9525">
              <a:noFill/>
              <a:round/>
              <a:headEnd/>
              <a:tailEnd/>
            </a:ln>
          </p:spPr>
          <p:txBody>
            <a:bodyPr/>
            <a:lstStyle/>
            <a:p>
              <a:endParaRPr lang="en-US"/>
            </a:p>
          </p:txBody>
        </p:sp>
        <p:sp>
          <p:nvSpPr>
            <p:cNvPr id="84" name="Freeform 159"/>
            <p:cNvSpPr>
              <a:spLocks/>
            </p:cNvSpPr>
            <p:nvPr/>
          </p:nvSpPr>
          <p:spPr bwMode="auto">
            <a:xfrm>
              <a:off x="3704" y="2523"/>
              <a:ext cx="21" cy="55"/>
            </a:xfrm>
            <a:custGeom>
              <a:avLst/>
              <a:gdLst/>
              <a:ahLst/>
              <a:cxnLst>
                <a:cxn ang="0">
                  <a:pos x="11" y="3"/>
                </a:cxn>
                <a:cxn ang="0">
                  <a:pos x="9" y="2"/>
                </a:cxn>
                <a:cxn ang="0">
                  <a:pos x="7" y="0"/>
                </a:cxn>
                <a:cxn ang="0">
                  <a:pos x="5" y="0"/>
                </a:cxn>
                <a:cxn ang="0">
                  <a:pos x="3" y="0"/>
                </a:cxn>
                <a:cxn ang="0">
                  <a:pos x="2" y="0"/>
                </a:cxn>
                <a:cxn ang="0">
                  <a:pos x="0" y="2"/>
                </a:cxn>
                <a:cxn ang="0">
                  <a:pos x="0" y="3"/>
                </a:cxn>
                <a:cxn ang="0">
                  <a:pos x="0" y="5"/>
                </a:cxn>
                <a:cxn ang="0">
                  <a:pos x="9" y="51"/>
                </a:cxn>
                <a:cxn ang="0">
                  <a:pos x="11" y="53"/>
                </a:cxn>
                <a:cxn ang="0">
                  <a:pos x="13" y="55"/>
                </a:cxn>
                <a:cxn ang="0">
                  <a:pos x="15" y="55"/>
                </a:cxn>
                <a:cxn ang="0">
                  <a:pos x="17" y="55"/>
                </a:cxn>
                <a:cxn ang="0">
                  <a:pos x="19" y="55"/>
                </a:cxn>
                <a:cxn ang="0">
                  <a:pos x="21" y="53"/>
                </a:cxn>
                <a:cxn ang="0">
                  <a:pos x="21" y="51"/>
                </a:cxn>
                <a:cxn ang="0">
                  <a:pos x="21" y="49"/>
                </a:cxn>
                <a:cxn ang="0">
                  <a:pos x="11" y="3"/>
                </a:cxn>
              </a:cxnLst>
              <a:rect l="0" t="0" r="r" b="b"/>
              <a:pathLst>
                <a:path w="21" h="55">
                  <a:moveTo>
                    <a:pt x="11" y="3"/>
                  </a:moveTo>
                  <a:lnTo>
                    <a:pt x="9" y="2"/>
                  </a:lnTo>
                  <a:lnTo>
                    <a:pt x="7" y="0"/>
                  </a:lnTo>
                  <a:lnTo>
                    <a:pt x="5" y="0"/>
                  </a:lnTo>
                  <a:lnTo>
                    <a:pt x="3" y="0"/>
                  </a:lnTo>
                  <a:lnTo>
                    <a:pt x="2" y="0"/>
                  </a:lnTo>
                  <a:lnTo>
                    <a:pt x="0" y="2"/>
                  </a:lnTo>
                  <a:lnTo>
                    <a:pt x="0" y="3"/>
                  </a:lnTo>
                  <a:lnTo>
                    <a:pt x="0" y="5"/>
                  </a:lnTo>
                  <a:lnTo>
                    <a:pt x="9" y="51"/>
                  </a:lnTo>
                  <a:lnTo>
                    <a:pt x="11" y="53"/>
                  </a:lnTo>
                  <a:lnTo>
                    <a:pt x="13" y="55"/>
                  </a:lnTo>
                  <a:lnTo>
                    <a:pt x="15" y="55"/>
                  </a:lnTo>
                  <a:lnTo>
                    <a:pt x="17" y="55"/>
                  </a:lnTo>
                  <a:lnTo>
                    <a:pt x="19" y="55"/>
                  </a:lnTo>
                  <a:lnTo>
                    <a:pt x="21" y="53"/>
                  </a:lnTo>
                  <a:lnTo>
                    <a:pt x="21" y="51"/>
                  </a:lnTo>
                  <a:lnTo>
                    <a:pt x="21" y="49"/>
                  </a:lnTo>
                  <a:lnTo>
                    <a:pt x="11" y="3"/>
                  </a:lnTo>
                  <a:close/>
                </a:path>
              </a:pathLst>
            </a:custGeom>
            <a:solidFill>
              <a:srgbClr val="000000"/>
            </a:solidFill>
            <a:ln w="9525">
              <a:noFill/>
              <a:round/>
              <a:headEnd/>
              <a:tailEnd/>
            </a:ln>
          </p:spPr>
          <p:txBody>
            <a:bodyPr/>
            <a:lstStyle/>
            <a:p>
              <a:endParaRPr lang="en-US"/>
            </a:p>
          </p:txBody>
        </p:sp>
        <p:sp>
          <p:nvSpPr>
            <p:cNvPr id="85" name="Freeform 160"/>
            <p:cNvSpPr>
              <a:spLocks/>
            </p:cNvSpPr>
            <p:nvPr/>
          </p:nvSpPr>
          <p:spPr bwMode="auto">
            <a:xfrm>
              <a:off x="3721" y="2601"/>
              <a:ext cx="23" cy="55"/>
            </a:xfrm>
            <a:custGeom>
              <a:avLst/>
              <a:gdLst/>
              <a:ahLst/>
              <a:cxnLst>
                <a:cxn ang="0">
                  <a:pos x="11" y="3"/>
                </a:cxn>
                <a:cxn ang="0">
                  <a:pos x="11" y="1"/>
                </a:cxn>
                <a:cxn ang="0">
                  <a:pos x="9" y="0"/>
                </a:cxn>
                <a:cxn ang="0">
                  <a:pos x="7" y="0"/>
                </a:cxn>
                <a:cxn ang="0">
                  <a:pos x="5" y="0"/>
                </a:cxn>
                <a:cxn ang="0">
                  <a:pos x="4" y="0"/>
                </a:cxn>
                <a:cxn ang="0">
                  <a:pos x="2" y="1"/>
                </a:cxn>
                <a:cxn ang="0">
                  <a:pos x="0" y="3"/>
                </a:cxn>
                <a:cxn ang="0">
                  <a:pos x="0" y="5"/>
                </a:cxn>
                <a:cxn ang="0">
                  <a:pos x="11" y="51"/>
                </a:cxn>
                <a:cxn ang="0">
                  <a:pos x="13" y="53"/>
                </a:cxn>
                <a:cxn ang="0">
                  <a:pos x="15" y="55"/>
                </a:cxn>
                <a:cxn ang="0">
                  <a:pos x="17" y="55"/>
                </a:cxn>
                <a:cxn ang="0">
                  <a:pos x="19" y="55"/>
                </a:cxn>
                <a:cxn ang="0">
                  <a:pos x="21" y="55"/>
                </a:cxn>
                <a:cxn ang="0">
                  <a:pos x="23" y="53"/>
                </a:cxn>
                <a:cxn ang="0">
                  <a:pos x="23" y="51"/>
                </a:cxn>
                <a:cxn ang="0">
                  <a:pos x="23" y="49"/>
                </a:cxn>
                <a:cxn ang="0">
                  <a:pos x="11" y="3"/>
                </a:cxn>
              </a:cxnLst>
              <a:rect l="0" t="0" r="r" b="b"/>
              <a:pathLst>
                <a:path w="23" h="55">
                  <a:moveTo>
                    <a:pt x="11" y="3"/>
                  </a:moveTo>
                  <a:lnTo>
                    <a:pt x="11" y="1"/>
                  </a:lnTo>
                  <a:lnTo>
                    <a:pt x="9" y="0"/>
                  </a:lnTo>
                  <a:lnTo>
                    <a:pt x="7" y="0"/>
                  </a:lnTo>
                  <a:lnTo>
                    <a:pt x="5" y="0"/>
                  </a:lnTo>
                  <a:lnTo>
                    <a:pt x="4" y="0"/>
                  </a:lnTo>
                  <a:lnTo>
                    <a:pt x="2" y="1"/>
                  </a:lnTo>
                  <a:lnTo>
                    <a:pt x="0" y="3"/>
                  </a:lnTo>
                  <a:lnTo>
                    <a:pt x="0" y="5"/>
                  </a:lnTo>
                  <a:lnTo>
                    <a:pt x="11" y="51"/>
                  </a:lnTo>
                  <a:lnTo>
                    <a:pt x="13" y="53"/>
                  </a:lnTo>
                  <a:lnTo>
                    <a:pt x="15" y="55"/>
                  </a:lnTo>
                  <a:lnTo>
                    <a:pt x="17" y="55"/>
                  </a:lnTo>
                  <a:lnTo>
                    <a:pt x="19" y="55"/>
                  </a:lnTo>
                  <a:lnTo>
                    <a:pt x="21" y="55"/>
                  </a:lnTo>
                  <a:lnTo>
                    <a:pt x="23" y="53"/>
                  </a:lnTo>
                  <a:lnTo>
                    <a:pt x="23" y="51"/>
                  </a:lnTo>
                  <a:lnTo>
                    <a:pt x="23" y="49"/>
                  </a:lnTo>
                  <a:lnTo>
                    <a:pt x="11" y="3"/>
                  </a:lnTo>
                  <a:close/>
                </a:path>
              </a:pathLst>
            </a:custGeom>
            <a:solidFill>
              <a:srgbClr val="000000"/>
            </a:solidFill>
            <a:ln w="9525">
              <a:noFill/>
              <a:round/>
              <a:headEnd/>
              <a:tailEnd/>
            </a:ln>
          </p:spPr>
          <p:txBody>
            <a:bodyPr/>
            <a:lstStyle/>
            <a:p>
              <a:endParaRPr lang="en-US"/>
            </a:p>
          </p:txBody>
        </p:sp>
        <p:sp>
          <p:nvSpPr>
            <p:cNvPr id="86" name="Freeform 161"/>
            <p:cNvSpPr>
              <a:spLocks/>
            </p:cNvSpPr>
            <p:nvPr/>
          </p:nvSpPr>
          <p:spPr bwMode="auto">
            <a:xfrm>
              <a:off x="3740" y="2677"/>
              <a:ext cx="23" cy="57"/>
            </a:xfrm>
            <a:custGeom>
              <a:avLst/>
              <a:gdLst/>
              <a:ahLst/>
              <a:cxnLst>
                <a:cxn ang="0">
                  <a:pos x="11" y="5"/>
                </a:cxn>
                <a:cxn ang="0">
                  <a:pos x="11" y="3"/>
                </a:cxn>
                <a:cxn ang="0">
                  <a:pos x="9" y="2"/>
                </a:cxn>
                <a:cxn ang="0">
                  <a:pos x="7" y="0"/>
                </a:cxn>
                <a:cxn ang="0">
                  <a:pos x="5" y="0"/>
                </a:cxn>
                <a:cxn ang="0">
                  <a:pos x="4" y="2"/>
                </a:cxn>
                <a:cxn ang="0">
                  <a:pos x="2" y="3"/>
                </a:cxn>
                <a:cxn ang="0">
                  <a:pos x="0" y="5"/>
                </a:cxn>
                <a:cxn ang="0">
                  <a:pos x="0" y="7"/>
                </a:cxn>
                <a:cxn ang="0">
                  <a:pos x="11" y="51"/>
                </a:cxn>
                <a:cxn ang="0">
                  <a:pos x="13" y="53"/>
                </a:cxn>
                <a:cxn ang="0">
                  <a:pos x="15" y="55"/>
                </a:cxn>
                <a:cxn ang="0">
                  <a:pos x="17" y="57"/>
                </a:cxn>
                <a:cxn ang="0">
                  <a:pos x="19" y="57"/>
                </a:cxn>
                <a:cxn ang="0">
                  <a:pos x="21" y="55"/>
                </a:cxn>
                <a:cxn ang="0">
                  <a:pos x="23" y="53"/>
                </a:cxn>
                <a:cxn ang="0">
                  <a:pos x="23" y="51"/>
                </a:cxn>
                <a:cxn ang="0">
                  <a:pos x="23" y="49"/>
                </a:cxn>
                <a:cxn ang="0">
                  <a:pos x="11" y="5"/>
                </a:cxn>
              </a:cxnLst>
              <a:rect l="0" t="0" r="r" b="b"/>
              <a:pathLst>
                <a:path w="23" h="57">
                  <a:moveTo>
                    <a:pt x="11" y="5"/>
                  </a:moveTo>
                  <a:lnTo>
                    <a:pt x="11" y="3"/>
                  </a:lnTo>
                  <a:lnTo>
                    <a:pt x="9" y="2"/>
                  </a:lnTo>
                  <a:lnTo>
                    <a:pt x="7" y="0"/>
                  </a:lnTo>
                  <a:lnTo>
                    <a:pt x="5" y="0"/>
                  </a:lnTo>
                  <a:lnTo>
                    <a:pt x="4" y="2"/>
                  </a:lnTo>
                  <a:lnTo>
                    <a:pt x="2" y="3"/>
                  </a:lnTo>
                  <a:lnTo>
                    <a:pt x="0" y="5"/>
                  </a:lnTo>
                  <a:lnTo>
                    <a:pt x="0" y="7"/>
                  </a:lnTo>
                  <a:lnTo>
                    <a:pt x="11" y="51"/>
                  </a:lnTo>
                  <a:lnTo>
                    <a:pt x="13" y="53"/>
                  </a:lnTo>
                  <a:lnTo>
                    <a:pt x="15" y="55"/>
                  </a:lnTo>
                  <a:lnTo>
                    <a:pt x="17" y="57"/>
                  </a:lnTo>
                  <a:lnTo>
                    <a:pt x="19" y="57"/>
                  </a:lnTo>
                  <a:lnTo>
                    <a:pt x="21" y="55"/>
                  </a:lnTo>
                  <a:lnTo>
                    <a:pt x="23"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87" name="Freeform 162"/>
            <p:cNvSpPr>
              <a:spLocks/>
            </p:cNvSpPr>
            <p:nvPr/>
          </p:nvSpPr>
          <p:spPr bwMode="auto">
            <a:xfrm>
              <a:off x="3759" y="2755"/>
              <a:ext cx="23" cy="57"/>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7"/>
                </a:cxn>
                <a:cxn ang="0">
                  <a:pos x="17" y="57"/>
                </a:cxn>
                <a:cxn ang="0">
                  <a:pos x="19" y="55"/>
                </a:cxn>
                <a:cxn ang="0">
                  <a:pos x="21" y="53"/>
                </a:cxn>
                <a:cxn ang="0">
                  <a:pos x="23" y="51"/>
                </a:cxn>
                <a:cxn ang="0">
                  <a:pos x="23" y="49"/>
                </a:cxn>
                <a:cxn ang="0">
                  <a:pos x="11" y="5"/>
                </a:cxn>
              </a:cxnLst>
              <a:rect l="0" t="0" r="r" b="b"/>
              <a:pathLst>
                <a:path w="23" h="57">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7"/>
                  </a:lnTo>
                  <a:lnTo>
                    <a:pt x="17" y="57"/>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88" name="Freeform 163"/>
            <p:cNvSpPr>
              <a:spLocks/>
            </p:cNvSpPr>
            <p:nvPr/>
          </p:nvSpPr>
          <p:spPr bwMode="auto">
            <a:xfrm>
              <a:off x="3778" y="2833"/>
              <a:ext cx="23" cy="55"/>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5"/>
                </a:cxn>
                <a:cxn ang="0">
                  <a:pos x="17" y="55"/>
                </a:cxn>
                <a:cxn ang="0">
                  <a:pos x="19" y="55"/>
                </a:cxn>
                <a:cxn ang="0">
                  <a:pos x="21" y="53"/>
                </a:cxn>
                <a:cxn ang="0">
                  <a:pos x="23" y="51"/>
                </a:cxn>
                <a:cxn ang="0">
                  <a:pos x="23" y="49"/>
                </a:cxn>
                <a:cxn ang="0">
                  <a:pos x="11" y="5"/>
                </a:cxn>
              </a:cxnLst>
              <a:rect l="0" t="0" r="r" b="b"/>
              <a:pathLst>
                <a:path w="23" h="55">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5"/>
                  </a:lnTo>
                  <a:lnTo>
                    <a:pt x="17" y="55"/>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grpSp>
      <p:sp>
        <p:nvSpPr>
          <p:cNvPr id="89" name="Rectangle 166"/>
          <p:cNvSpPr>
            <a:spLocks noChangeArrowheads="1"/>
          </p:cNvSpPr>
          <p:nvPr/>
        </p:nvSpPr>
        <p:spPr bwMode="auto">
          <a:xfrm>
            <a:off x="6248400" y="1524001"/>
            <a:ext cx="2036762" cy="307777"/>
          </a:xfrm>
          <a:prstGeom prst="rect">
            <a:avLst/>
          </a:prstGeom>
          <a:noFill/>
          <a:ln w="9525">
            <a:noFill/>
            <a:miter lim="800000"/>
            <a:headEnd/>
            <a:tailEnd/>
          </a:ln>
        </p:spPr>
        <p:txBody>
          <a:bodyPr wrap="square" lIns="0" tIns="0" rIns="0" bIns="0">
            <a:spAutoFit/>
          </a:bodyPr>
          <a:lstStyle/>
          <a:p>
            <a:r>
              <a:rPr lang="en-US" sz="2000" dirty="0">
                <a:solidFill>
                  <a:srgbClr val="000000"/>
                </a:solidFill>
              </a:rPr>
              <a:t>Operating Points</a:t>
            </a:r>
            <a:endParaRPr lang="en-US" dirty="0"/>
          </a:p>
        </p:txBody>
      </p:sp>
      <p:sp>
        <p:nvSpPr>
          <p:cNvPr id="90" name="Rectangle 169"/>
          <p:cNvSpPr>
            <a:spLocks noChangeArrowheads="1"/>
          </p:cNvSpPr>
          <p:nvPr/>
        </p:nvSpPr>
        <p:spPr bwMode="auto">
          <a:xfrm>
            <a:off x="5410200" y="3581400"/>
            <a:ext cx="350837" cy="412750"/>
          </a:xfrm>
          <a:prstGeom prst="rect">
            <a:avLst/>
          </a:prstGeom>
          <a:noFill/>
          <a:ln w="9525">
            <a:noFill/>
            <a:miter lim="800000"/>
            <a:headEnd/>
            <a:tailEnd/>
          </a:ln>
        </p:spPr>
        <p:txBody>
          <a:bodyPr wrap="none" lIns="0" tIns="0" rIns="0" bIns="0">
            <a:spAutoFit/>
          </a:bodyPr>
          <a:lstStyle/>
          <a:p>
            <a:r>
              <a:rPr lang="en-US" b="1" dirty="0">
                <a:solidFill>
                  <a:srgbClr val="000000"/>
                </a:solidFill>
              </a:rPr>
              <a:t>A</a:t>
            </a:r>
            <a:endParaRPr lang="en-US" dirty="0"/>
          </a:p>
        </p:txBody>
      </p:sp>
      <p:sp>
        <p:nvSpPr>
          <p:cNvPr id="91" name="Rectangle 172"/>
          <p:cNvSpPr>
            <a:spLocks noChangeArrowheads="1"/>
          </p:cNvSpPr>
          <p:nvPr/>
        </p:nvSpPr>
        <p:spPr bwMode="auto">
          <a:xfrm>
            <a:off x="4800600" y="2743200"/>
            <a:ext cx="484188" cy="276999"/>
          </a:xfrm>
          <a:prstGeom prst="rect">
            <a:avLst/>
          </a:prstGeom>
          <a:noFill/>
          <a:ln w="9525">
            <a:noFill/>
            <a:miter lim="800000"/>
            <a:headEnd/>
            <a:tailEnd/>
          </a:ln>
        </p:spPr>
        <p:txBody>
          <a:bodyPr wrap="square" lIns="0" tIns="0" rIns="0" bIns="0">
            <a:spAutoFit/>
          </a:bodyPr>
          <a:lstStyle/>
          <a:p>
            <a:r>
              <a:rPr lang="en-US" b="1" dirty="0">
                <a:solidFill>
                  <a:srgbClr val="000000"/>
                </a:solidFill>
              </a:rPr>
              <a:t>B</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3108543"/>
          </a:xfrm>
          <a:prstGeom prst="rect">
            <a:avLst/>
          </a:prstGeom>
        </p:spPr>
        <p:txBody>
          <a:bodyPr wrap="square">
            <a:spAutoFit/>
          </a:bodyPr>
          <a:lstStyle/>
          <a:p>
            <a:pPr algn="ctr"/>
            <a:r>
              <a:rPr lang="en-IN" sz="4000" b="1" dirty="0" smtClean="0">
                <a:solidFill>
                  <a:schemeClr val="accent2"/>
                </a:solidFill>
                <a:latin typeface="+mj-lt"/>
                <a:ea typeface="+mj-ea"/>
                <a:cs typeface="Times New Roman" pitchFamily="18" charset="0"/>
              </a:rPr>
              <a:t>DEFINITION OF PUMP</a:t>
            </a:r>
          </a:p>
          <a:p>
            <a:pPr algn="ctr"/>
            <a:endParaRPr lang="en-IN" sz="2400" b="1" u="sng" dirty="0" smtClean="0">
              <a:solidFill>
                <a:schemeClr val="accent6">
                  <a:lumMod val="50000"/>
                </a:schemeClr>
              </a:solidFill>
            </a:endParaRPr>
          </a:p>
          <a:p>
            <a:pPr>
              <a:buFont typeface="Arial" pitchFamily="34" charset="0"/>
              <a:buChar char="•"/>
            </a:pPr>
            <a:r>
              <a:rPr lang="en-IN" sz="2400" b="1" dirty="0" smtClean="0"/>
              <a:t>  </a:t>
            </a:r>
            <a:r>
              <a:rPr lang="en-IN" sz="2400" b="1" dirty="0" smtClean="0"/>
              <a:t>PUMP </a:t>
            </a:r>
            <a:r>
              <a:rPr lang="en-IN" sz="2000" b="1" dirty="0" smtClean="0"/>
              <a:t>IS A MECHANICAL DEVICE WHICH RAISES THE ENERGY LEVELS OF VARIOUS FLUIDS BY CONVERTING KINETIC ENERGY IMPARTED </a:t>
            </a:r>
            <a:r>
              <a:rPr lang="en-IN" sz="2000" b="1" dirty="0" smtClean="0"/>
              <a:t>BY ITS </a:t>
            </a:r>
            <a:r>
              <a:rPr lang="en-IN" sz="2000" b="1" dirty="0" smtClean="0"/>
              <a:t>PRIME MOVERS INTO HYDRAULIC ENERGY.</a:t>
            </a:r>
          </a:p>
          <a:p>
            <a:endParaRPr lang="en-IN" sz="2400" b="1" dirty="0" smtClean="0"/>
          </a:p>
          <a:p>
            <a:pPr>
              <a:buFont typeface="Arial" pitchFamily="34" charset="0"/>
              <a:buChar char="•"/>
            </a:pPr>
            <a:r>
              <a:rPr lang="en-IN" sz="2400" b="1" dirty="0" smtClean="0"/>
              <a:t>  PUMP </a:t>
            </a:r>
            <a:r>
              <a:rPr lang="en-IN" sz="2000" b="1" dirty="0" smtClean="0"/>
              <a:t>IS A MACHINE USED TO LIFT WATER FROM A LOWER LEVEL TO A HIGHER LEVEL.</a:t>
            </a:r>
            <a:endParaRPr lang="en-IN" sz="2000" dirty="0"/>
          </a:p>
        </p:txBody>
      </p:sp>
      <p:pic>
        <p:nvPicPr>
          <p:cNvPr id="14338" name="Picture 2"/>
          <p:cNvPicPr>
            <a:picLocks noChangeAspect="1" noChangeArrowheads="1"/>
          </p:cNvPicPr>
          <p:nvPr/>
        </p:nvPicPr>
        <p:blipFill>
          <a:blip r:embed="rId2" cstate="print"/>
          <a:srcRect/>
          <a:stretch>
            <a:fillRect/>
          </a:stretch>
        </p:blipFill>
        <p:spPr bwMode="auto">
          <a:xfrm>
            <a:off x="533400" y="3505200"/>
            <a:ext cx="807674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1143000"/>
          </a:xfrm>
        </p:spPr>
        <p:txBody>
          <a:bodyPr/>
          <a:lstStyle/>
          <a:p>
            <a:r>
              <a:rPr lang="en-US" b="1" dirty="0" smtClean="0">
                <a:solidFill>
                  <a:schemeClr val="accent2"/>
                </a:solidFill>
                <a:cs typeface="Times New Roman" pitchFamily="18" charset="0"/>
              </a:rPr>
              <a:t>Pump Selection - Modification</a:t>
            </a:r>
            <a:endParaRPr lang="en-US" dirty="0"/>
          </a:p>
        </p:txBody>
      </p:sp>
      <p:sp>
        <p:nvSpPr>
          <p:cNvPr id="46136" name="Rectangle 56"/>
          <p:cNvSpPr>
            <a:spLocks noChangeArrowheads="1"/>
          </p:cNvSpPr>
          <p:nvPr/>
        </p:nvSpPr>
        <p:spPr bwMode="auto">
          <a:xfrm>
            <a:off x="374650" y="13970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grpSp>
        <p:nvGrpSpPr>
          <p:cNvPr id="2" name="Group 59"/>
          <p:cNvGrpSpPr>
            <a:grpSpLocks/>
          </p:cNvGrpSpPr>
          <p:nvPr/>
        </p:nvGrpSpPr>
        <p:grpSpPr bwMode="auto">
          <a:xfrm>
            <a:off x="1693863" y="1825625"/>
            <a:ext cx="195262" cy="3529013"/>
            <a:chOff x="1067" y="1150"/>
            <a:chExt cx="123" cy="2223"/>
          </a:xfrm>
        </p:grpSpPr>
        <p:sp>
          <p:nvSpPr>
            <p:cNvPr id="46137" name="Line 57"/>
            <p:cNvSpPr>
              <a:spLocks noChangeShapeType="1"/>
            </p:cNvSpPr>
            <p:nvPr/>
          </p:nvSpPr>
          <p:spPr bwMode="auto">
            <a:xfrm>
              <a:off x="1128" y="1270"/>
              <a:ext cx="1" cy="2103"/>
            </a:xfrm>
            <a:prstGeom prst="line">
              <a:avLst/>
            </a:prstGeom>
            <a:noFill/>
            <a:ln w="17463">
              <a:solidFill>
                <a:srgbClr val="000000"/>
              </a:solidFill>
              <a:round/>
              <a:headEnd/>
              <a:tailEnd/>
            </a:ln>
          </p:spPr>
          <p:txBody>
            <a:bodyPr/>
            <a:lstStyle/>
            <a:p>
              <a:endParaRPr lang="en-US"/>
            </a:p>
          </p:txBody>
        </p:sp>
        <p:sp>
          <p:nvSpPr>
            <p:cNvPr id="46138" name="Freeform 58"/>
            <p:cNvSpPr>
              <a:spLocks/>
            </p:cNvSpPr>
            <p:nvPr/>
          </p:nvSpPr>
          <p:spPr bwMode="auto">
            <a:xfrm>
              <a:off x="1067" y="1150"/>
              <a:ext cx="123" cy="125"/>
            </a:xfrm>
            <a:custGeom>
              <a:avLst/>
              <a:gdLst/>
              <a:ahLst/>
              <a:cxnLst>
                <a:cxn ang="0">
                  <a:pos x="123" y="125"/>
                </a:cxn>
                <a:cxn ang="0">
                  <a:pos x="61" y="0"/>
                </a:cxn>
                <a:cxn ang="0">
                  <a:pos x="0" y="125"/>
                </a:cxn>
                <a:cxn ang="0">
                  <a:pos x="123" y="125"/>
                </a:cxn>
              </a:cxnLst>
              <a:rect l="0" t="0" r="r" b="b"/>
              <a:pathLst>
                <a:path w="123" h="125">
                  <a:moveTo>
                    <a:pt x="123" y="125"/>
                  </a:moveTo>
                  <a:lnTo>
                    <a:pt x="61" y="0"/>
                  </a:lnTo>
                  <a:lnTo>
                    <a:pt x="0" y="125"/>
                  </a:lnTo>
                  <a:lnTo>
                    <a:pt x="123" y="125"/>
                  </a:lnTo>
                  <a:close/>
                </a:path>
              </a:pathLst>
            </a:custGeom>
            <a:solidFill>
              <a:srgbClr val="000000"/>
            </a:solidFill>
            <a:ln w="9525">
              <a:noFill/>
              <a:round/>
              <a:headEnd/>
              <a:tailEnd/>
            </a:ln>
          </p:spPr>
          <p:txBody>
            <a:bodyPr/>
            <a:lstStyle/>
            <a:p>
              <a:endParaRPr lang="en-US"/>
            </a:p>
          </p:txBody>
        </p:sp>
      </p:grpSp>
      <p:grpSp>
        <p:nvGrpSpPr>
          <p:cNvPr id="3" name="Group 62"/>
          <p:cNvGrpSpPr>
            <a:grpSpLocks/>
          </p:cNvGrpSpPr>
          <p:nvPr/>
        </p:nvGrpSpPr>
        <p:grpSpPr bwMode="auto">
          <a:xfrm>
            <a:off x="1790700" y="5257800"/>
            <a:ext cx="5172075" cy="195263"/>
            <a:chOff x="1128" y="3312"/>
            <a:chExt cx="3258" cy="123"/>
          </a:xfrm>
        </p:grpSpPr>
        <p:sp>
          <p:nvSpPr>
            <p:cNvPr id="46140" name="Line 60"/>
            <p:cNvSpPr>
              <a:spLocks noChangeShapeType="1"/>
            </p:cNvSpPr>
            <p:nvPr/>
          </p:nvSpPr>
          <p:spPr bwMode="auto">
            <a:xfrm>
              <a:off x="1128" y="3373"/>
              <a:ext cx="3138" cy="1"/>
            </a:xfrm>
            <a:prstGeom prst="line">
              <a:avLst/>
            </a:prstGeom>
            <a:noFill/>
            <a:ln w="17463">
              <a:solidFill>
                <a:srgbClr val="000000"/>
              </a:solidFill>
              <a:round/>
              <a:headEnd/>
              <a:tailEnd/>
            </a:ln>
          </p:spPr>
          <p:txBody>
            <a:bodyPr/>
            <a:lstStyle/>
            <a:p>
              <a:endParaRPr lang="en-US"/>
            </a:p>
          </p:txBody>
        </p:sp>
        <p:sp>
          <p:nvSpPr>
            <p:cNvPr id="46141" name="Freeform 61"/>
            <p:cNvSpPr>
              <a:spLocks/>
            </p:cNvSpPr>
            <p:nvPr/>
          </p:nvSpPr>
          <p:spPr bwMode="auto">
            <a:xfrm>
              <a:off x="4262" y="3312"/>
              <a:ext cx="124" cy="123"/>
            </a:xfrm>
            <a:custGeom>
              <a:avLst/>
              <a:gdLst/>
              <a:ahLst/>
              <a:cxnLst>
                <a:cxn ang="0">
                  <a:pos x="0" y="123"/>
                </a:cxn>
                <a:cxn ang="0">
                  <a:pos x="124" y="62"/>
                </a:cxn>
                <a:cxn ang="0">
                  <a:pos x="0" y="0"/>
                </a:cxn>
                <a:cxn ang="0">
                  <a:pos x="0" y="123"/>
                </a:cxn>
              </a:cxnLst>
              <a:rect l="0" t="0" r="r" b="b"/>
              <a:pathLst>
                <a:path w="124" h="123">
                  <a:moveTo>
                    <a:pt x="0" y="123"/>
                  </a:moveTo>
                  <a:lnTo>
                    <a:pt x="124" y="62"/>
                  </a:lnTo>
                  <a:lnTo>
                    <a:pt x="0" y="0"/>
                  </a:lnTo>
                  <a:lnTo>
                    <a:pt x="0" y="123"/>
                  </a:lnTo>
                  <a:close/>
                </a:path>
              </a:pathLst>
            </a:custGeom>
            <a:solidFill>
              <a:srgbClr val="000000"/>
            </a:solidFill>
            <a:ln w="9525">
              <a:noFill/>
              <a:round/>
              <a:headEnd/>
              <a:tailEnd/>
            </a:ln>
          </p:spPr>
          <p:txBody>
            <a:bodyPr/>
            <a:lstStyle/>
            <a:p>
              <a:endParaRPr lang="en-US"/>
            </a:p>
          </p:txBody>
        </p:sp>
      </p:grpSp>
      <p:sp>
        <p:nvSpPr>
          <p:cNvPr id="46143" name="Rectangle 63"/>
          <p:cNvSpPr>
            <a:spLocks noChangeArrowheads="1"/>
          </p:cNvSpPr>
          <p:nvPr/>
        </p:nvSpPr>
        <p:spPr bwMode="auto">
          <a:xfrm>
            <a:off x="381000" y="3938588"/>
            <a:ext cx="1173163" cy="706437"/>
          </a:xfrm>
          <a:prstGeom prst="rect">
            <a:avLst/>
          </a:prstGeom>
          <a:solidFill>
            <a:srgbClr val="FFFFFF"/>
          </a:solidFill>
          <a:ln w="9525">
            <a:noFill/>
            <a:miter lim="800000"/>
            <a:headEnd/>
            <a:tailEnd/>
          </a:ln>
        </p:spPr>
        <p:txBody>
          <a:bodyPr/>
          <a:lstStyle/>
          <a:p>
            <a:endParaRPr lang="en-US"/>
          </a:p>
        </p:txBody>
      </p:sp>
      <p:sp>
        <p:nvSpPr>
          <p:cNvPr id="46144" name="Rectangle 64"/>
          <p:cNvSpPr>
            <a:spLocks noChangeArrowheads="1"/>
          </p:cNvSpPr>
          <p:nvPr/>
        </p:nvSpPr>
        <p:spPr bwMode="auto">
          <a:xfrm>
            <a:off x="558800" y="4032250"/>
            <a:ext cx="700088" cy="347663"/>
          </a:xfrm>
          <a:prstGeom prst="rect">
            <a:avLst/>
          </a:prstGeom>
          <a:noFill/>
          <a:ln w="9525">
            <a:noFill/>
            <a:miter lim="800000"/>
            <a:headEnd/>
            <a:tailEnd/>
          </a:ln>
        </p:spPr>
        <p:txBody>
          <a:bodyPr wrap="none" lIns="0" tIns="0" rIns="0" bIns="0">
            <a:spAutoFit/>
          </a:bodyPr>
          <a:lstStyle/>
          <a:p>
            <a:r>
              <a:rPr lang="en-US" sz="2000">
                <a:solidFill>
                  <a:srgbClr val="000000"/>
                </a:solidFill>
              </a:rPr>
              <a:t> Head</a:t>
            </a:r>
            <a:endParaRPr lang="en-US"/>
          </a:p>
        </p:txBody>
      </p:sp>
      <p:sp>
        <p:nvSpPr>
          <p:cNvPr id="46145" name="Rectangle 65"/>
          <p:cNvSpPr>
            <a:spLocks noChangeArrowheads="1"/>
          </p:cNvSpPr>
          <p:nvPr/>
        </p:nvSpPr>
        <p:spPr bwMode="auto">
          <a:xfrm>
            <a:off x="1154113" y="4032250"/>
            <a:ext cx="166687" cy="347663"/>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146" name="Rectangle 66"/>
          <p:cNvSpPr>
            <a:spLocks noChangeArrowheads="1"/>
          </p:cNvSpPr>
          <p:nvPr/>
        </p:nvSpPr>
        <p:spPr bwMode="auto">
          <a:xfrm>
            <a:off x="558800" y="4321175"/>
            <a:ext cx="931863" cy="347663"/>
          </a:xfrm>
          <a:prstGeom prst="rect">
            <a:avLst/>
          </a:prstGeom>
          <a:noFill/>
          <a:ln w="9525">
            <a:noFill/>
            <a:miter lim="800000"/>
            <a:headEnd/>
            <a:tailEnd/>
          </a:ln>
        </p:spPr>
        <p:txBody>
          <a:bodyPr wrap="none" lIns="0" tIns="0" rIns="0" bIns="0">
            <a:spAutoFit/>
          </a:bodyPr>
          <a:lstStyle/>
          <a:p>
            <a:r>
              <a:rPr lang="en-US" sz="2000">
                <a:solidFill>
                  <a:srgbClr val="000000"/>
                </a:solidFill>
              </a:rPr>
              <a:t> Meters </a:t>
            </a:r>
            <a:endParaRPr lang="en-US"/>
          </a:p>
        </p:txBody>
      </p:sp>
      <p:sp>
        <p:nvSpPr>
          <p:cNvPr id="46147" name="Rectangle 67"/>
          <p:cNvSpPr>
            <a:spLocks noChangeArrowheads="1"/>
          </p:cNvSpPr>
          <p:nvPr/>
        </p:nvSpPr>
        <p:spPr bwMode="auto">
          <a:xfrm>
            <a:off x="1382713" y="427355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48" name="Rectangle 68"/>
          <p:cNvSpPr>
            <a:spLocks noChangeArrowheads="1"/>
          </p:cNvSpPr>
          <p:nvPr/>
        </p:nvSpPr>
        <p:spPr bwMode="auto">
          <a:xfrm>
            <a:off x="4144963" y="1625600"/>
            <a:ext cx="2660650" cy="495300"/>
          </a:xfrm>
          <a:prstGeom prst="rect">
            <a:avLst/>
          </a:prstGeom>
          <a:solidFill>
            <a:srgbClr val="FFFFFF"/>
          </a:solidFill>
          <a:ln w="9525">
            <a:noFill/>
            <a:miter lim="800000"/>
            <a:headEnd/>
            <a:tailEnd/>
          </a:ln>
        </p:spPr>
        <p:txBody>
          <a:bodyPr/>
          <a:lstStyle/>
          <a:p>
            <a:endParaRPr lang="en-US"/>
          </a:p>
        </p:txBody>
      </p:sp>
      <p:sp>
        <p:nvSpPr>
          <p:cNvPr id="46150" name="Rectangle 70"/>
          <p:cNvSpPr>
            <a:spLocks noChangeArrowheads="1"/>
          </p:cNvSpPr>
          <p:nvPr/>
        </p:nvSpPr>
        <p:spPr bwMode="auto">
          <a:xfrm>
            <a:off x="6527800" y="167798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1" name="Rectangle 71"/>
          <p:cNvSpPr>
            <a:spLocks noChangeArrowheads="1"/>
          </p:cNvSpPr>
          <p:nvPr/>
        </p:nvSpPr>
        <p:spPr bwMode="auto">
          <a:xfrm>
            <a:off x="7669213" y="2332038"/>
            <a:ext cx="941387" cy="504825"/>
          </a:xfrm>
          <a:prstGeom prst="rect">
            <a:avLst/>
          </a:prstGeom>
          <a:solidFill>
            <a:srgbClr val="FFFFFF"/>
          </a:solidFill>
          <a:ln w="9525">
            <a:noFill/>
            <a:miter lim="800000"/>
            <a:headEnd/>
            <a:tailEnd/>
          </a:ln>
        </p:spPr>
        <p:txBody>
          <a:bodyPr/>
          <a:lstStyle/>
          <a:p>
            <a:endParaRPr lang="en-US"/>
          </a:p>
        </p:txBody>
      </p:sp>
      <p:sp>
        <p:nvSpPr>
          <p:cNvPr id="46152" name="Rectangle 72"/>
          <p:cNvSpPr>
            <a:spLocks noChangeArrowheads="1"/>
          </p:cNvSpPr>
          <p:nvPr/>
        </p:nvSpPr>
        <p:spPr bwMode="auto">
          <a:xfrm>
            <a:off x="7850188" y="2432050"/>
            <a:ext cx="566737" cy="347663"/>
          </a:xfrm>
          <a:prstGeom prst="rect">
            <a:avLst/>
          </a:prstGeom>
          <a:noFill/>
          <a:ln w="9525">
            <a:noFill/>
            <a:miter lim="800000"/>
            <a:headEnd/>
            <a:tailEnd/>
          </a:ln>
        </p:spPr>
        <p:txBody>
          <a:bodyPr wrap="none" lIns="0" tIns="0" rIns="0" bIns="0">
            <a:spAutoFit/>
          </a:bodyPr>
          <a:lstStyle/>
          <a:p>
            <a:r>
              <a:rPr lang="en-US" sz="2000">
                <a:solidFill>
                  <a:srgbClr val="000000"/>
                </a:solidFill>
              </a:rPr>
              <a:t>82%</a:t>
            </a:r>
            <a:endParaRPr lang="en-US"/>
          </a:p>
        </p:txBody>
      </p:sp>
      <p:sp>
        <p:nvSpPr>
          <p:cNvPr id="46153" name="Rectangle 73"/>
          <p:cNvSpPr>
            <a:spLocks noChangeArrowheads="1"/>
          </p:cNvSpPr>
          <p:nvPr/>
        </p:nvSpPr>
        <p:spPr bwMode="auto">
          <a:xfrm>
            <a:off x="8312150" y="2384425"/>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4" name="Rectangle 74"/>
          <p:cNvSpPr>
            <a:spLocks noChangeArrowheads="1"/>
          </p:cNvSpPr>
          <p:nvPr/>
        </p:nvSpPr>
        <p:spPr bwMode="auto">
          <a:xfrm>
            <a:off x="2025650" y="1390650"/>
            <a:ext cx="2066925" cy="706438"/>
          </a:xfrm>
          <a:prstGeom prst="rect">
            <a:avLst/>
          </a:prstGeom>
          <a:solidFill>
            <a:srgbClr val="FFFFFF"/>
          </a:solidFill>
          <a:ln w="9525">
            <a:noFill/>
            <a:miter lim="800000"/>
            <a:headEnd/>
            <a:tailEnd/>
          </a:ln>
        </p:spPr>
        <p:txBody>
          <a:bodyPr/>
          <a:lstStyle/>
          <a:p>
            <a:endParaRPr lang="en-US"/>
          </a:p>
        </p:txBody>
      </p:sp>
      <p:sp>
        <p:nvSpPr>
          <p:cNvPr id="46155" name="Rectangle 75"/>
          <p:cNvSpPr>
            <a:spLocks noChangeArrowheads="1"/>
          </p:cNvSpPr>
          <p:nvPr/>
        </p:nvSpPr>
        <p:spPr bwMode="auto">
          <a:xfrm>
            <a:off x="2309813" y="1484313"/>
            <a:ext cx="1674812" cy="347662"/>
          </a:xfrm>
          <a:prstGeom prst="rect">
            <a:avLst/>
          </a:prstGeom>
          <a:noFill/>
          <a:ln w="9525">
            <a:noFill/>
            <a:miter lim="800000"/>
            <a:headEnd/>
            <a:tailEnd/>
          </a:ln>
        </p:spPr>
        <p:txBody>
          <a:bodyPr wrap="none" lIns="0" tIns="0" rIns="0" bIns="0">
            <a:spAutoFit/>
          </a:bodyPr>
          <a:lstStyle/>
          <a:p>
            <a:r>
              <a:rPr lang="en-US" sz="2000">
                <a:solidFill>
                  <a:srgbClr val="000000"/>
                </a:solidFill>
              </a:rPr>
              <a:t>Pump Curve at </a:t>
            </a:r>
            <a:endParaRPr lang="en-US"/>
          </a:p>
        </p:txBody>
      </p:sp>
      <p:sp>
        <p:nvSpPr>
          <p:cNvPr id="46156" name="Rectangle 76"/>
          <p:cNvSpPr>
            <a:spLocks noChangeArrowheads="1"/>
          </p:cNvSpPr>
          <p:nvPr/>
        </p:nvSpPr>
        <p:spPr bwMode="auto">
          <a:xfrm>
            <a:off x="2397125" y="1773238"/>
            <a:ext cx="1439863" cy="347662"/>
          </a:xfrm>
          <a:prstGeom prst="rect">
            <a:avLst/>
          </a:prstGeom>
          <a:noFill/>
          <a:ln w="9525">
            <a:noFill/>
            <a:miter lim="800000"/>
            <a:headEnd/>
            <a:tailEnd/>
          </a:ln>
        </p:spPr>
        <p:txBody>
          <a:bodyPr wrap="none" lIns="0" tIns="0" rIns="0" bIns="0">
            <a:spAutoFit/>
          </a:bodyPr>
          <a:lstStyle/>
          <a:p>
            <a:r>
              <a:rPr lang="en-US" sz="2000">
                <a:solidFill>
                  <a:srgbClr val="000000"/>
                </a:solidFill>
              </a:rPr>
              <a:t>Const. Speed</a:t>
            </a:r>
            <a:endParaRPr lang="en-US"/>
          </a:p>
        </p:txBody>
      </p:sp>
      <p:sp>
        <p:nvSpPr>
          <p:cNvPr id="46157" name="Rectangle 77"/>
          <p:cNvSpPr>
            <a:spLocks noChangeArrowheads="1"/>
          </p:cNvSpPr>
          <p:nvPr/>
        </p:nvSpPr>
        <p:spPr bwMode="auto">
          <a:xfrm>
            <a:off x="3721100" y="172561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8" name="Rectangle 78"/>
          <p:cNvSpPr>
            <a:spLocks noChangeArrowheads="1"/>
          </p:cNvSpPr>
          <p:nvPr/>
        </p:nvSpPr>
        <p:spPr bwMode="auto">
          <a:xfrm>
            <a:off x="3094038" y="2311400"/>
            <a:ext cx="1835150" cy="727075"/>
          </a:xfrm>
          <a:prstGeom prst="rect">
            <a:avLst/>
          </a:prstGeom>
          <a:solidFill>
            <a:srgbClr val="FFFFFF"/>
          </a:solidFill>
          <a:ln w="9525">
            <a:noFill/>
            <a:miter lim="800000"/>
            <a:headEnd/>
            <a:tailEnd/>
          </a:ln>
        </p:spPr>
        <p:txBody>
          <a:bodyPr/>
          <a:lstStyle/>
          <a:p>
            <a:endParaRPr lang="en-US"/>
          </a:p>
        </p:txBody>
      </p:sp>
      <p:sp>
        <p:nvSpPr>
          <p:cNvPr id="46161" name="Rectangle 81"/>
          <p:cNvSpPr>
            <a:spLocks noChangeArrowheads="1"/>
          </p:cNvSpPr>
          <p:nvPr/>
        </p:nvSpPr>
        <p:spPr bwMode="auto">
          <a:xfrm>
            <a:off x="4521200" y="26463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2" name="Rectangle 82"/>
          <p:cNvSpPr>
            <a:spLocks noChangeArrowheads="1"/>
          </p:cNvSpPr>
          <p:nvPr/>
        </p:nvSpPr>
        <p:spPr bwMode="auto">
          <a:xfrm>
            <a:off x="5894388" y="3273425"/>
            <a:ext cx="2119312" cy="471488"/>
          </a:xfrm>
          <a:prstGeom prst="rect">
            <a:avLst/>
          </a:prstGeom>
          <a:solidFill>
            <a:srgbClr val="FFFFFF"/>
          </a:solidFill>
          <a:ln w="9525">
            <a:noFill/>
            <a:miter lim="800000"/>
            <a:headEnd/>
            <a:tailEnd/>
          </a:ln>
        </p:spPr>
        <p:txBody>
          <a:bodyPr/>
          <a:lstStyle/>
          <a:p>
            <a:endParaRPr lang="en-US"/>
          </a:p>
        </p:txBody>
      </p:sp>
      <p:sp>
        <p:nvSpPr>
          <p:cNvPr id="46163" name="Rectangle 83"/>
          <p:cNvSpPr>
            <a:spLocks noChangeArrowheads="1"/>
          </p:cNvSpPr>
          <p:nvPr/>
        </p:nvSpPr>
        <p:spPr bwMode="auto">
          <a:xfrm>
            <a:off x="6075363" y="3367088"/>
            <a:ext cx="1668462" cy="347662"/>
          </a:xfrm>
          <a:prstGeom prst="rect">
            <a:avLst/>
          </a:prstGeom>
          <a:noFill/>
          <a:ln w="9525">
            <a:noFill/>
            <a:miter lim="800000"/>
            <a:headEnd/>
            <a:tailEnd/>
          </a:ln>
        </p:spPr>
        <p:txBody>
          <a:bodyPr wrap="none" lIns="0" tIns="0" rIns="0" bIns="0">
            <a:spAutoFit/>
          </a:bodyPr>
          <a:lstStyle/>
          <a:p>
            <a:r>
              <a:rPr lang="en-US" sz="2000">
                <a:solidFill>
                  <a:srgbClr val="000000"/>
                </a:solidFill>
              </a:rPr>
              <a:t>Full open valve</a:t>
            </a:r>
            <a:endParaRPr lang="en-US"/>
          </a:p>
        </p:txBody>
      </p:sp>
      <p:sp>
        <p:nvSpPr>
          <p:cNvPr id="46164" name="Rectangle 84"/>
          <p:cNvSpPr>
            <a:spLocks noChangeArrowheads="1"/>
          </p:cNvSpPr>
          <p:nvPr/>
        </p:nvSpPr>
        <p:spPr bwMode="auto">
          <a:xfrm>
            <a:off x="7632700" y="33194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5" name="Rectangle 85"/>
          <p:cNvSpPr>
            <a:spLocks noChangeArrowheads="1"/>
          </p:cNvSpPr>
          <p:nvPr/>
        </p:nvSpPr>
        <p:spPr bwMode="auto">
          <a:xfrm>
            <a:off x="2260600" y="3657600"/>
            <a:ext cx="2116138" cy="471488"/>
          </a:xfrm>
          <a:prstGeom prst="rect">
            <a:avLst/>
          </a:prstGeom>
          <a:solidFill>
            <a:srgbClr val="FFFFFF"/>
          </a:solidFill>
          <a:ln w="9525">
            <a:noFill/>
            <a:miter lim="800000"/>
            <a:headEnd/>
            <a:tailEnd/>
          </a:ln>
        </p:spPr>
        <p:txBody>
          <a:bodyPr/>
          <a:lstStyle/>
          <a:p>
            <a:endParaRPr lang="en-US"/>
          </a:p>
        </p:txBody>
      </p:sp>
      <p:sp>
        <p:nvSpPr>
          <p:cNvPr id="46166" name="Rectangle 86"/>
          <p:cNvSpPr>
            <a:spLocks noChangeArrowheads="1"/>
          </p:cNvSpPr>
          <p:nvPr/>
        </p:nvSpPr>
        <p:spPr bwMode="auto">
          <a:xfrm>
            <a:off x="2441575" y="3751263"/>
            <a:ext cx="1614488" cy="347662"/>
          </a:xfrm>
          <a:prstGeom prst="rect">
            <a:avLst/>
          </a:prstGeom>
          <a:noFill/>
          <a:ln w="9525">
            <a:noFill/>
            <a:miter lim="800000"/>
            <a:headEnd/>
            <a:tailEnd/>
          </a:ln>
        </p:spPr>
        <p:txBody>
          <a:bodyPr wrap="none" lIns="0" tIns="0" rIns="0" bIns="0">
            <a:spAutoFit/>
          </a:bodyPr>
          <a:lstStyle/>
          <a:p>
            <a:r>
              <a:rPr lang="en-US" sz="2000">
                <a:solidFill>
                  <a:srgbClr val="000000"/>
                </a:solidFill>
              </a:rPr>
              <a:t>System Curves</a:t>
            </a:r>
            <a:endParaRPr lang="en-US"/>
          </a:p>
        </p:txBody>
      </p:sp>
      <p:sp>
        <p:nvSpPr>
          <p:cNvPr id="46167" name="Rectangle 87"/>
          <p:cNvSpPr>
            <a:spLocks noChangeArrowheads="1"/>
          </p:cNvSpPr>
          <p:nvPr/>
        </p:nvSpPr>
        <p:spPr bwMode="auto">
          <a:xfrm>
            <a:off x="3938588" y="370205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8" name="Rectangle 88"/>
          <p:cNvSpPr>
            <a:spLocks noChangeArrowheads="1"/>
          </p:cNvSpPr>
          <p:nvPr/>
        </p:nvSpPr>
        <p:spPr bwMode="auto">
          <a:xfrm>
            <a:off x="3438525" y="5818188"/>
            <a:ext cx="1879600" cy="561975"/>
          </a:xfrm>
          <a:prstGeom prst="rect">
            <a:avLst/>
          </a:prstGeom>
          <a:solidFill>
            <a:srgbClr val="FFFFFF"/>
          </a:solidFill>
          <a:ln w="9525">
            <a:noFill/>
            <a:miter lim="800000"/>
            <a:headEnd/>
            <a:tailEnd/>
          </a:ln>
        </p:spPr>
        <p:txBody>
          <a:bodyPr/>
          <a:lstStyle/>
          <a:p>
            <a:endParaRPr lang="en-US"/>
          </a:p>
        </p:txBody>
      </p:sp>
      <p:grpSp>
        <p:nvGrpSpPr>
          <p:cNvPr id="4" name="Group 95"/>
          <p:cNvGrpSpPr>
            <a:grpSpLocks/>
          </p:cNvGrpSpPr>
          <p:nvPr/>
        </p:nvGrpSpPr>
        <p:grpSpPr bwMode="auto">
          <a:xfrm>
            <a:off x="3621088" y="5908675"/>
            <a:ext cx="1519237" cy="385763"/>
            <a:chOff x="2281" y="3722"/>
            <a:chExt cx="957" cy="243"/>
          </a:xfrm>
        </p:grpSpPr>
        <p:sp>
          <p:nvSpPr>
            <p:cNvPr id="46169" name="Rectangle 89"/>
            <p:cNvSpPr>
              <a:spLocks noChangeArrowheads="1"/>
            </p:cNvSpPr>
            <p:nvPr/>
          </p:nvSpPr>
          <p:spPr bwMode="auto">
            <a:xfrm>
              <a:off x="2281" y="3725"/>
              <a:ext cx="104" cy="220"/>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sp>
          <p:nvSpPr>
            <p:cNvPr id="46170" name="Rectangle 90"/>
            <p:cNvSpPr>
              <a:spLocks noChangeArrowheads="1"/>
            </p:cNvSpPr>
            <p:nvPr/>
          </p:nvSpPr>
          <p:spPr bwMode="auto">
            <a:xfrm>
              <a:off x="2281" y="3722"/>
              <a:ext cx="957" cy="240"/>
            </a:xfrm>
            <a:prstGeom prst="rect">
              <a:avLst/>
            </a:prstGeom>
            <a:solidFill>
              <a:srgbClr val="FFFFFF"/>
            </a:solidFill>
            <a:ln w="9525">
              <a:noFill/>
              <a:miter lim="800000"/>
              <a:headEnd/>
              <a:tailEnd/>
            </a:ln>
          </p:spPr>
          <p:txBody>
            <a:bodyPr/>
            <a:lstStyle/>
            <a:p>
              <a:endParaRPr lang="en-US"/>
            </a:p>
          </p:txBody>
        </p:sp>
        <p:sp>
          <p:nvSpPr>
            <p:cNvPr id="46171" name="Rectangle 91"/>
            <p:cNvSpPr>
              <a:spLocks noChangeArrowheads="1"/>
            </p:cNvSpPr>
            <p:nvPr/>
          </p:nvSpPr>
          <p:spPr bwMode="auto">
            <a:xfrm>
              <a:off x="2431" y="3770"/>
              <a:ext cx="482" cy="175"/>
            </a:xfrm>
            <a:prstGeom prst="rect">
              <a:avLst/>
            </a:prstGeom>
            <a:noFill/>
            <a:ln w="9525">
              <a:noFill/>
              <a:miter lim="800000"/>
              <a:headEnd/>
              <a:tailEnd/>
            </a:ln>
          </p:spPr>
          <p:txBody>
            <a:bodyPr wrap="none" lIns="0" tIns="0" rIns="0" bIns="0">
              <a:spAutoFit/>
            </a:bodyPr>
            <a:lstStyle/>
            <a:p>
              <a:r>
                <a:rPr lang="en-US" sz="1600">
                  <a:solidFill>
                    <a:srgbClr val="000000"/>
                  </a:solidFill>
                </a:rPr>
                <a:t>Flow (m</a:t>
              </a:r>
              <a:endParaRPr lang="en-US"/>
            </a:p>
          </p:txBody>
        </p:sp>
        <p:sp>
          <p:nvSpPr>
            <p:cNvPr id="46172" name="Rectangle 92"/>
            <p:cNvSpPr>
              <a:spLocks noChangeArrowheads="1"/>
            </p:cNvSpPr>
            <p:nvPr/>
          </p:nvSpPr>
          <p:spPr bwMode="auto">
            <a:xfrm>
              <a:off x="2862" y="3751"/>
              <a:ext cx="80" cy="122"/>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6173" name="Rectangle 93"/>
            <p:cNvSpPr>
              <a:spLocks noChangeArrowheads="1"/>
            </p:cNvSpPr>
            <p:nvPr/>
          </p:nvSpPr>
          <p:spPr bwMode="auto">
            <a:xfrm>
              <a:off x="2904" y="3770"/>
              <a:ext cx="235" cy="175"/>
            </a:xfrm>
            <a:prstGeom prst="rect">
              <a:avLst/>
            </a:prstGeom>
            <a:noFill/>
            <a:ln w="9525">
              <a:noFill/>
              <a:miter lim="800000"/>
              <a:headEnd/>
              <a:tailEnd/>
            </a:ln>
          </p:spPr>
          <p:txBody>
            <a:bodyPr wrap="none" lIns="0" tIns="0" rIns="0" bIns="0">
              <a:spAutoFit/>
            </a:bodyPr>
            <a:lstStyle/>
            <a:p>
              <a:r>
                <a:rPr lang="en-US" sz="1600">
                  <a:solidFill>
                    <a:srgbClr val="000000"/>
                  </a:solidFill>
                </a:rPr>
                <a:t>/hr)</a:t>
              </a:r>
              <a:endParaRPr lang="en-US"/>
            </a:p>
          </p:txBody>
        </p:sp>
        <p:sp>
          <p:nvSpPr>
            <p:cNvPr id="46174" name="Rectangle 94"/>
            <p:cNvSpPr>
              <a:spLocks noChangeArrowheads="1"/>
            </p:cNvSpPr>
            <p:nvPr/>
          </p:nvSpPr>
          <p:spPr bwMode="auto">
            <a:xfrm>
              <a:off x="3088" y="3745"/>
              <a:ext cx="104" cy="220"/>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grpSp>
      <p:sp>
        <p:nvSpPr>
          <p:cNvPr id="46176" name="Rectangle 96"/>
          <p:cNvSpPr>
            <a:spLocks noChangeArrowheads="1"/>
          </p:cNvSpPr>
          <p:nvPr/>
        </p:nvSpPr>
        <p:spPr bwMode="auto">
          <a:xfrm>
            <a:off x="5133975" y="601821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77" name="Freeform 97"/>
          <p:cNvSpPr>
            <a:spLocks/>
          </p:cNvSpPr>
          <p:nvPr/>
        </p:nvSpPr>
        <p:spPr bwMode="auto">
          <a:xfrm>
            <a:off x="1790700" y="2039938"/>
            <a:ext cx="4233863" cy="1433512"/>
          </a:xfrm>
          <a:custGeom>
            <a:avLst/>
            <a:gdLst/>
            <a:ahLst/>
            <a:cxnLst>
              <a:cxn ang="0">
                <a:pos x="0" y="80"/>
              </a:cxn>
              <a:cxn ang="0">
                <a:pos x="152" y="53"/>
              </a:cxn>
              <a:cxn ang="0">
                <a:pos x="304" y="30"/>
              </a:cxn>
              <a:cxn ang="0">
                <a:pos x="458" y="13"/>
              </a:cxn>
              <a:cxn ang="0">
                <a:pos x="536" y="6"/>
              </a:cxn>
              <a:cxn ang="0">
                <a:pos x="614" y="2"/>
              </a:cxn>
              <a:cxn ang="0">
                <a:pos x="692" y="0"/>
              </a:cxn>
              <a:cxn ang="0">
                <a:pos x="770" y="0"/>
              </a:cxn>
              <a:cxn ang="0">
                <a:pos x="850" y="4"/>
              </a:cxn>
              <a:cxn ang="0">
                <a:pos x="929" y="11"/>
              </a:cxn>
              <a:cxn ang="0">
                <a:pos x="1009" y="23"/>
              </a:cxn>
              <a:cxn ang="0">
                <a:pos x="1091" y="38"/>
              </a:cxn>
              <a:cxn ang="0">
                <a:pos x="1173" y="57"/>
              </a:cxn>
              <a:cxn ang="0">
                <a:pos x="1254" y="80"/>
              </a:cxn>
              <a:cxn ang="0">
                <a:pos x="1296" y="93"/>
              </a:cxn>
              <a:cxn ang="0">
                <a:pos x="1340" y="110"/>
              </a:cxn>
              <a:cxn ang="0">
                <a:pos x="1386" y="129"/>
              </a:cxn>
              <a:cxn ang="0">
                <a:pos x="1431" y="148"/>
              </a:cxn>
              <a:cxn ang="0">
                <a:pos x="1526" y="196"/>
              </a:cxn>
              <a:cxn ang="0">
                <a:pos x="1623" y="247"/>
              </a:cxn>
              <a:cxn ang="0">
                <a:pos x="1722" y="304"/>
              </a:cxn>
              <a:cxn ang="0">
                <a:pos x="1821" y="365"/>
              </a:cxn>
              <a:cxn ang="0">
                <a:pos x="1922" y="428"/>
              </a:cxn>
              <a:cxn ang="0">
                <a:pos x="2021" y="492"/>
              </a:cxn>
              <a:cxn ang="0">
                <a:pos x="2117" y="555"/>
              </a:cxn>
              <a:cxn ang="0">
                <a:pos x="2211" y="618"/>
              </a:cxn>
              <a:cxn ang="0">
                <a:pos x="2302" y="679"/>
              </a:cxn>
              <a:cxn ang="0">
                <a:pos x="2387" y="736"/>
              </a:cxn>
              <a:cxn ang="0">
                <a:pos x="2467" y="789"/>
              </a:cxn>
              <a:cxn ang="0">
                <a:pos x="2541" y="835"/>
              </a:cxn>
              <a:cxn ang="0">
                <a:pos x="2576" y="854"/>
              </a:cxn>
              <a:cxn ang="0">
                <a:pos x="2608" y="873"/>
              </a:cxn>
              <a:cxn ang="0">
                <a:pos x="2638" y="890"/>
              </a:cxn>
              <a:cxn ang="0">
                <a:pos x="2667" y="903"/>
              </a:cxn>
            </a:cxnLst>
            <a:rect l="0" t="0" r="r" b="b"/>
            <a:pathLst>
              <a:path w="2667" h="903">
                <a:moveTo>
                  <a:pt x="0" y="80"/>
                </a:moveTo>
                <a:lnTo>
                  <a:pt x="152" y="53"/>
                </a:lnTo>
                <a:lnTo>
                  <a:pt x="304" y="30"/>
                </a:lnTo>
                <a:lnTo>
                  <a:pt x="458" y="13"/>
                </a:lnTo>
                <a:lnTo>
                  <a:pt x="536" y="6"/>
                </a:lnTo>
                <a:lnTo>
                  <a:pt x="614" y="2"/>
                </a:lnTo>
                <a:lnTo>
                  <a:pt x="692" y="0"/>
                </a:lnTo>
                <a:lnTo>
                  <a:pt x="770" y="0"/>
                </a:lnTo>
                <a:lnTo>
                  <a:pt x="850" y="4"/>
                </a:lnTo>
                <a:lnTo>
                  <a:pt x="929" y="11"/>
                </a:lnTo>
                <a:lnTo>
                  <a:pt x="1009" y="23"/>
                </a:lnTo>
                <a:lnTo>
                  <a:pt x="1091" y="38"/>
                </a:lnTo>
                <a:lnTo>
                  <a:pt x="1173" y="57"/>
                </a:lnTo>
                <a:lnTo>
                  <a:pt x="1254" y="80"/>
                </a:lnTo>
                <a:lnTo>
                  <a:pt x="1296" y="93"/>
                </a:lnTo>
                <a:lnTo>
                  <a:pt x="1340" y="110"/>
                </a:lnTo>
                <a:lnTo>
                  <a:pt x="1386" y="129"/>
                </a:lnTo>
                <a:lnTo>
                  <a:pt x="1431" y="148"/>
                </a:lnTo>
                <a:lnTo>
                  <a:pt x="1526" y="196"/>
                </a:lnTo>
                <a:lnTo>
                  <a:pt x="1623" y="247"/>
                </a:lnTo>
                <a:lnTo>
                  <a:pt x="1722" y="304"/>
                </a:lnTo>
                <a:lnTo>
                  <a:pt x="1821" y="365"/>
                </a:lnTo>
                <a:lnTo>
                  <a:pt x="1922" y="428"/>
                </a:lnTo>
                <a:lnTo>
                  <a:pt x="2021" y="492"/>
                </a:lnTo>
                <a:lnTo>
                  <a:pt x="2117" y="555"/>
                </a:lnTo>
                <a:lnTo>
                  <a:pt x="2211" y="618"/>
                </a:lnTo>
                <a:lnTo>
                  <a:pt x="2302" y="679"/>
                </a:lnTo>
                <a:lnTo>
                  <a:pt x="2387" y="736"/>
                </a:lnTo>
                <a:lnTo>
                  <a:pt x="2467" y="789"/>
                </a:lnTo>
                <a:lnTo>
                  <a:pt x="2541" y="835"/>
                </a:lnTo>
                <a:lnTo>
                  <a:pt x="2576" y="854"/>
                </a:lnTo>
                <a:lnTo>
                  <a:pt x="2608" y="873"/>
                </a:lnTo>
                <a:lnTo>
                  <a:pt x="2638" y="890"/>
                </a:lnTo>
                <a:lnTo>
                  <a:pt x="2667" y="903"/>
                </a:lnTo>
              </a:path>
            </a:pathLst>
          </a:custGeom>
          <a:noFill/>
          <a:ln w="17463">
            <a:solidFill>
              <a:srgbClr val="000000"/>
            </a:solidFill>
            <a:prstDash val="solid"/>
            <a:round/>
            <a:headEnd/>
            <a:tailEnd/>
          </a:ln>
        </p:spPr>
        <p:txBody>
          <a:bodyPr/>
          <a:lstStyle/>
          <a:p>
            <a:endParaRPr lang="en-US"/>
          </a:p>
        </p:txBody>
      </p:sp>
      <p:sp>
        <p:nvSpPr>
          <p:cNvPr id="46179" name="Freeform 99"/>
          <p:cNvSpPr>
            <a:spLocks/>
          </p:cNvSpPr>
          <p:nvPr/>
        </p:nvSpPr>
        <p:spPr bwMode="auto">
          <a:xfrm>
            <a:off x="1790700" y="2576513"/>
            <a:ext cx="5815013" cy="2076450"/>
          </a:xfrm>
          <a:custGeom>
            <a:avLst/>
            <a:gdLst/>
            <a:ahLst/>
            <a:cxnLst>
              <a:cxn ang="0">
                <a:pos x="0" y="1308"/>
              </a:cxn>
              <a:cxn ang="0">
                <a:pos x="59" y="1299"/>
              </a:cxn>
              <a:cxn ang="0">
                <a:pos x="91" y="1295"/>
              </a:cxn>
              <a:cxn ang="0">
                <a:pos x="125" y="1293"/>
              </a:cxn>
              <a:cxn ang="0">
                <a:pos x="161" y="1289"/>
              </a:cxn>
              <a:cxn ang="0">
                <a:pos x="201" y="1286"/>
              </a:cxn>
              <a:cxn ang="0">
                <a:pos x="247" y="1280"/>
              </a:cxn>
              <a:cxn ang="0">
                <a:pos x="294" y="1274"/>
              </a:cxn>
              <a:cxn ang="0">
                <a:pos x="350" y="1265"/>
              </a:cxn>
              <a:cxn ang="0">
                <a:pos x="410" y="1253"/>
              </a:cxn>
              <a:cxn ang="0">
                <a:pos x="477" y="1240"/>
              </a:cxn>
              <a:cxn ang="0">
                <a:pos x="513" y="1230"/>
              </a:cxn>
              <a:cxn ang="0">
                <a:pos x="551" y="1221"/>
              </a:cxn>
              <a:cxn ang="0">
                <a:pos x="591" y="1210"/>
              </a:cxn>
              <a:cxn ang="0">
                <a:pos x="633" y="1198"/>
              </a:cxn>
              <a:cxn ang="0">
                <a:pos x="677" y="1185"/>
              </a:cxn>
              <a:cxn ang="0">
                <a:pos x="722" y="1172"/>
              </a:cxn>
              <a:cxn ang="0">
                <a:pos x="772" y="1156"/>
              </a:cxn>
              <a:cxn ang="0">
                <a:pos x="823" y="1139"/>
              </a:cxn>
              <a:cxn ang="0">
                <a:pos x="876" y="1120"/>
              </a:cxn>
              <a:cxn ang="0">
                <a:pos x="931" y="1101"/>
              </a:cxn>
              <a:cxn ang="0">
                <a:pos x="992" y="1080"/>
              </a:cxn>
              <a:cxn ang="0">
                <a:pos x="1057" y="1056"/>
              </a:cxn>
              <a:cxn ang="0">
                <a:pos x="1127" y="1029"/>
              </a:cxn>
              <a:cxn ang="0">
                <a:pos x="1201" y="1000"/>
              </a:cxn>
              <a:cxn ang="0">
                <a:pos x="1279" y="972"/>
              </a:cxn>
              <a:cxn ang="0">
                <a:pos x="1361" y="940"/>
              </a:cxn>
              <a:cxn ang="0">
                <a:pos x="1446" y="905"/>
              </a:cxn>
              <a:cxn ang="0">
                <a:pos x="1536" y="871"/>
              </a:cxn>
              <a:cxn ang="0">
                <a:pos x="1627" y="833"/>
              </a:cxn>
              <a:cxn ang="0">
                <a:pos x="1720" y="797"/>
              </a:cxn>
              <a:cxn ang="0">
                <a:pos x="1817" y="757"/>
              </a:cxn>
              <a:cxn ang="0">
                <a:pos x="1914" y="719"/>
              </a:cxn>
              <a:cxn ang="0">
                <a:pos x="2112" y="637"/>
              </a:cxn>
              <a:cxn ang="0">
                <a:pos x="2311" y="555"/>
              </a:cxn>
              <a:cxn ang="0">
                <a:pos x="2513" y="474"/>
              </a:cxn>
              <a:cxn ang="0">
                <a:pos x="2709" y="392"/>
              </a:cxn>
              <a:cxn ang="0">
                <a:pos x="2806" y="354"/>
              </a:cxn>
              <a:cxn ang="0">
                <a:pos x="2901" y="314"/>
              </a:cxn>
              <a:cxn ang="0">
                <a:pos x="2992" y="276"/>
              </a:cxn>
              <a:cxn ang="0">
                <a:pos x="3081" y="240"/>
              </a:cxn>
              <a:cxn ang="0">
                <a:pos x="3169" y="204"/>
              </a:cxn>
              <a:cxn ang="0">
                <a:pos x="3252" y="169"/>
              </a:cxn>
              <a:cxn ang="0">
                <a:pos x="3332" y="135"/>
              </a:cxn>
              <a:cxn ang="0">
                <a:pos x="3406" y="105"/>
              </a:cxn>
              <a:cxn ang="0">
                <a:pos x="3479" y="76"/>
              </a:cxn>
              <a:cxn ang="0">
                <a:pos x="3545" y="48"/>
              </a:cxn>
              <a:cxn ang="0">
                <a:pos x="3606" y="23"/>
              </a:cxn>
              <a:cxn ang="0">
                <a:pos x="3663" y="0"/>
              </a:cxn>
            </a:cxnLst>
            <a:rect l="0" t="0" r="r" b="b"/>
            <a:pathLst>
              <a:path w="3663" h="1308">
                <a:moveTo>
                  <a:pt x="0" y="1308"/>
                </a:moveTo>
                <a:lnTo>
                  <a:pt x="59" y="1299"/>
                </a:lnTo>
                <a:lnTo>
                  <a:pt x="91" y="1295"/>
                </a:lnTo>
                <a:lnTo>
                  <a:pt x="125" y="1293"/>
                </a:lnTo>
                <a:lnTo>
                  <a:pt x="161" y="1289"/>
                </a:lnTo>
                <a:lnTo>
                  <a:pt x="201" y="1286"/>
                </a:lnTo>
                <a:lnTo>
                  <a:pt x="247" y="1280"/>
                </a:lnTo>
                <a:lnTo>
                  <a:pt x="294" y="1274"/>
                </a:lnTo>
                <a:lnTo>
                  <a:pt x="350" y="1265"/>
                </a:lnTo>
                <a:lnTo>
                  <a:pt x="410" y="1253"/>
                </a:lnTo>
                <a:lnTo>
                  <a:pt x="477" y="1240"/>
                </a:lnTo>
                <a:lnTo>
                  <a:pt x="513" y="1230"/>
                </a:lnTo>
                <a:lnTo>
                  <a:pt x="551" y="1221"/>
                </a:lnTo>
                <a:lnTo>
                  <a:pt x="591" y="1210"/>
                </a:lnTo>
                <a:lnTo>
                  <a:pt x="633" y="1198"/>
                </a:lnTo>
                <a:lnTo>
                  <a:pt x="677" y="1185"/>
                </a:lnTo>
                <a:lnTo>
                  <a:pt x="722" y="1172"/>
                </a:lnTo>
                <a:lnTo>
                  <a:pt x="772" y="1156"/>
                </a:lnTo>
                <a:lnTo>
                  <a:pt x="823" y="1139"/>
                </a:lnTo>
                <a:lnTo>
                  <a:pt x="876" y="1120"/>
                </a:lnTo>
                <a:lnTo>
                  <a:pt x="931" y="1101"/>
                </a:lnTo>
                <a:lnTo>
                  <a:pt x="992" y="1080"/>
                </a:lnTo>
                <a:lnTo>
                  <a:pt x="1057" y="1056"/>
                </a:lnTo>
                <a:lnTo>
                  <a:pt x="1127" y="1029"/>
                </a:lnTo>
                <a:lnTo>
                  <a:pt x="1201" y="1000"/>
                </a:lnTo>
                <a:lnTo>
                  <a:pt x="1279" y="972"/>
                </a:lnTo>
                <a:lnTo>
                  <a:pt x="1361" y="940"/>
                </a:lnTo>
                <a:lnTo>
                  <a:pt x="1446" y="905"/>
                </a:lnTo>
                <a:lnTo>
                  <a:pt x="1536" y="871"/>
                </a:lnTo>
                <a:lnTo>
                  <a:pt x="1627" y="833"/>
                </a:lnTo>
                <a:lnTo>
                  <a:pt x="1720" y="797"/>
                </a:lnTo>
                <a:lnTo>
                  <a:pt x="1817" y="757"/>
                </a:lnTo>
                <a:lnTo>
                  <a:pt x="1914" y="719"/>
                </a:lnTo>
                <a:lnTo>
                  <a:pt x="2112" y="637"/>
                </a:lnTo>
                <a:lnTo>
                  <a:pt x="2311" y="555"/>
                </a:lnTo>
                <a:lnTo>
                  <a:pt x="2513" y="474"/>
                </a:lnTo>
                <a:lnTo>
                  <a:pt x="2709" y="392"/>
                </a:lnTo>
                <a:lnTo>
                  <a:pt x="2806" y="354"/>
                </a:lnTo>
                <a:lnTo>
                  <a:pt x="2901" y="314"/>
                </a:lnTo>
                <a:lnTo>
                  <a:pt x="2992" y="276"/>
                </a:lnTo>
                <a:lnTo>
                  <a:pt x="3081" y="240"/>
                </a:lnTo>
                <a:lnTo>
                  <a:pt x="3169" y="204"/>
                </a:lnTo>
                <a:lnTo>
                  <a:pt x="3252" y="169"/>
                </a:lnTo>
                <a:lnTo>
                  <a:pt x="3332" y="135"/>
                </a:lnTo>
                <a:lnTo>
                  <a:pt x="3406" y="105"/>
                </a:lnTo>
                <a:lnTo>
                  <a:pt x="3479" y="76"/>
                </a:lnTo>
                <a:lnTo>
                  <a:pt x="3545" y="48"/>
                </a:lnTo>
                <a:lnTo>
                  <a:pt x="3606" y="23"/>
                </a:lnTo>
                <a:lnTo>
                  <a:pt x="3663" y="0"/>
                </a:lnTo>
              </a:path>
            </a:pathLst>
          </a:custGeom>
          <a:noFill/>
          <a:ln w="17463">
            <a:solidFill>
              <a:srgbClr val="008000"/>
            </a:solidFill>
            <a:prstDash val="solid"/>
            <a:round/>
            <a:headEnd/>
            <a:tailEnd/>
          </a:ln>
        </p:spPr>
        <p:txBody>
          <a:bodyPr/>
          <a:lstStyle/>
          <a:p>
            <a:endParaRPr lang="en-US"/>
          </a:p>
        </p:txBody>
      </p:sp>
      <p:grpSp>
        <p:nvGrpSpPr>
          <p:cNvPr id="5" name="Group 114"/>
          <p:cNvGrpSpPr>
            <a:grpSpLocks/>
          </p:cNvGrpSpPr>
          <p:nvPr/>
        </p:nvGrpSpPr>
        <p:grpSpPr bwMode="auto">
          <a:xfrm>
            <a:off x="4789488" y="3694113"/>
            <a:ext cx="19050" cy="1668462"/>
            <a:chOff x="3017" y="2327"/>
            <a:chExt cx="12" cy="1051"/>
          </a:xfrm>
        </p:grpSpPr>
        <p:sp>
          <p:nvSpPr>
            <p:cNvPr id="46180" name="Freeform 100"/>
            <p:cNvSpPr>
              <a:spLocks/>
            </p:cNvSpPr>
            <p:nvPr/>
          </p:nvSpPr>
          <p:spPr bwMode="auto">
            <a:xfrm>
              <a:off x="3017" y="2327"/>
              <a:ext cx="12" cy="57"/>
            </a:xfrm>
            <a:custGeom>
              <a:avLst/>
              <a:gdLst/>
              <a:ahLst/>
              <a:cxnLst>
                <a:cxn ang="0">
                  <a:pos x="12" y="7"/>
                </a:cxn>
                <a:cxn ang="0">
                  <a:pos x="12" y="5"/>
                </a:cxn>
                <a:cxn ang="0">
                  <a:pos x="10" y="4"/>
                </a:cxn>
                <a:cxn ang="0">
                  <a:pos x="8" y="2"/>
                </a:cxn>
                <a:cxn ang="0">
                  <a:pos x="6" y="0"/>
                </a:cxn>
                <a:cxn ang="0">
                  <a:pos x="6" y="0"/>
                </a:cxn>
                <a:cxn ang="0">
                  <a:pos x="4" y="2"/>
                </a:cxn>
                <a:cxn ang="0">
                  <a:pos x="2" y="4"/>
                </a:cxn>
                <a:cxn ang="0">
                  <a:pos x="0" y="5"/>
                </a:cxn>
                <a:cxn ang="0">
                  <a:pos x="0" y="49"/>
                </a:cxn>
                <a:cxn ang="0">
                  <a:pos x="0" y="51"/>
                </a:cxn>
                <a:cxn ang="0">
                  <a:pos x="2" y="53"/>
                </a:cxn>
                <a:cxn ang="0">
                  <a:pos x="4" y="55"/>
                </a:cxn>
                <a:cxn ang="0">
                  <a:pos x="6" y="57"/>
                </a:cxn>
                <a:cxn ang="0">
                  <a:pos x="8" y="57"/>
                </a:cxn>
                <a:cxn ang="0">
                  <a:pos x="10" y="55"/>
                </a:cxn>
                <a:cxn ang="0">
                  <a:pos x="12" y="53"/>
                </a:cxn>
                <a:cxn ang="0">
                  <a:pos x="12" y="51"/>
                </a:cxn>
                <a:cxn ang="0">
                  <a:pos x="12" y="7"/>
                </a:cxn>
              </a:cxnLst>
              <a:rect l="0" t="0" r="r" b="b"/>
              <a:pathLst>
                <a:path w="12" h="57">
                  <a:moveTo>
                    <a:pt x="12" y="7"/>
                  </a:moveTo>
                  <a:lnTo>
                    <a:pt x="12" y="5"/>
                  </a:lnTo>
                  <a:lnTo>
                    <a:pt x="10" y="4"/>
                  </a:lnTo>
                  <a:lnTo>
                    <a:pt x="8" y="2"/>
                  </a:lnTo>
                  <a:lnTo>
                    <a:pt x="6" y="0"/>
                  </a:lnTo>
                  <a:lnTo>
                    <a:pt x="6" y="0"/>
                  </a:lnTo>
                  <a:lnTo>
                    <a:pt x="4" y="2"/>
                  </a:lnTo>
                  <a:lnTo>
                    <a:pt x="2" y="4"/>
                  </a:lnTo>
                  <a:lnTo>
                    <a:pt x="0" y="5"/>
                  </a:lnTo>
                  <a:lnTo>
                    <a:pt x="0" y="49"/>
                  </a:lnTo>
                  <a:lnTo>
                    <a:pt x="0" y="51"/>
                  </a:lnTo>
                  <a:lnTo>
                    <a:pt x="2" y="53"/>
                  </a:lnTo>
                  <a:lnTo>
                    <a:pt x="4" y="55"/>
                  </a:lnTo>
                  <a:lnTo>
                    <a:pt x="6" y="57"/>
                  </a:lnTo>
                  <a:lnTo>
                    <a:pt x="8" y="57"/>
                  </a:lnTo>
                  <a:lnTo>
                    <a:pt x="10" y="55"/>
                  </a:lnTo>
                  <a:lnTo>
                    <a:pt x="12" y="53"/>
                  </a:lnTo>
                  <a:lnTo>
                    <a:pt x="12" y="51"/>
                  </a:lnTo>
                  <a:lnTo>
                    <a:pt x="12" y="7"/>
                  </a:lnTo>
                  <a:close/>
                </a:path>
              </a:pathLst>
            </a:custGeom>
            <a:solidFill>
              <a:srgbClr val="000000"/>
            </a:solidFill>
            <a:ln w="9525">
              <a:noFill/>
              <a:round/>
              <a:headEnd/>
              <a:tailEnd/>
            </a:ln>
          </p:spPr>
          <p:txBody>
            <a:bodyPr/>
            <a:lstStyle/>
            <a:p>
              <a:endParaRPr lang="en-US"/>
            </a:p>
          </p:txBody>
        </p:sp>
        <p:sp>
          <p:nvSpPr>
            <p:cNvPr id="46181" name="Freeform 101"/>
            <p:cNvSpPr>
              <a:spLocks/>
            </p:cNvSpPr>
            <p:nvPr/>
          </p:nvSpPr>
          <p:spPr bwMode="auto">
            <a:xfrm>
              <a:off x="3017" y="2407"/>
              <a:ext cx="12" cy="57"/>
            </a:xfrm>
            <a:custGeom>
              <a:avLst/>
              <a:gdLst/>
              <a:ahLst/>
              <a:cxnLst>
                <a:cxn ang="0">
                  <a:pos x="12" y="5"/>
                </a:cxn>
                <a:cxn ang="0">
                  <a:pos x="12" y="3"/>
                </a:cxn>
                <a:cxn ang="0">
                  <a:pos x="12" y="2"/>
                </a:cxn>
                <a:cxn ang="0">
                  <a:pos x="10" y="0"/>
                </a:cxn>
                <a:cxn ang="0">
                  <a:pos x="8" y="0"/>
                </a:cxn>
                <a:cxn ang="0">
                  <a:pos x="6" y="0"/>
                </a:cxn>
                <a:cxn ang="0">
                  <a:pos x="4" y="0"/>
                </a:cxn>
                <a:cxn ang="0">
                  <a:pos x="2" y="2"/>
                </a:cxn>
                <a:cxn ang="0">
                  <a:pos x="0" y="3"/>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3"/>
                  </a:lnTo>
                  <a:lnTo>
                    <a:pt x="12" y="2"/>
                  </a:lnTo>
                  <a:lnTo>
                    <a:pt x="10" y="0"/>
                  </a:lnTo>
                  <a:lnTo>
                    <a:pt x="8" y="0"/>
                  </a:lnTo>
                  <a:lnTo>
                    <a:pt x="6" y="0"/>
                  </a:lnTo>
                  <a:lnTo>
                    <a:pt x="4" y="0"/>
                  </a:lnTo>
                  <a:lnTo>
                    <a:pt x="2" y="2"/>
                  </a:lnTo>
                  <a:lnTo>
                    <a:pt x="0" y="3"/>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2" name="Freeform 102"/>
            <p:cNvSpPr>
              <a:spLocks/>
            </p:cNvSpPr>
            <p:nvPr/>
          </p:nvSpPr>
          <p:spPr bwMode="auto">
            <a:xfrm>
              <a:off x="3017" y="2486"/>
              <a:ext cx="12" cy="58"/>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6"/>
                </a:cxn>
                <a:cxn ang="0">
                  <a:pos x="6" y="58"/>
                </a:cxn>
                <a:cxn ang="0">
                  <a:pos x="8" y="58"/>
                </a:cxn>
                <a:cxn ang="0">
                  <a:pos x="10" y="56"/>
                </a:cxn>
                <a:cxn ang="0">
                  <a:pos x="12" y="54"/>
                </a:cxn>
                <a:cxn ang="0">
                  <a:pos x="12" y="52"/>
                </a:cxn>
                <a:cxn ang="0">
                  <a:pos x="12" y="6"/>
                </a:cxn>
              </a:cxnLst>
              <a:rect l="0" t="0" r="r" b="b"/>
              <a:pathLst>
                <a:path w="12" h="58">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6"/>
                  </a:lnTo>
                  <a:lnTo>
                    <a:pt x="6" y="58"/>
                  </a:lnTo>
                  <a:lnTo>
                    <a:pt x="8" y="58"/>
                  </a:lnTo>
                  <a:lnTo>
                    <a:pt x="10" y="56"/>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83" name="Freeform 103"/>
            <p:cNvSpPr>
              <a:spLocks/>
            </p:cNvSpPr>
            <p:nvPr/>
          </p:nvSpPr>
          <p:spPr bwMode="auto">
            <a:xfrm>
              <a:off x="3017" y="256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5"/>
                </a:cxn>
                <a:cxn ang="0">
                  <a:pos x="6" y="57"/>
                </a:cxn>
                <a:cxn ang="0">
                  <a:pos x="8" y="57"/>
                </a:cxn>
                <a:cxn ang="0">
                  <a:pos x="10" y="55"/>
                </a:cxn>
                <a:cxn ang="0">
                  <a:pos x="12" y="54"/>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5"/>
                  </a:lnTo>
                  <a:lnTo>
                    <a:pt x="6" y="57"/>
                  </a:lnTo>
                  <a:lnTo>
                    <a:pt x="8" y="57"/>
                  </a:lnTo>
                  <a:lnTo>
                    <a:pt x="10" y="55"/>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84" name="Freeform 104"/>
            <p:cNvSpPr>
              <a:spLocks/>
            </p:cNvSpPr>
            <p:nvPr/>
          </p:nvSpPr>
          <p:spPr bwMode="auto">
            <a:xfrm>
              <a:off x="3017" y="264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3"/>
                </a:cxn>
                <a:cxn ang="0">
                  <a:pos x="4" y="55"/>
                </a:cxn>
                <a:cxn ang="0">
                  <a:pos x="6" y="57"/>
                </a:cxn>
                <a:cxn ang="0">
                  <a:pos x="8" y="57"/>
                </a:cxn>
                <a:cxn ang="0">
                  <a:pos x="10" y="55"/>
                </a:cxn>
                <a:cxn ang="0">
                  <a:pos x="12" y="53"/>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3"/>
                  </a:lnTo>
                  <a:lnTo>
                    <a:pt x="4" y="55"/>
                  </a:lnTo>
                  <a:lnTo>
                    <a:pt x="6" y="57"/>
                  </a:lnTo>
                  <a:lnTo>
                    <a:pt x="8" y="57"/>
                  </a:lnTo>
                  <a:lnTo>
                    <a:pt x="10" y="55"/>
                  </a:lnTo>
                  <a:lnTo>
                    <a:pt x="12" y="53"/>
                  </a:lnTo>
                  <a:lnTo>
                    <a:pt x="12" y="52"/>
                  </a:lnTo>
                  <a:lnTo>
                    <a:pt x="12" y="6"/>
                  </a:lnTo>
                  <a:close/>
                </a:path>
              </a:pathLst>
            </a:custGeom>
            <a:solidFill>
              <a:srgbClr val="000000"/>
            </a:solidFill>
            <a:ln w="9525">
              <a:noFill/>
              <a:round/>
              <a:headEnd/>
              <a:tailEnd/>
            </a:ln>
          </p:spPr>
          <p:txBody>
            <a:bodyPr/>
            <a:lstStyle/>
            <a:p>
              <a:endParaRPr lang="en-US"/>
            </a:p>
          </p:txBody>
        </p:sp>
        <p:sp>
          <p:nvSpPr>
            <p:cNvPr id="46185" name="Freeform 105"/>
            <p:cNvSpPr>
              <a:spLocks/>
            </p:cNvSpPr>
            <p:nvPr/>
          </p:nvSpPr>
          <p:spPr bwMode="auto">
            <a:xfrm>
              <a:off x="3017" y="272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86" name="Freeform 106"/>
            <p:cNvSpPr>
              <a:spLocks/>
            </p:cNvSpPr>
            <p:nvPr/>
          </p:nvSpPr>
          <p:spPr bwMode="auto">
            <a:xfrm>
              <a:off x="3017" y="280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87" name="Freeform 107"/>
            <p:cNvSpPr>
              <a:spLocks/>
            </p:cNvSpPr>
            <p:nvPr/>
          </p:nvSpPr>
          <p:spPr bwMode="auto">
            <a:xfrm>
              <a:off x="3017" y="2886"/>
              <a:ext cx="12" cy="57"/>
            </a:xfrm>
            <a:custGeom>
              <a:avLst/>
              <a:gdLst/>
              <a:ahLst/>
              <a:cxnLst>
                <a:cxn ang="0">
                  <a:pos x="12" y="5"/>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8" name="Freeform 108"/>
            <p:cNvSpPr>
              <a:spLocks/>
            </p:cNvSpPr>
            <p:nvPr/>
          </p:nvSpPr>
          <p:spPr bwMode="auto">
            <a:xfrm>
              <a:off x="3017" y="2966"/>
              <a:ext cx="12" cy="57"/>
            </a:xfrm>
            <a:custGeom>
              <a:avLst/>
              <a:gdLst/>
              <a:ahLst/>
              <a:cxnLst>
                <a:cxn ang="0">
                  <a:pos x="12" y="5"/>
                </a:cxn>
                <a:cxn ang="0">
                  <a:pos x="12" y="3"/>
                </a:cxn>
                <a:cxn ang="0">
                  <a:pos x="12" y="2"/>
                </a:cxn>
                <a:cxn ang="0">
                  <a:pos x="10" y="0"/>
                </a:cxn>
                <a:cxn ang="0">
                  <a:pos x="8" y="0"/>
                </a:cxn>
                <a:cxn ang="0">
                  <a:pos x="6" y="0"/>
                </a:cxn>
                <a:cxn ang="0">
                  <a:pos x="4" y="0"/>
                </a:cxn>
                <a:cxn ang="0">
                  <a:pos x="2" y="2"/>
                </a:cxn>
                <a:cxn ang="0">
                  <a:pos x="0" y="3"/>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3"/>
                  </a:lnTo>
                  <a:lnTo>
                    <a:pt x="12" y="2"/>
                  </a:lnTo>
                  <a:lnTo>
                    <a:pt x="10" y="0"/>
                  </a:lnTo>
                  <a:lnTo>
                    <a:pt x="8" y="0"/>
                  </a:lnTo>
                  <a:lnTo>
                    <a:pt x="6" y="0"/>
                  </a:lnTo>
                  <a:lnTo>
                    <a:pt x="4" y="0"/>
                  </a:lnTo>
                  <a:lnTo>
                    <a:pt x="2" y="2"/>
                  </a:lnTo>
                  <a:lnTo>
                    <a:pt x="0" y="3"/>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9" name="Freeform 109"/>
            <p:cNvSpPr>
              <a:spLocks/>
            </p:cNvSpPr>
            <p:nvPr/>
          </p:nvSpPr>
          <p:spPr bwMode="auto">
            <a:xfrm>
              <a:off x="3017" y="3045"/>
              <a:ext cx="12" cy="58"/>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6"/>
                </a:cxn>
                <a:cxn ang="0">
                  <a:pos x="6" y="58"/>
                </a:cxn>
                <a:cxn ang="0">
                  <a:pos x="8" y="58"/>
                </a:cxn>
                <a:cxn ang="0">
                  <a:pos x="10" y="56"/>
                </a:cxn>
                <a:cxn ang="0">
                  <a:pos x="12" y="54"/>
                </a:cxn>
                <a:cxn ang="0">
                  <a:pos x="12" y="52"/>
                </a:cxn>
                <a:cxn ang="0">
                  <a:pos x="12" y="6"/>
                </a:cxn>
              </a:cxnLst>
              <a:rect l="0" t="0" r="r" b="b"/>
              <a:pathLst>
                <a:path w="12" h="58">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6"/>
                  </a:lnTo>
                  <a:lnTo>
                    <a:pt x="6" y="58"/>
                  </a:lnTo>
                  <a:lnTo>
                    <a:pt x="8" y="58"/>
                  </a:lnTo>
                  <a:lnTo>
                    <a:pt x="10" y="56"/>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90" name="Freeform 110"/>
            <p:cNvSpPr>
              <a:spLocks/>
            </p:cNvSpPr>
            <p:nvPr/>
          </p:nvSpPr>
          <p:spPr bwMode="auto">
            <a:xfrm>
              <a:off x="3017" y="312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5"/>
                </a:cxn>
                <a:cxn ang="0">
                  <a:pos x="6" y="57"/>
                </a:cxn>
                <a:cxn ang="0">
                  <a:pos x="8" y="57"/>
                </a:cxn>
                <a:cxn ang="0">
                  <a:pos x="10" y="55"/>
                </a:cxn>
                <a:cxn ang="0">
                  <a:pos x="12" y="54"/>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5"/>
                  </a:lnTo>
                  <a:lnTo>
                    <a:pt x="6" y="57"/>
                  </a:lnTo>
                  <a:lnTo>
                    <a:pt x="8" y="57"/>
                  </a:lnTo>
                  <a:lnTo>
                    <a:pt x="10" y="55"/>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91" name="Freeform 111"/>
            <p:cNvSpPr>
              <a:spLocks/>
            </p:cNvSpPr>
            <p:nvPr/>
          </p:nvSpPr>
          <p:spPr bwMode="auto">
            <a:xfrm>
              <a:off x="3017" y="320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3"/>
                </a:cxn>
                <a:cxn ang="0">
                  <a:pos x="4" y="55"/>
                </a:cxn>
                <a:cxn ang="0">
                  <a:pos x="6" y="57"/>
                </a:cxn>
                <a:cxn ang="0">
                  <a:pos x="8" y="57"/>
                </a:cxn>
                <a:cxn ang="0">
                  <a:pos x="10" y="55"/>
                </a:cxn>
                <a:cxn ang="0">
                  <a:pos x="12" y="53"/>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3"/>
                  </a:lnTo>
                  <a:lnTo>
                    <a:pt x="4" y="55"/>
                  </a:lnTo>
                  <a:lnTo>
                    <a:pt x="6" y="57"/>
                  </a:lnTo>
                  <a:lnTo>
                    <a:pt x="8" y="57"/>
                  </a:lnTo>
                  <a:lnTo>
                    <a:pt x="10" y="55"/>
                  </a:lnTo>
                  <a:lnTo>
                    <a:pt x="12" y="53"/>
                  </a:lnTo>
                  <a:lnTo>
                    <a:pt x="12" y="52"/>
                  </a:lnTo>
                  <a:lnTo>
                    <a:pt x="12" y="6"/>
                  </a:lnTo>
                  <a:close/>
                </a:path>
              </a:pathLst>
            </a:custGeom>
            <a:solidFill>
              <a:srgbClr val="000000"/>
            </a:solidFill>
            <a:ln w="9525">
              <a:noFill/>
              <a:round/>
              <a:headEnd/>
              <a:tailEnd/>
            </a:ln>
          </p:spPr>
          <p:txBody>
            <a:bodyPr/>
            <a:lstStyle/>
            <a:p>
              <a:endParaRPr lang="en-US"/>
            </a:p>
          </p:txBody>
        </p:sp>
        <p:sp>
          <p:nvSpPr>
            <p:cNvPr id="46192" name="Freeform 112"/>
            <p:cNvSpPr>
              <a:spLocks/>
            </p:cNvSpPr>
            <p:nvPr/>
          </p:nvSpPr>
          <p:spPr bwMode="auto">
            <a:xfrm>
              <a:off x="3017" y="328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93" name="Freeform 113"/>
            <p:cNvSpPr>
              <a:spLocks/>
            </p:cNvSpPr>
            <p:nvPr/>
          </p:nvSpPr>
          <p:spPr bwMode="auto">
            <a:xfrm>
              <a:off x="3017" y="3365"/>
              <a:ext cx="12" cy="13"/>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8"/>
                </a:cxn>
                <a:cxn ang="0">
                  <a:pos x="0" y="8"/>
                </a:cxn>
                <a:cxn ang="0">
                  <a:pos x="2" y="9"/>
                </a:cxn>
                <a:cxn ang="0">
                  <a:pos x="4" y="11"/>
                </a:cxn>
                <a:cxn ang="0">
                  <a:pos x="6" y="13"/>
                </a:cxn>
                <a:cxn ang="0">
                  <a:pos x="6" y="13"/>
                </a:cxn>
                <a:cxn ang="0">
                  <a:pos x="8" y="11"/>
                </a:cxn>
                <a:cxn ang="0">
                  <a:pos x="10" y="9"/>
                </a:cxn>
                <a:cxn ang="0">
                  <a:pos x="12" y="9"/>
                </a:cxn>
                <a:cxn ang="0">
                  <a:pos x="12" y="6"/>
                </a:cxn>
              </a:cxnLst>
              <a:rect l="0" t="0" r="r" b="b"/>
              <a:pathLst>
                <a:path w="12" h="13">
                  <a:moveTo>
                    <a:pt x="12" y="6"/>
                  </a:moveTo>
                  <a:lnTo>
                    <a:pt x="12" y="4"/>
                  </a:lnTo>
                  <a:lnTo>
                    <a:pt x="12" y="2"/>
                  </a:lnTo>
                  <a:lnTo>
                    <a:pt x="10" y="0"/>
                  </a:lnTo>
                  <a:lnTo>
                    <a:pt x="8" y="0"/>
                  </a:lnTo>
                  <a:lnTo>
                    <a:pt x="6" y="0"/>
                  </a:lnTo>
                  <a:lnTo>
                    <a:pt x="4" y="0"/>
                  </a:lnTo>
                  <a:lnTo>
                    <a:pt x="2" y="2"/>
                  </a:lnTo>
                  <a:lnTo>
                    <a:pt x="0" y="4"/>
                  </a:lnTo>
                  <a:lnTo>
                    <a:pt x="0" y="8"/>
                  </a:lnTo>
                  <a:lnTo>
                    <a:pt x="0" y="8"/>
                  </a:lnTo>
                  <a:lnTo>
                    <a:pt x="2" y="9"/>
                  </a:lnTo>
                  <a:lnTo>
                    <a:pt x="4" y="11"/>
                  </a:lnTo>
                  <a:lnTo>
                    <a:pt x="6" y="13"/>
                  </a:lnTo>
                  <a:lnTo>
                    <a:pt x="6" y="13"/>
                  </a:lnTo>
                  <a:lnTo>
                    <a:pt x="8" y="11"/>
                  </a:lnTo>
                  <a:lnTo>
                    <a:pt x="10" y="9"/>
                  </a:lnTo>
                  <a:lnTo>
                    <a:pt x="12" y="9"/>
                  </a:lnTo>
                  <a:lnTo>
                    <a:pt x="12" y="6"/>
                  </a:lnTo>
                  <a:close/>
                </a:path>
              </a:pathLst>
            </a:custGeom>
            <a:solidFill>
              <a:srgbClr val="000000"/>
            </a:solidFill>
            <a:ln w="9525">
              <a:noFill/>
              <a:round/>
              <a:headEnd/>
              <a:tailEnd/>
            </a:ln>
          </p:spPr>
          <p:txBody>
            <a:bodyPr/>
            <a:lstStyle/>
            <a:p>
              <a:endParaRPr lang="en-US"/>
            </a:p>
          </p:txBody>
        </p:sp>
      </p:grpSp>
      <p:grpSp>
        <p:nvGrpSpPr>
          <p:cNvPr id="6" name="Group 132"/>
          <p:cNvGrpSpPr>
            <a:grpSpLocks/>
          </p:cNvGrpSpPr>
          <p:nvPr/>
        </p:nvGrpSpPr>
        <p:grpSpPr bwMode="auto">
          <a:xfrm>
            <a:off x="5632450" y="3228975"/>
            <a:ext cx="17463" cy="2119313"/>
            <a:chOff x="3548" y="2034"/>
            <a:chExt cx="11" cy="1335"/>
          </a:xfrm>
        </p:grpSpPr>
        <p:sp>
          <p:nvSpPr>
            <p:cNvPr id="46195" name="Freeform 115"/>
            <p:cNvSpPr>
              <a:spLocks/>
            </p:cNvSpPr>
            <p:nvPr/>
          </p:nvSpPr>
          <p:spPr bwMode="auto">
            <a:xfrm>
              <a:off x="3548" y="2034"/>
              <a:ext cx="11" cy="57"/>
            </a:xfrm>
            <a:custGeom>
              <a:avLst/>
              <a:gdLst/>
              <a:ahLst/>
              <a:cxnLst>
                <a:cxn ang="0">
                  <a:pos x="11" y="8"/>
                </a:cxn>
                <a:cxn ang="0">
                  <a:pos x="11" y="6"/>
                </a:cxn>
                <a:cxn ang="0">
                  <a:pos x="9" y="4"/>
                </a:cxn>
                <a:cxn ang="0">
                  <a:pos x="7" y="2"/>
                </a:cxn>
                <a:cxn ang="0">
                  <a:pos x="5" y="0"/>
                </a:cxn>
                <a:cxn ang="0">
                  <a:pos x="5" y="0"/>
                </a:cxn>
                <a:cxn ang="0">
                  <a:pos x="4" y="2"/>
                </a:cxn>
                <a:cxn ang="0">
                  <a:pos x="2" y="4"/>
                </a:cxn>
                <a:cxn ang="0">
                  <a:pos x="0" y="6"/>
                </a:cxn>
                <a:cxn ang="0">
                  <a:pos x="0" y="49"/>
                </a:cxn>
                <a:cxn ang="0">
                  <a:pos x="0" y="51"/>
                </a:cxn>
                <a:cxn ang="0">
                  <a:pos x="2" y="53"/>
                </a:cxn>
                <a:cxn ang="0">
                  <a:pos x="4" y="55"/>
                </a:cxn>
                <a:cxn ang="0">
                  <a:pos x="5" y="57"/>
                </a:cxn>
                <a:cxn ang="0">
                  <a:pos x="7" y="57"/>
                </a:cxn>
                <a:cxn ang="0">
                  <a:pos x="9" y="55"/>
                </a:cxn>
                <a:cxn ang="0">
                  <a:pos x="11" y="53"/>
                </a:cxn>
                <a:cxn ang="0">
                  <a:pos x="11" y="51"/>
                </a:cxn>
                <a:cxn ang="0">
                  <a:pos x="11" y="8"/>
                </a:cxn>
              </a:cxnLst>
              <a:rect l="0" t="0" r="r" b="b"/>
              <a:pathLst>
                <a:path w="11" h="57">
                  <a:moveTo>
                    <a:pt x="11" y="8"/>
                  </a:moveTo>
                  <a:lnTo>
                    <a:pt x="11" y="6"/>
                  </a:lnTo>
                  <a:lnTo>
                    <a:pt x="9" y="4"/>
                  </a:lnTo>
                  <a:lnTo>
                    <a:pt x="7" y="2"/>
                  </a:lnTo>
                  <a:lnTo>
                    <a:pt x="5" y="0"/>
                  </a:lnTo>
                  <a:lnTo>
                    <a:pt x="5" y="0"/>
                  </a:lnTo>
                  <a:lnTo>
                    <a:pt x="4" y="2"/>
                  </a:lnTo>
                  <a:lnTo>
                    <a:pt x="2" y="4"/>
                  </a:lnTo>
                  <a:lnTo>
                    <a:pt x="0" y="6"/>
                  </a:lnTo>
                  <a:lnTo>
                    <a:pt x="0" y="49"/>
                  </a:lnTo>
                  <a:lnTo>
                    <a:pt x="0" y="51"/>
                  </a:lnTo>
                  <a:lnTo>
                    <a:pt x="2" y="53"/>
                  </a:lnTo>
                  <a:lnTo>
                    <a:pt x="4" y="55"/>
                  </a:lnTo>
                  <a:lnTo>
                    <a:pt x="5" y="57"/>
                  </a:lnTo>
                  <a:lnTo>
                    <a:pt x="7" y="57"/>
                  </a:lnTo>
                  <a:lnTo>
                    <a:pt x="9" y="55"/>
                  </a:lnTo>
                  <a:lnTo>
                    <a:pt x="11" y="53"/>
                  </a:lnTo>
                  <a:lnTo>
                    <a:pt x="11" y="51"/>
                  </a:lnTo>
                  <a:lnTo>
                    <a:pt x="11" y="8"/>
                  </a:lnTo>
                  <a:close/>
                </a:path>
              </a:pathLst>
            </a:custGeom>
            <a:solidFill>
              <a:srgbClr val="000000"/>
            </a:solidFill>
            <a:ln w="9525">
              <a:noFill/>
              <a:round/>
              <a:headEnd/>
              <a:tailEnd/>
            </a:ln>
          </p:spPr>
          <p:txBody>
            <a:bodyPr/>
            <a:lstStyle/>
            <a:p>
              <a:endParaRPr lang="en-US"/>
            </a:p>
          </p:txBody>
        </p:sp>
        <p:sp>
          <p:nvSpPr>
            <p:cNvPr id="46196" name="Freeform 116"/>
            <p:cNvSpPr>
              <a:spLocks/>
            </p:cNvSpPr>
            <p:nvPr/>
          </p:nvSpPr>
          <p:spPr bwMode="auto">
            <a:xfrm>
              <a:off x="3548" y="2114"/>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197" name="Freeform 117"/>
            <p:cNvSpPr>
              <a:spLocks/>
            </p:cNvSpPr>
            <p:nvPr/>
          </p:nvSpPr>
          <p:spPr bwMode="auto">
            <a:xfrm>
              <a:off x="3548" y="2194"/>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198" name="Freeform 118"/>
            <p:cNvSpPr>
              <a:spLocks/>
            </p:cNvSpPr>
            <p:nvPr/>
          </p:nvSpPr>
          <p:spPr bwMode="auto">
            <a:xfrm>
              <a:off x="3548" y="2274"/>
              <a:ext cx="11" cy="57"/>
            </a:xfrm>
            <a:custGeom>
              <a:avLst/>
              <a:gdLst/>
              <a:ahLst/>
              <a:cxnLst>
                <a:cxn ang="0">
                  <a:pos x="11" y="5"/>
                </a:cxn>
                <a:cxn ang="0">
                  <a:pos x="11" y="3"/>
                </a:cxn>
                <a:cxn ang="0">
                  <a:pos x="11" y="1"/>
                </a:cxn>
                <a:cxn ang="0">
                  <a:pos x="9" y="0"/>
                </a:cxn>
                <a:cxn ang="0">
                  <a:pos x="7" y="0"/>
                </a:cxn>
                <a:cxn ang="0">
                  <a:pos x="5" y="0"/>
                </a:cxn>
                <a:cxn ang="0">
                  <a:pos x="4" y="0"/>
                </a:cxn>
                <a:cxn ang="0">
                  <a:pos x="2" y="1"/>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1"/>
                  </a:lnTo>
                  <a:lnTo>
                    <a:pt x="9" y="0"/>
                  </a:lnTo>
                  <a:lnTo>
                    <a:pt x="7" y="0"/>
                  </a:lnTo>
                  <a:lnTo>
                    <a:pt x="5" y="0"/>
                  </a:lnTo>
                  <a:lnTo>
                    <a:pt x="4" y="0"/>
                  </a:lnTo>
                  <a:lnTo>
                    <a:pt x="2" y="1"/>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199" name="Freeform 119"/>
            <p:cNvSpPr>
              <a:spLocks/>
            </p:cNvSpPr>
            <p:nvPr/>
          </p:nvSpPr>
          <p:spPr bwMode="auto">
            <a:xfrm>
              <a:off x="3548" y="235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4"/>
                </a:cxn>
                <a:cxn ang="0">
                  <a:pos x="4" y="56"/>
                </a:cxn>
                <a:cxn ang="0">
                  <a:pos x="5" y="57"/>
                </a:cxn>
                <a:cxn ang="0">
                  <a:pos x="7" y="57"/>
                </a:cxn>
                <a:cxn ang="0">
                  <a:pos x="9" y="56"/>
                </a:cxn>
                <a:cxn ang="0">
                  <a:pos x="11" y="54"/>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4"/>
                  </a:lnTo>
                  <a:lnTo>
                    <a:pt x="4" y="56"/>
                  </a:lnTo>
                  <a:lnTo>
                    <a:pt x="5" y="57"/>
                  </a:lnTo>
                  <a:lnTo>
                    <a:pt x="7" y="57"/>
                  </a:lnTo>
                  <a:lnTo>
                    <a:pt x="9" y="56"/>
                  </a:lnTo>
                  <a:lnTo>
                    <a:pt x="11" y="54"/>
                  </a:lnTo>
                  <a:lnTo>
                    <a:pt x="11" y="52"/>
                  </a:lnTo>
                  <a:lnTo>
                    <a:pt x="11" y="6"/>
                  </a:lnTo>
                  <a:close/>
                </a:path>
              </a:pathLst>
            </a:custGeom>
            <a:solidFill>
              <a:srgbClr val="000000"/>
            </a:solidFill>
            <a:ln w="9525">
              <a:noFill/>
              <a:round/>
              <a:headEnd/>
              <a:tailEnd/>
            </a:ln>
          </p:spPr>
          <p:txBody>
            <a:bodyPr/>
            <a:lstStyle/>
            <a:p>
              <a:endParaRPr lang="en-US"/>
            </a:p>
          </p:txBody>
        </p:sp>
        <p:sp>
          <p:nvSpPr>
            <p:cNvPr id="46200" name="Freeform 120"/>
            <p:cNvSpPr>
              <a:spLocks/>
            </p:cNvSpPr>
            <p:nvPr/>
          </p:nvSpPr>
          <p:spPr bwMode="auto">
            <a:xfrm>
              <a:off x="3548" y="243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3"/>
                </a:cxn>
                <a:cxn ang="0">
                  <a:pos x="4" y="55"/>
                </a:cxn>
                <a:cxn ang="0">
                  <a:pos x="5" y="57"/>
                </a:cxn>
                <a:cxn ang="0">
                  <a:pos x="7" y="57"/>
                </a:cxn>
                <a:cxn ang="0">
                  <a:pos x="9" y="55"/>
                </a:cxn>
                <a:cxn ang="0">
                  <a:pos x="11" y="53"/>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3"/>
                  </a:lnTo>
                  <a:lnTo>
                    <a:pt x="4" y="55"/>
                  </a:lnTo>
                  <a:lnTo>
                    <a:pt x="5" y="57"/>
                  </a:lnTo>
                  <a:lnTo>
                    <a:pt x="7" y="57"/>
                  </a:lnTo>
                  <a:lnTo>
                    <a:pt x="9" y="55"/>
                  </a:lnTo>
                  <a:lnTo>
                    <a:pt x="11" y="53"/>
                  </a:lnTo>
                  <a:lnTo>
                    <a:pt x="11" y="52"/>
                  </a:lnTo>
                  <a:lnTo>
                    <a:pt x="11" y="6"/>
                  </a:lnTo>
                  <a:close/>
                </a:path>
              </a:pathLst>
            </a:custGeom>
            <a:solidFill>
              <a:srgbClr val="000000"/>
            </a:solidFill>
            <a:ln w="9525">
              <a:noFill/>
              <a:round/>
              <a:headEnd/>
              <a:tailEnd/>
            </a:ln>
          </p:spPr>
          <p:txBody>
            <a:bodyPr/>
            <a:lstStyle/>
            <a:p>
              <a:endParaRPr lang="en-US"/>
            </a:p>
          </p:txBody>
        </p:sp>
        <p:sp>
          <p:nvSpPr>
            <p:cNvPr id="46201" name="Freeform 121"/>
            <p:cNvSpPr>
              <a:spLocks/>
            </p:cNvSpPr>
            <p:nvPr/>
          </p:nvSpPr>
          <p:spPr bwMode="auto">
            <a:xfrm>
              <a:off x="3548" y="251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2" name="Freeform 122"/>
            <p:cNvSpPr>
              <a:spLocks/>
            </p:cNvSpPr>
            <p:nvPr/>
          </p:nvSpPr>
          <p:spPr bwMode="auto">
            <a:xfrm>
              <a:off x="3548" y="259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3" name="Freeform 123"/>
            <p:cNvSpPr>
              <a:spLocks/>
            </p:cNvSpPr>
            <p:nvPr/>
          </p:nvSpPr>
          <p:spPr bwMode="auto">
            <a:xfrm>
              <a:off x="3548" y="267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4" name="Freeform 124"/>
            <p:cNvSpPr>
              <a:spLocks/>
            </p:cNvSpPr>
            <p:nvPr/>
          </p:nvSpPr>
          <p:spPr bwMode="auto">
            <a:xfrm>
              <a:off x="3548" y="2753"/>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205" name="Freeform 125"/>
            <p:cNvSpPr>
              <a:spLocks/>
            </p:cNvSpPr>
            <p:nvPr/>
          </p:nvSpPr>
          <p:spPr bwMode="auto">
            <a:xfrm>
              <a:off x="3548" y="2833"/>
              <a:ext cx="11" cy="57"/>
            </a:xfrm>
            <a:custGeom>
              <a:avLst/>
              <a:gdLst/>
              <a:ahLst/>
              <a:cxnLst>
                <a:cxn ang="0">
                  <a:pos x="11" y="5"/>
                </a:cxn>
                <a:cxn ang="0">
                  <a:pos x="11" y="3"/>
                </a:cxn>
                <a:cxn ang="0">
                  <a:pos x="11" y="1"/>
                </a:cxn>
                <a:cxn ang="0">
                  <a:pos x="9" y="0"/>
                </a:cxn>
                <a:cxn ang="0">
                  <a:pos x="7" y="0"/>
                </a:cxn>
                <a:cxn ang="0">
                  <a:pos x="5" y="0"/>
                </a:cxn>
                <a:cxn ang="0">
                  <a:pos x="4" y="0"/>
                </a:cxn>
                <a:cxn ang="0">
                  <a:pos x="2" y="1"/>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1"/>
                  </a:lnTo>
                  <a:lnTo>
                    <a:pt x="9" y="0"/>
                  </a:lnTo>
                  <a:lnTo>
                    <a:pt x="7" y="0"/>
                  </a:lnTo>
                  <a:lnTo>
                    <a:pt x="5" y="0"/>
                  </a:lnTo>
                  <a:lnTo>
                    <a:pt x="4" y="0"/>
                  </a:lnTo>
                  <a:lnTo>
                    <a:pt x="2" y="1"/>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206" name="Freeform 126"/>
            <p:cNvSpPr>
              <a:spLocks/>
            </p:cNvSpPr>
            <p:nvPr/>
          </p:nvSpPr>
          <p:spPr bwMode="auto">
            <a:xfrm>
              <a:off x="3548" y="291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4"/>
                </a:cxn>
                <a:cxn ang="0">
                  <a:pos x="4" y="56"/>
                </a:cxn>
                <a:cxn ang="0">
                  <a:pos x="5" y="57"/>
                </a:cxn>
                <a:cxn ang="0">
                  <a:pos x="7" y="57"/>
                </a:cxn>
                <a:cxn ang="0">
                  <a:pos x="9" y="56"/>
                </a:cxn>
                <a:cxn ang="0">
                  <a:pos x="11" y="54"/>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4"/>
                  </a:lnTo>
                  <a:lnTo>
                    <a:pt x="4" y="56"/>
                  </a:lnTo>
                  <a:lnTo>
                    <a:pt x="5" y="57"/>
                  </a:lnTo>
                  <a:lnTo>
                    <a:pt x="7" y="57"/>
                  </a:lnTo>
                  <a:lnTo>
                    <a:pt x="9" y="56"/>
                  </a:lnTo>
                  <a:lnTo>
                    <a:pt x="11" y="54"/>
                  </a:lnTo>
                  <a:lnTo>
                    <a:pt x="11" y="52"/>
                  </a:lnTo>
                  <a:lnTo>
                    <a:pt x="11" y="6"/>
                  </a:lnTo>
                  <a:close/>
                </a:path>
              </a:pathLst>
            </a:custGeom>
            <a:solidFill>
              <a:srgbClr val="000000"/>
            </a:solidFill>
            <a:ln w="9525">
              <a:noFill/>
              <a:round/>
              <a:headEnd/>
              <a:tailEnd/>
            </a:ln>
          </p:spPr>
          <p:txBody>
            <a:bodyPr/>
            <a:lstStyle/>
            <a:p>
              <a:endParaRPr lang="en-US"/>
            </a:p>
          </p:txBody>
        </p:sp>
        <p:sp>
          <p:nvSpPr>
            <p:cNvPr id="46207" name="Freeform 127"/>
            <p:cNvSpPr>
              <a:spLocks/>
            </p:cNvSpPr>
            <p:nvPr/>
          </p:nvSpPr>
          <p:spPr bwMode="auto">
            <a:xfrm>
              <a:off x="3548" y="299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3"/>
                </a:cxn>
                <a:cxn ang="0">
                  <a:pos x="4" y="55"/>
                </a:cxn>
                <a:cxn ang="0">
                  <a:pos x="5" y="57"/>
                </a:cxn>
                <a:cxn ang="0">
                  <a:pos x="7" y="57"/>
                </a:cxn>
                <a:cxn ang="0">
                  <a:pos x="9" y="55"/>
                </a:cxn>
                <a:cxn ang="0">
                  <a:pos x="11" y="53"/>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3"/>
                  </a:lnTo>
                  <a:lnTo>
                    <a:pt x="4" y="55"/>
                  </a:lnTo>
                  <a:lnTo>
                    <a:pt x="5" y="57"/>
                  </a:lnTo>
                  <a:lnTo>
                    <a:pt x="7" y="57"/>
                  </a:lnTo>
                  <a:lnTo>
                    <a:pt x="9" y="55"/>
                  </a:lnTo>
                  <a:lnTo>
                    <a:pt x="11" y="53"/>
                  </a:lnTo>
                  <a:lnTo>
                    <a:pt x="11" y="52"/>
                  </a:lnTo>
                  <a:lnTo>
                    <a:pt x="11" y="6"/>
                  </a:lnTo>
                  <a:close/>
                </a:path>
              </a:pathLst>
            </a:custGeom>
            <a:solidFill>
              <a:srgbClr val="000000"/>
            </a:solidFill>
            <a:ln w="9525">
              <a:noFill/>
              <a:round/>
              <a:headEnd/>
              <a:tailEnd/>
            </a:ln>
          </p:spPr>
          <p:txBody>
            <a:bodyPr/>
            <a:lstStyle/>
            <a:p>
              <a:endParaRPr lang="en-US"/>
            </a:p>
          </p:txBody>
        </p:sp>
        <p:sp>
          <p:nvSpPr>
            <p:cNvPr id="46208" name="Freeform 128"/>
            <p:cNvSpPr>
              <a:spLocks/>
            </p:cNvSpPr>
            <p:nvPr/>
          </p:nvSpPr>
          <p:spPr bwMode="auto">
            <a:xfrm>
              <a:off x="3548" y="307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9" name="Freeform 129"/>
            <p:cNvSpPr>
              <a:spLocks/>
            </p:cNvSpPr>
            <p:nvPr/>
          </p:nvSpPr>
          <p:spPr bwMode="auto">
            <a:xfrm>
              <a:off x="3548" y="315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10" name="Freeform 130"/>
            <p:cNvSpPr>
              <a:spLocks/>
            </p:cNvSpPr>
            <p:nvPr/>
          </p:nvSpPr>
          <p:spPr bwMode="auto">
            <a:xfrm>
              <a:off x="3548" y="323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11" name="Freeform 131"/>
            <p:cNvSpPr>
              <a:spLocks/>
            </p:cNvSpPr>
            <p:nvPr/>
          </p:nvSpPr>
          <p:spPr bwMode="auto">
            <a:xfrm>
              <a:off x="3548" y="3312"/>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grpSp>
      <p:grpSp>
        <p:nvGrpSpPr>
          <p:cNvPr id="8" name="Group 164"/>
          <p:cNvGrpSpPr>
            <a:grpSpLocks/>
          </p:cNvGrpSpPr>
          <p:nvPr/>
        </p:nvGrpSpPr>
        <p:grpSpPr bwMode="auto">
          <a:xfrm flipV="1">
            <a:off x="5699125" y="1981200"/>
            <a:ext cx="930275" cy="1284288"/>
            <a:chOff x="3590" y="2057"/>
            <a:chExt cx="211" cy="831"/>
          </a:xfrm>
        </p:grpSpPr>
        <p:sp>
          <p:nvSpPr>
            <p:cNvPr id="46233" name="Freeform 153"/>
            <p:cNvSpPr>
              <a:spLocks/>
            </p:cNvSpPr>
            <p:nvPr/>
          </p:nvSpPr>
          <p:spPr bwMode="auto">
            <a:xfrm>
              <a:off x="3590" y="2057"/>
              <a:ext cx="22" cy="55"/>
            </a:xfrm>
            <a:custGeom>
              <a:avLst/>
              <a:gdLst/>
              <a:ahLst/>
              <a:cxnLst>
                <a:cxn ang="0">
                  <a:pos x="11" y="5"/>
                </a:cxn>
                <a:cxn ang="0">
                  <a:pos x="9" y="4"/>
                </a:cxn>
                <a:cxn ang="0">
                  <a:pos x="7" y="2"/>
                </a:cxn>
                <a:cxn ang="0">
                  <a:pos x="5" y="0"/>
                </a:cxn>
                <a:cxn ang="0">
                  <a:pos x="5" y="0"/>
                </a:cxn>
                <a:cxn ang="0">
                  <a:pos x="3" y="2"/>
                </a:cxn>
                <a:cxn ang="0">
                  <a:pos x="1" y="4"/>
                </a:cxn>
                <a:cxn ang="0">
                  <a:pos x="0" y="5"/>
                </a:cxn>
                <a:cxn ang="0">
                  <a:pos x="0" y="7"/>
                </a:cxn>
                <a:cxn ang="0">
                  <a:pos x="11" y="51"/>
                </a:cxn>
                <a:cxn ang="0">
                  <a:pos x="11" y="53"/>
                </a:cxn>
                <a:cxn ang="0">
                  <a:pos x="13" y="55"/>
                </a:cxn>
                <a:cxn ang="0">
                  <a:pos x="15" y="55"/>
                </a:cxn>
                <a:cxn ang="0">
                  <a:pos x="17" y="55"/>
                </a:cxn>
                <a:cxn ang="0">
                  <a:pos x="19" y="55"/>
                </a:cxn>
                <a:cxn ang="0">
                  <a:pos x="20" y="53"/>
                </a:cxn>
                <a:cxn ang="0">
                  <a:pos x="22" y="51"/>
                </a:cxn>
                <a:cxn ang="0">
                  <a:pos x="22" y="49"/>
                </a:cxn>
                <a:cxn ang="0">
                  <a:pos x="11" y="5"/>
                </a:cxn>
              </a:cxnLst>
              <a:rect l="0" t="0" r="r" b="b"/>
              <a:pathLst>
                <a:path w="22" h="55">
                  <a:moveTo>
                    <a:pt x="11" y="5"/>
                  </a:moveTo>
                  <a:lnTo>
                    <a:pt x="9" y="4"/>
                  </a:lnTo>
                  <a:lnTo>
                    <a:pt x="7" y="2"/>
                  </a:lnTo>
                  <a:lnTo>
                    <a:pt x="5" y="0"/>
                  </a:lnTo>
                  <a:lnTo>
                    <a:pt x="5" y="0"/>
                  </a:lnTo>
                  <a:lnTo>
                    <a:pt x="3" y="2"/>
                  </a:lnTo>
                  <a:lnTo>
                    <a:pt x="1" y="4"/>
                  </a:lnTo>
                  <a:lnTo>
                    <a:pt x="0" y="5"/>
                  </a:lnTo>
                  <a:lnTo>
                    <a:pt x="0" y="7"/>
                  </a:lnTo>
                  <a:lnTo>
                    <a:pt x="11" y="51"/>
                  </a:lnTo>
                  <a:lnTo>
                    <a:pt x="11" y="53"/>
                  </a:lnTo>
                  <a:lnTo>
                    <a:pt x="13" y="55"/>
                  </a:lnTo>
                  <a:lnTo>
                    <a:pt x="15" y="55"/>
                  </a:lnTo>
                  <a:lnTo>
                    <a:pt x="17" y="55"/>
                  </a:lnTo>
                  <a:lnTo>
                    <a:pt x="19" y="55"/>
                  </a:lnTo>
                  <a:lnTo>
                    <a:pt x="20" y="53"/>
                  </a:lnTo>
                  <a:lnTo>
                    <a:pt x="22" y="51"/>
                  </a:lnTo>
                  <a:lnTo>
                    <a:pt x="22" y="49"/>
                  </a:lnTo>
                  <a:lnTo>
                    <a:pt x="11" y="5"/>
                  </a:lnTo>
                  <a:close/>
                </a:path>
              </a:pathLst>
            </a:custGeom>
            <a:solidFill>
              <a:srgbClr val="000000"/>
            </a:solidFill>
            <a:ln w="9525">
              <a:noFill/>
              <a:round/>
              <a:headEnd/>
              <a:tailEnd/>
            </a:ln>
          </p:spPr>
          <p:txBody>
            <a:bodyPr/>
            <a:lstStyle/>
            <a:p>
              <a:endParaRPr lang="en-US"/>
            </a:p>
          </p:txBody>
        </p:sp>
        <p:sp>
          <p:nvSpPr>
            <p:cNvPr id="46234" name="Freeform 154"/>
            <p:cNvSpPr>
              <a:spLocks/>
            </p:cNvSpPr>
            <p:nvPr/>
          </p:nvSpPr>
          <p:spPr bwMode="auto">
            <a:xfrm>
              <a:off x="3609" y="2135"/>
              <a:ext cx="22" cy="55"/>
            </a:xfrm>
            <a:custGeom>
              <a:avLst/>
              <a:gdLst/>
              <a:ahLst/>
              <a:cxnLst>
                <a:cxn ang="0">
                  <a:pos x="11" y="4"/>
                </a:cxn>
                <a:cxn ang="0">
                  <a:pos x="9" y="2"/>
                </a:cxn>
                <a:cxn ang="0">
                  <a:pos x="7" y="0"/>
                </a:cxn>
                <a:cxn ang="0">
                  <a:pos x="5" y="0"/>
                </a:cxn>
                <a:cxn ang="0">
                  <a:pos x="3" y="0"/>
                </a:cxn>
                <a:cxn ang="0">
                  <a:pos x="1" y="0"/>
                </a:cxn>
                <a:cxn ang="0">
                  <a:pos x="0" y="2"/>
                </a:cxn>
                <a:cxn ang="0">
                  <a:pos x="0" y="4"/>
                </a:cxn>
                <a:cxn ang="0">
                  <a:pos x="0" y="5"/>
                </a:cxn>
                <a:cxn ang="0">
                  <a:pos x="11" y="51"/>
                </a:cxn>
                <a:cxn ang="0">
                  <a:pos x="11" y="53"/>
                </a:cxn>
                <a:cxn ang="0">
                  <a:pos x="13" y="55"/>
                </a:cxn>
                <a:cxn ang="0">
                  <a:pos x="15" y="55"/>
                </a:cxn>
                <a:cxn ang="0">
                  <a:pos x="17" y="55"/>
                </a:cxn>
                <a:cxn ang="0">
                  <a:pos x="19" y="55"/>
                </a:cxn>
                <a:cxn ang="0">
                  <a:pos x="20" y="53"/>
                </a:cxn>
                <a:cxn ang="0">
                  <a:pos x="22" y="51"/>
                </a:cxn>
                <a:cxn ang="0">
                  <a:pos x="22" y="49"/>
                </a:cxn>
                <a:cxn ang="0">
                  <a:pos x="11" y="4"/>
                </a:cxn>
              </a:cxnLst>
              <a:rect l="0" t="0" r="r" b="b"/>
              <a:pathLst>
                <a:path w="22" h="55">
                  <a:moveTo>
                    <a:pt x="11" y="4"/>
                  </a:moveTo>
                  <a:lnTo>
                    <a:pt x="9" y="2"/>
                  </a:lnTo>
                  <a:lnTo>
                    <a:pt x="7" y="0"/>
                  </a:lnTo>
                  <a:lnTo>
                    <a:pt x="5" y="0"/>
                  </a:lnTo>
                  <a:lnTo>
                    <a:pt x="3" y="0"/>
                  </a:lnTo>
                  <a:lnTo>
                    <a:pt x="1" y="0"/>
                  </a:lnTo>
                  <a:lnTo>
                    <a:pt x="0" y="2"/>
                  </a:lnTo>
                  <a:lnTo>
                    <a:pt x="0" y="4"/>
                  </a:lnTo>
                  <a:lnTo>
                    <a:pt x="0" y="5"/>
                  </a:lnTo>
                  <a:lnTo>
                    <a:pt x="11" y="51"/>
                  </a:lnTo>
                  <a:lnTo>
                    <a:pt x="11" y="53"/>
                  </a:lnTo>
                  <a:lnTo>
                    <a:pt x="13" y="55"/>
                  </a:lnTo>
                  <a:lnTo>
                    <a:pt x="15" y="55"/>
                  </a:lnTo>
                  <a:lnTo>
                    <a:pt x="17" y="55"/>
                  </a:lnTo>
                  <a:lnTo>
                    <a:pt x="19" y="55"/>
                  </a:lnTo>
                  <a:lnTo>
                    <a:pt x="20" y="53"/>
                  </a:lnTo>
                  <a:lnTo>
                    <a:pt x="22" y="51"/>
                  </a:lnTo>
                  <a:lnTo>
                    <a:pt x="22" y="49"/>
                  </a:lnTo>
                  <a:lnTo>
                    <a:pt x="11" y="4"/>
                  </a:lnTo>
                  <a:close/>
                </a:path>
              </a:pathLst>
            </a:custGeom>
            <a:solidFill>
              <a:srgbClr val="000000"/>
            </a:solidFill>
            <a:ln w="9525">
              <a:noFill/>
              <a:round/>
              <a:headEnd/>
              <a:tailEnd/>
            </a:ln>
          </p:spPr>
          <p:txBody>
            <a:bodyPr/>
            <a:lstStyle/>
            <a:p>
              <a:endParaRPr lang="en-US"/>
            </a:p>
          </p:txBody>
        </p:sp>
        <p:sp>
          <p:nvSpPr>
            <p:cNvPr id="46235" name="Freeform 155"/>
            <p:cNvSpPr>
              <a:spLocks/>
            </p:cNvSpPr>
            <p:nvPr/>
          </p:nvSpPr>
          <p:spPr bwMode="auto">
            <a:xfrm>
              <a:off x="3628" y="2213"/>
              <a:ext cx="22" cy="55"/>
            </a:xfrm>
            <a:custGeom>
              <a:avLst/>
              <a:gdLst/>
              <a:ahLst/>
              <a:cxnLst>
                <a:cxn ang="0">
                  <a:pos x="11" y="3"/>
                </a:cxn>
                <a:cxn ang="0">
                  <a:pos x="9" y="2"/>
                </a:cxn>
                <a:cxn ang="0">
                  <a:pos x="7" y="0"/>
                </a:cxn>
                <a:cxn ang="0">
                  <a:pos x="5" y="0"/>
                </a:cxn>
                <a:cxn ang="0">
                  <a:pos x="3" y="0"/>
                </a:cxn>
                <a:cxn ang="0">
                  <a:pos x="1" y="0"/>
                </a:cxn>
                <a:cxn ang="0">
                  <a:pos x="0" y="2"/>
                </a:cxn>
                <a:cxn ang="0">
                  <a:pos x="0" y="3"/>
                </a:cxn>
                <a:cxn ang="0">
                  <a:pos x="0" y="5"/>
                </a:cxn>
                <a:cxn ang="0">
                  <a:pos x="11" y="49"/>
                </a:cxn>
                <a:cxn ang="0">
                  <a:pos x="11" y="51"/>
                </a:cxn>
                <a:cxn ang="0">
                  <a:pos x="13" y="53"/>
                </a:cxn>
                <a:cxn ang="0">
                  <a:pos x="15" y="55"/>
                </a:cxn>
                <a:cxn ang="0">
                  <a:pos x="17" y="55"/>
                </a:cxn>
                <a:cxn ang="0">
                  <a:pos x="19" y="53"/>
                </a:cxn>
                <a:cxn ang="0">
                  <a:pos x="20" y="51"/>
                </a:cxn>
                <a:cxn ang="0">
                  <a:pos x="22" y="49"/>
                </a:cxn>
                <a:cxn ang="0">
                  <a:pos x="22" y="47"/>
                </a:cxn>
                <a:cxn ang="0">
                  <a:pos x="11" y="3"/>
                </a:cxn>
              </a:cxnLst>
              <a:rect l="0" t="0" r="r" b="b"/>
              <a:pathLst>
                <a:path w="22" h="55">
                  <a:moveTo>
                    <a:pt x="11" y="3"/>
                  </a:moveTo>
                  <a:lnTo>
                    <a:pt x="9" y="2"/>
                  </a:lnTo>
                  <a:lnTo>
                    <a:pt x="7" y="0"/>
                  </a:lnTo>
                  <a:lnTo>
                    <a:pt x="5" y="0"/>
                  </a:lnTo>
                  <a:lnTo>
                    <a:pt x="3" y="0"/>
                  </a:lnTo>
                  <a:lnTo>
                    <a:pt x="1" y="0"/>
                  </a:lnTo>
                  <a:lnTo>
                    <a:pt x="0" y="2"/>
                  </a:lnTo>
                  <a:lnTo>
                    <a:pt x="0" y="3"/>
                  </a:lnTo>
                  <a:lnTo>
                    <a:pt x="0" y="5"/>
                  </a:lnTo>
                  <a:lnTo>
                    <a:pt x="11" y="49"/>
                  </a:lnTo>
                  <a:lnTo>
                    <a:pt x="11" y="51"/>
                  </a:lnTo>
                  <a:lnTo>
                    <a:pt x="13" y="53"/>
                  </a:lnTo>
                  <a:lnTo>
                    <a:pt x="15" y="55"/>
                  </a:lnTo>
                  <a:lnTo>
                    <a:pt x="17" y="55"/>
                  </a:lnTo>
                  <a:lnTo>
                    <a:pt x="19" y="53"/>
                  </a:lnTo>
                  <a:lnTo>
                    <a:pt x="20" y="51"/>
                  </a:lnTo>
                  <a:lnTo>
                    <a:pt x="22" y="49"/>
                  </a:lnTo>
                  <a:lnTo>
                    <a:pt x="22" y="47"/>
                  </a:lnTo>
                  <a:lnTo>
                    <a:pt x="11" y="3"/>
                  </a:lnTo>
                  <a:close/>
                </a:path>
              </a:pathLst>
            </a:custGeom>
            <a:solidFill>
              <a:srgbClr val="000000"/>
            </a:solidFill>
            <a:ln w="9525">
              <a:noFill/>
              <a:round/>
              <a:headEnd/>
              <a:tailEnd/>
            </a:ln>
          </p:spPr>
          <p:txBody>
            <a:bodyPr/>
            <a:lstStyle/>
            <a:p>
              <a:endParaRPr lang="en-US"/>
            </a:p>
          </p:txBody>
        </p:sp>
        <p:sp>
          <p:nvSpPr>
            <p:cNvPr id="46236" name="Freeform 156"/>
            <p:cNvSpPr>
              <a:spLocks/>
            </p:cNvSpPr>
            <p:nvPr/>
          </p:nvSpPr>
          <p:spPr bwMode="auto">
            <a:xfrm>
              <a:off x="3647" y="2289"/>
              <a:ext cx="20" cy="57"/>
            </a:xfrm>
            <a:custGeom>
              <a:avLst/>
              <a:gdLst/>
              <a:ahLst/>
              <a:cxnLst>
                <a:cxn ang="0">
                  <a:pos x="11" y="5"/>
                </a:cxn>
                <a:cxn ang="0">
                  <a:pos x="9" y="4"/>
                </a:cxn>
                <a:cxn ang="0">
                  <a:pos x="7" y="2"/>
                </a:cxn>
                <a:cxn ang="0">
                  <a:pos x="5" y="0"/>
                </a:cxn>
                <a:cxn ang="0">
                  <a:pos x="3" y="0"/>
                </a:cxn>
                <a:cxn ang="0">
                  <a:pos x="1" y="2"/>
                </a:cxn>
                <a:cxn ang="0">
                  <a:pos x="0" y="4"/>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4"/>
                  </a:lnTo>
                  <a:lnTo>
                    <a:pt x="7" y="2"/>
                  </a:lnTo>
                  <a:lnTo>
                    <a:pt x="5" y="0"/>
                  </a:lnTo>
                  <a:lnTo>
                    <a:pt x="3" y="0"/>
                  </a:lnTo>
                  <a:lnTo>
                    <a:pt x="1" y="2"/>
                  </a:lnTo>
                  <a:lnTo>
                    <a:pt x="0" y="4"/>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46237" name="Freeform 157"/>
            <p:cNvSpPr>
              <a:spLocks/>
            </p:cNvSpPr>
            <p:nvPr/>
          </p:nvSpPr>
          <p:spPr bwMode="auto">
            <a:xfrm>
              <a:off x="3666" y="2367"/>
              <a:ext cx="20" cy="57"/>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46238" name="Freeform 158"/>
            <p:cNvSpPr>
              <a:spLocks/>
            </p:cNvSpPr>
            <p:nvPr/>
          </p:nvSpPr>
          <p:spPr bwMode="auto">
            <a:xfrm>
              <a:off x="3685" y="2445"/>
              <a:ext cx="21" cy="55"/>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5"/>
                </a:cxn>
                <a:cxn ang="0">
                  <a:pos x="17" y="55"/>
                </a:cxn>
                <a:cxn ang="0">
                  <a:pos x="19" y="55"/>
                </a:cxn>
                <a:cxn ang="0">
                  <a:pos x="21" y="53"/>
                </a:cxn>
                <a:cxn ang="0">
                  <a:pos x="21" y="51"/>
                </a:cxn>
                <a:cxn ang="0">
                  <a:pos x="21" y="49"/>
                </a:cxn>
                <a:cxn ang="0">
                  <a:pos x="11" y="5"/>
                </a:cxn>
              </a:cxnLst>
              <a:rect l="0" t="0" r="r" b="b"/>
              <a:pathLst>
                <a:path w="21" h="55">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5"/>
                  </a:lnTo>
                  <a:lnTo>
                    <a:pt x="17" y="55"/>
                  </a:lnTo>
                  <a:lnTo>
                    <a:pt x="19" y="55"/>
                  </a:lnTo>
                  <a:lnTo>
                    <a:pt x="21" y="53"/>
                  </a:lnTo>
                  <a:lnTo>
                    <a:pt x="21" y="51"/>
                  </a:lnTo>
                  <a:lnTo>
                    <a:pt x="21" y="49"/>
                  </a:lnTo>
                  <a:lnTo>
                    <a:pt x="11" y="5"/>
                  </a:lnTo>
                  <a:close/>
                </a:path>
              </a:pathLst>
            </a:custGeom>
            <a:solidFill>
              <a:srgbClr val="000000"/>
            </a:solidFill>
            <a:ln w="9525">
              <a:noFill/>
              <a:round/>
              <a:headEnd/>
              <a:tailEnd/>
            </a:ln>
          </p:spPr>
          <p:txBody>
            <a:bodyPr/>
            <a:lstStyle/>
            <a:p>
              <a:endParaRPr lang="en-US"/>
            </a:p>
          </p:txBody>
        </p:sp>
        <p:sp>
          <p:nvSpPr>
            <p:cNvPr id="46239" name="Freeform 159"/>
            <p:cNvSpPr>
              <a:spLocks/>
            </p:cNvSpPr>
            <p:nvPr/>
          </p:nvSpPr>
          <p:spPr bwMode="auto">
            <a:xfrm>
              <a:off x="3704" y="2523"/>
              <a:ext cx="21" cy="55"/>
            </a:xfrm>
            <a:custGeom>
              <a:avLst/>
              <a:gdLst/>
              <a:ahLst/>
              <a:cxnLst>
                <a:cxn ang="0">
                  <a:pos x="11" y="3"/>
                </a:cxn>
                <a:cxn ang="0">
                  <a:pos x="9" y="2"/>
                </a:cxn>
                <a:cxn ang="0">
                  <a:pos x="7" y="0"/>
                </a:cxn>
                <a:cxn ang="0">
                  <a:pos x="5" y="0"/>
                </a:cxn>
                <a:cxn ang="0">
                  <a:pos x="3" y="0"/>
                </a:cxn>
                <a:cxn ang="0">
                  <a:pos x="2" y="0"/>
                </a:cxn>
                <a:cxn ang="0">
                  <a:pos x="0" y="2"/>
                </a:cxn>
                <a:cxn ang="0">
                  <a:pos x="0" y="3"/>
                </a:cxn>
                <a:cxn ang="0">
                  <a:pos x="0" y="5"/>
                </a:cxn>
                <a:cxn ang="0">
                  <a:pos x="9" y="51"/>
                </a:cxn>
                <a:cxn ang="0">
                  <a:pos x="11" y="53"/>
                </a:cxn>
                <a:cxn ang="0">
                  <a:pos x="13" y="55"/>
                </a:cxn>
                <a:cxn ang="0">
                  <a:pos x="15" y="55"/>
                </a:cxn>
                <a:cxn ang="0">
                  <a:pos x="17" y="55"/>
                </a:cxn>
                <a:cxn ang="0">
                  <a:pos x="19" y="55"/>
                </a:cxn>
                <a:cxn ang="0">
                  <a:pos x="21" y="53"/>
                </a:cxn>
                <a:cxn ang="0">
                  <a:pos x="21" y="51"/>
                </a:cxn>
                <a:cxn ang="0">
                  <a:pos x="21" y="49"/>
                </a:cxn>
                <a:cxn ang="0">
                  <a:pos x="11" y="3"/>
                </a:cxn>
              </a:cxnLst>
              <a:rect l="0" t="0" r="r" b="b"/>
              <a:pathLst>
                <a:path w="21" h="55">
                  <a:moveTo>
                    <a:pt x="11" y="3"/>
                  </a:moveTo>
                  <a:lnTo>
                    <a:pt x="9" y="2"/>
                  </a:lnTo>
                  <a:lnTo>
                    <a:pt x="7" y="0"/>
                  </a:lnTo>
                  <a:lnTo>
                    <a:pt x="5" y="0"/>
                  </a:lnTo>
                  <a:lnTo>
                    <a:pt x="3" y="0"/>
                  </a:lnTo>
                  <a:lnTo>
                    <a:pt x="2" y="0"/>
                  </a:lnTo>
                  <a:lnTo>
                    <a:pt x="0" y="2"/>
                  </a:lnTo>
                  <a:lnTo>
                    <a:pt x="0" y="3"/>
                  </a:lnTo>
                  <a:lnTo>
                    <a:pt x="0" y="5"/>
                  </a:lnTo>
                  <a:lnTo>
                    <a:pt x="9" y="51"/>
                  </a:lnTo>
                  <a:lnTo>
                    <a:pt x="11" y="53"/>
                  </a:lnTo>
                  <a:lnTo>
                    <a:pt x="13" y="55"/>
                  </a:lnTo>
                  <a:lnTo>
                    <a:pt x="15" y="55"/>
                  </a:lnTo>
                  <a:lnTo>
                    <a:pt x="17" y="55"/>
                  </a:lnTo>
                  <a:lnTo>
                    <a:pt x="19" y="55"/>
                  </a:lnTo>
                  <a:lnTo>
                    <a:pt x="21" y="53"/>
                  </a:lnTo>
                  <a:lnTo>
                    <a:pt x="21" y="51"/>
                  </a:lnTo>
                  <a:lnTo>
                    <a:pt x="21" y="49"/>
                  </a:lnTo>
                  <a:lnTo>
                    <a:pt x="11" y="3"/>
                  </a:lnTo>
                  <a:close/>
                </a:path>
              </a:pathLst>
            </a:custGeom>
            <a:solidFill>
              <a:srgbClr val="000000"/>
            </a:solidFill>
            <a:ln w="9525">
              <a:noFill/>
              <a:round/>
              <a:headEnd/>
              <a:tailEnd/>
            </a:ln>
          </p:spPr>
          <p:txBody>
            <a:bodyPr/>
            <a:lstStyle/>
            <a:p>
              <a:endParaRPr lang="en-US"/>
            </a:p>
          </p:txBody>
        </p:sp>
        <p:sp>
          <p:nvSpPr>
            <p:cNvPr id="46240" name="Freeform 160"/>
            <p:cNvSpPr>
              <a:spLocks/>
            </p:cNvSpPr>
            <p:nvPr/>
          </p:nvSpPr>
          <p:spPr bwMode="auto">
            <a:xfrm>
              <a:off x="3721" y="2601"/>
              <a:ext cx="23" cy="55"/>
            </a:xfrm>
            <a:custGeom>
              <a:avLst/>
              <a:gdLst/>
              <a:ahLst/>
              <a:cxnLst>
                <a:cxn ang="0">
                  <a:pos x="11" y="3"/>
                </a:cxn>
                <a:cxn ang="0">
                  <a:pos x="11" y="1"/>
                </a:cxn>
                <a:cxn ang="0">
                  <a:pos x="9" y="0"/>
                </a:cxn>
                <a:cxn ang="0">
                  <a:pos x="7" y="0"/>
                </a:cxn>
                <a:cxn ang="0">
                  <a:pos x="5" y="0"/>
                </a:cxn>
                <a:cxn ang="0">
                  <a:pos x="4" y="0"/>
                </a:cxn>
                <a:cxn ang="0">
                  <a:pos x="2" y="1"/>
                </a:cxn>
                <a:cxn ang="0">
                  <a:pos x="0" y="3"/>
                </a:cxn>
                <a:cxn ang="0">
                  <a:pos x="0" y="5"/>
                </a:cxn>
                <a:cxn ang="0">
                  <a:pos x="11" y="51"/>
                </a:cxn>
                <a:cxn ang="0">
                  <a:pos x="13" y="53"/>
                </a:cxn>
                <a:cxn ang="0">
                  <a:pos x="15" y="55"/>
                </a:cxn>
                <a:cxn ang="0">
                  <a:pos x="17" y="55"/>
                </a:cxn>
                <a:cxn ang="0">
                  <a:pos x="19" y="55"/>
                </a:cxn>
                <a:cxn ang="0">
                  <a:pos x="21" y="55"/>
                </a:cxn>
                <a:cxn ang="0">
                  <a:pos x="23" y="53"/>
                </a:cxn>
                <a:cxn ang="0">
                  <a:pos x="23" y="51"/>
                </a:cxn>
                <a:cxn ang="0">
                  <a:pos x="23" y="49"/>
                </a:cxn>
                <a:cxn ang="0">
                  <a:pos x="11" y="3"/>
                </a:cxn>
              </a:cxnLst>
              <a:rect l="0" t="0" r="r" b="b"/>
              <a:pathLst>
                <a:path w="23" h="55">
                  <a:moveTo>
                    <a:pt x="11" y="3"/>
                  </a:moveTo>
                  <a:lnTo>
                    <a:pt x="11" y="1"/>
                  </a:lnTo>
                  <a:lnTo>
                    <a:pt x="9" y="0"/>
                  </a:lnTo>
                  <a:lnTo>
                    <a:pt x="7" y="0"/>
                  </a:lnTo>
                  <a:lnTo>
                    <a:pt x="5" y="0"/>
                  </a:lnTo>
                  <a:lnTo>
                    <a:pt x="4" y="0"/>
                  </a:lnTo>
                  <a:lnTo>
                    <a:pt x="2" y="1"/>
                  </a:lnTo>
                  <a:lnTo>
                    <a:pt x="0" y="3"/>
                  </a:lnTo>
                  <a:lnTo>
                    <a:pt x="0" y="5"/>
                  </a:lnTo>
                  <a:lnTo>
                    <a:pt x="11" y="51"/>
                  </a:lnTo>
                  <a:lnTo>
                    <a:pt x="13" y="53"/>
                  </a:lnTo>
                  <a:lnTo>
                    <a:pt x="15" y="55"/>
                  </a:lnTo>
                  <a:lnTo>
                    <a:pt x="17" y="55"/>
                  </a:lnTo>
                  <a:lnTo>
                    <a:pt x="19" y="55"/>
                  </a:lnTo>
                  <a:lnTo>
                    <a:pt x="21" y="55"/>
                  </a:lnTo>
                  <a:lnTo>
                    <a:pt x="23" y="53"/>
                  </a:lnTo>
                  <a:lnTo>
                    <a:pt x="23" y="51"/>
                  </a:lnTo>
                  <a:lnTo>
                    <a:pt x="23" y="49"/>
                  </a:lnTo>
                  <a:lnTo>
                    <a:pt x="11" y="3"/>
                  </a:lnTo>
                  <a:close/>
                </a:path>
              </a:pathLst>
            </a:custGeom>
            <a:solidFill>
              <a:srgbClr val="000000"/>
            </a:solidFill>
            <a:ln w="9525">
              <a:noFill/>
              <a:round/>
              <a:headEnd/>
              <a:tailEnd/>
            </a:ln>
          </p:spPr>
          <p:txBody>
            <a:bodyPr/>
            <a:lstStyle/>
            <a:p>
              <a:endParaRPr lang="en-US"/>
            </a:p>
          </p:txBody>
        </p:sp>
        <p:sp>
          <p:nvSpPr>
            <p:cNvPr id="46241" name="Freeform 161"/>
            <p:cNvSpPr>
              <a:spLocks/>
            </p:cNvSpPr>
            <p:nvPr/>
          </p:nvSpPr>
          <p:spPr bwMode="auto">
            <a:xfrm>
              <a:off x="3740" y="2677"/>
              <a:ext cx="23" cy="57"/>
            </a:xfrm>
            <a:custGeom>
              <a:avLst/>
              <a:gdLst/>
              <a:ahLst/>
              <a:cxnLst>
                <a:cxn ang="0">
                  <a:pos x="11" y="5"/>
                </a:cxn>
                <a:cxn ang="0">
                  <a:pos x="11" y="3"/>
                </a:cxn>
                <a:cxn ang="0">
                  <a:pos x="9" y="2"/>
                </a:cxn>
                <a:cxn ang="0">
                  <a:pos x="7" y="0"/>
                </a:cxn>
                <a:cxn ang="0">
                  <a:pos x="5" y="0"/>
                </a:cxn>
                <a:cxn ang="0">
                  <a:pos x="4" y="2"/>
                </a:cxn>
                <a:cxn ang="0">
                  <a:pos x="2" y="3"/>
                </a:cxn>
                <a:cxn ang="0">
                  <a:pos x="0" y="5"/>
                </a:cxn>
                <a:cxn ang="0">
                  <a:pos x="0" y="7"/>
                </a:cxn>
                <a:cxn ang="0">
                  <a:pos x="11" y="51"/>
                </a:cxn>
                <a:cxn ang="0">
                  <a:pos x="13" y="53"/>
                </a:cxn>
                <a:cxn ang="0">
                  <a:pos x="15" y="55"/>
                </a:cxn>
                <a:cxn ang="0">
                  <a:pos x="17" y="57"/>
                </a:cxn>
                <a:cxn ang="0">
                  <a:pos x="19" y="57"/>
                </a:cxn>
                <a:cxn ang="0">
                  <a:pos x="21" y="55"/>
                </a:cxn>
                <a:cxn ang="0">
                  <a:pos x="23" y="53"/>
                </a:cxn>
                <a:cxn ang="0">
                  <a:pos x="23" y="51"/>
                </a:cxn>
                <a:cxn ang="0">
                  <a:pos x="23" y="49"/>
                </a:cxn>
                <a:cxn ang="0">
                  <a:pos x="11" y="5"/>
                </a:cxn>
              </a:cxnLst>
              <a:rect l="0" t="0" r="r" b="b"/>
              <a:pathLst>
                <a:path w="23" h="57">
                  <a:moveTo>
                    <a:pt x="11" y="5"/>
                  </a:moveTo>
                  <a:lnTo>
                    <a:pt x="11" y="3"/>
                  </a:lnTo>
                  <a:lnTo>
                    <a:pt x="9" y="2"/>
                  </a:lnTo>
                  <a:lnTo>
                    <a:pt x="7" y="0"/>
                  </a:lnTo>
                  <a:lnTo>
                    <a:pt x="5" y="0"/>
                  </a:lnTo>
                  <a:lnTo>
                    <a:pt x="4" y="2"/>
                  </a:lnTo>
                  <a:lnTo>
                    <a:pt x="2" y="3"/>
                  </a:lnTo>
                  <a:lnTo>
                    <a:pt x="0" y="5"/>
                  </a:lnTo>
                  <a:lnTo>
                    <a:pt x="0" y="7"/>
                  </a:lnTo>
                  <a:lnTo>
                    <a:pt x="11" y="51"/>
                  </a:lnTo>
                  <a:lnTo>
                    <a:pt x="13" y="53"/>
                  </a:lnTo>
                  <a:lnTo>
                    <a:pt x="15" y="55"/>
                  </a:lnTo>
                  <a:lnTo>
                    <a:pt x="17" y="57"/>
                  </a:lnTo>
                  <a:lnTo>
                    <a:pt x="19" y="57"/>
                  </a:lnTo>
                  <a:lnTo>
                    <a:pt x="21" y="55"/>
                  </a:lnTo>
                  <a:lnTo>
                    <a:pt x="23"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46242" name="Freeform 162"/>
            <p:cNvSpPr>
              <a:spLocks/>
            </p:cNvSpPr>
            <p:nvPr/>
          </p:nvSpPr>
          <p:spPr bwMode="auto">
            <a:xfrm>
              <a:off x="3759" y="2755"/>
              <a:ext cx="23" cy="57"/>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7"/>
                </a:cxn>
                <a:cxn ang="0">
                  <a:pos x="17" y="57"/>
                </a:cxn>
                <a:cxn ang="0">
                  <a:pos x="19" y="55"/>
                </a:cxn>
                <a:cxn ang="0">
                  <a:pos x="21" y="53"/>
                </a:cxn>
                <a:cxn ang="0">
                  <a:pos x="23" y="51"/>
                </a:cxn>
                <a:cxn ang="0">
                  <a:pos x="23" y="49"/>
                </a:cxn>
                <a:cxn ang="0">
                  <a:pos x="11" y="5"/>
                </a:cxn>
              </a:cxnLst>
              <a:rect l="0" t="0" r="r" b="b"/>
              <a:pathLst>
                <a:path w="23" h="57">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7"/>
                  </a:lnTo>
                  <a:lnTo>
                    <a:pt x="17" y="57"/>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46243" name="Freeform 163"/>
            <p:cNvSpPr>
              <a:spLocks/>
            </p:cNvSpPr>
            <p:nvPr/>
          </p:nvSpPr>
          <p:spPr bwMode="auto">
            <a:xfrm>
              <a:off x="3778" y="2833"/>
              <a:ext cx="23" cy="55"/>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5"/>
                </a:cxn>
                <a:cxn ang="0">
                  <a:pos x="17" y="55"/>
                </a:cxn>
                <a:cxn ang="0">
                  <a:pos x="19" y="55"/>
                </a:cxn>
                <a:cxn ang="0">
                  <a:pos x="21" y="53"/>
                </a:cxn>
                <a:cxn ang="0">
                  <a:pos x="23" y="51"/>
                </a:cxn>
                <a:cxn ang="0">
                  <a:pos x="23" y="49"/>
                </a:cxn>
                <a:cxn ang="0">
                  <a:pos x="11" y="5"/>
                </a:cxn>
              </a:cxnLst>
              <a:rect l="0" t="0" r="r" b="b"/>
              <a:pathLst>
                <a:path w="23" h="55">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5"/>
                  </a:lnTo>
                  <a:lnTo>
                    <a:pt x="17" y="55"/>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grpSp>
      <p:sp>
        <p:nvSpPr>
          <p:cNvPr id="46245" name="Rectangle 165"/>
          <p:cNvSpPr>
            <a:spLocks noChangeArrowheads="1"/>
          </p:cNvSpPr>
          <p:nvPr/>
        </p:nvSpPr>
        <p:spPr bwMode="auto">
          <a:xfrm>
            <a:off x="6024563" y="4645025"/>
            <a:ext cx="2066925" cy="557213"/>
          </a:xfrm>
          <a:prstGeom prst="rect">
            <a:avLst/>
          </a:prstGeom>
          <a:solidFill>
            <a:srgbClr val="FFFFFF"/>
          </a:solidFill>
          <a:ln w="9525">
            <a:noFill/>
            <a:miter lim="800000"/>
            <a:headEnd/>
            <a:tailEnd/>
          </a:ln>
        </p:spPr>
        <p:txBody>
          <a:bodyPr/>
          <a:lstStyle/>
          <a:p>
            <a:endParaRPr lang="en-US"/>
          </a:p>
        </p:txBody>
      </p:sp>
      <p:sp>
        <p:nvSpPr>
          <p:cNvPr id="46246" name="Rectangle 166"/>
          <p:cNvSpPr>
            <a:spLocks noChangeArrowheads="1"/>
          </p:cNvSpPr>
          <p:nvPr/>
        </p:nvSpPr>
        <p:spPr bwMode="auto">
          <a:xfrm>
            <a:off x="5715000" y="1676400"/>
            <a:ext cx="1808162" cy="347663"/>
          </a:xfrm>
          <a:prstGeom prst="rect">
            <a:avLst/>
          </a:prstGeom>
          <a:noFill/>
          <a:ln w="9525">
            <a:noFill/>
            <a:miter lim="800000"/>
            <a:headEnd/>
            <a:tailEnd/>
          </a:ln>
        </p:spPr>
        <p:txBody>
          <a:bodyPr wrap="none" lIns="0" tIns="0" rIns="0" bIns="0">
            <a:spAutoFit/>
          </a:bodyPr>
          <a:lstStyle/>
          <a:p>
            <a:r>
              <a:rPr lang="en-US" sz="2000" dirty="0">
                <a:solidFill>
                  <a:srgbClr val="000000"/>
                </a:solidFill>
              </a:rPr>
              <a:t>Operating Points</a:t>
            </a:r>
            <a:endParaRPr lang="en-US" dirty="0"/>
          </a:p>
        </p:txBody>
      </p:sp>
      <p:sp>
        <p:nvSpPr>
          <p:cNvPr id="46247" name="Rectangle 167"/>
          <p:cNvSpPr>
            <a:spLocks noChangeArrowheads="1"/>
          </p:cNvSpPr>
          <p:nvPr/>
        </p:nvSpPr>
        <p:spPr bwMode="auto">
          <a:xfrm>
            <a:off x="7900988" y="4695825"/>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48" name="Rectangle 168"/>
          <p:cNvSpPr>
            <a:spLocks noChangeArrowheads="1"/>
          </p:cNvSpPr>
          <p:nvPr/>
        </p:nvSpPr>
        <p:spPr bwMode="auto">
          <a:xfrm>
            <a:off x="5468938" y="2782888"/>
            <a:ext cx="706437" cy="473075"/>
          </a:xfrm>
          <a:prstGeom prst="rect">
            <a:avLst/>
          </a:prstGeom>
          <a:noFill/>
          <a:ln w="9525">
            <a:noFill/>
            <a:miter lim="800000"/>
            <a:headEnd/>
            <a:tailEnd/>
          </a:ln>
        </p:spPr>
        <p:txBody>
          <a:bodyPr/>
          <a:lstStyle/>
          <a:p>
            <a:endParaRPr lang="en-US"/>
          </a:p>
        </p:txBody>
      </p:sp>
      <p:sp>
        <p:nvSpPr>
          <p:cNvPr id="46249" name="Rectangle 169"/>
          <p:cNvSpPr>
            <a:spLocks noChangeArrowheads="1"/>
          </p:cNvSpPr>
          <p:nvPr/>
        </p:nvSpPr>
        <p:spPr bwMode="auto">
          <a:xfrm>
            <a:off x="5589588" y="2940050"/>
            <a:ext cx="350837" cy="412750"/>
          </a:xfrm>
          <a:prstGeom prst="rect">
            <a:avLst/>
          </a:prstGeom>
          <a:noFill/>
          <a:ln w="9525">
            <a:noFill/>
            <a:miter lim="800000"/>
            <a:headEnd/>
            <a:tailEnd/>
          </a:ln>
        </p:spPr>
        <p:txBody>
          <a:bodyPr wrap="none" lIns="0" tIns="0" rIns="0" bIns="0">
            <a:spAutoFit/>
          </a:bodyPr>
          <a:lstStyle/>
          <a:p>
            <a:r>
              <a:rPr lang="en-US" b="1" dirty="0">
                <a:solidFill>
                  <a:srgbClr val="000000"/>
                </a:solidFill>
              </a:rPr>
              <a:t>A</a:t>
            </a:r>
            <a:endParaRPr lang="en-US" dirty="0"/>
          </a:p>
        </p:txBody>
      </p:sp>
      <p:sp>
        <p:nvSpPr>
          <p:cNvPr id="46250" name="Rectangle 170"/>
          <p:cNvSpPr>
            <a:spLocks noChangeArrowheads="1"/>
          </p:cNvSpPr>
          <p:nvPr/>
        </p:nvSpPr>
        <p:spPr bwMode="auto">
          <a:xfrm>
            <a:off x="5864225" y="2873375"/>
            <a:ext cx="204788"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51" name="Rectangle 171"/>
          <p:cNvSpPr>
            <a:spLocks noChangeArrowheads="1"/>
          </p:cNvSpPr>
          <p:nvPr/>
        </p:nvSpPr>
        <p:spPr bwMode="auto">
          <a:xfrm>
            <a:off x="4527550" y="2181225"/>
            <a:ext cx="709613" cy="474663"/>
          </a:xfrm>
          <a:prstGeom prst="rect">
            <a:avLst/>
          </a:prstGeom>
          <a:noFill/>
          <a:ln w="9525">
            <a:noFill/>
            <a:miter lim="800000"/>
            <a:headEnd/>
            <a:tailEnd/>
          </a:ln>
        </p:spPr>
        <p:txBody>
          <a:bodyPr/>
          <a:lstStyle/>
          <a:p>
            <a:endParaRPr lang="en-US"/>
          </a:p>
        </p:txBody>
      </p:sp>
      <p:sp>
        <p:nvSpPr>
          <p:cNvPr id="46253" name="Rectangle 173"/>
          <p:cNvSpPr>
            <a:spLocks noChangeArrowheads="1"/>
          </p:cNvSpPr>
          <p:nvPr/>
        </p:nvSpPr>
        <p:spPr bwMode="auto">
          <a:xfrm>
            <a:off x="4906963" y="2271713"/>
            <a:ext cx="204787"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54" name="Rectangle 174"/>
          <p:cNvSpPr>
            <a:spLocks noChangeArrowheads="1"/>
          </p:cNvSpPr>
          <p:nvPr/>
        </p:nvSpPr>
        <p:spPr bwMode="auto">
          <a:xfrm>
            <a:off x="5083175" y="5378450"/>
            <a:ext cx="1647825" cy="469900"/>
          </a:xfrm>
          <a:prstGeom prst="rect">
            <a:avLst/>
          </a:prstGeom>
          <a:solidFill>
            <a:srgbClr val="FFFFFF"/>
          </a:solidFill>
          <a:ln w="9525">
            <a:noFill/>
            <a:miter lim="800000"/>
            <a:headEnd/>
            <a:tailEnd/>
          </a:ln>
        </p:spPr>
        <p:txBody>
          <a:bodyPr/>
          <a:lstStyle/>
          <a:p>
            <a:endParaRPr lang="en-US"/>
          </a:p>
        </p:txBody>
      </p:sp>
      <p:sp>
        <p:nvSpPr>
          <p:cNvPr id="46255" name="Rectangle 175"/>
          <p:cNvSpPr>
            <a:spLocks noChangeArrowheads="1"/>
          </p:cNvSpPr>
          <p:nvPr/>
        </p:nvSpPr>
        <p:spPr bwMode="auto">
          <a:xfrm>
            <a:off x="5408613" y="5472113"/>
            <a:ext cx="736600" cy="347662"/>
          </a:xfrm>
          <a:prstGeom prst="rect">
            <a:avLst/>
          </a:prstGeom>
          <a:noFill/>
          <a:ln w="9525">
            <a:noFill/>
            <a:miter lim="800000"/>
            <a:headEnd/>
            <a:tailEnd/>
          </a:ln>
        </p:spPr>
        <p:txBody>
          <a:bodyPr wrap="none" lIns="0" tIns="0" rIns="0" bIns="0">
            <a:spAutoFit/>
          </a:bodyPr>
          <a:lstStyle/>
          <a:p>
            <a:r>
              <a:rPr lang="en-US" sz="2000">
                <a:solidFill>
                  <a:srgbClr val="000000"/>
                </a:solidFill>
              </a:rPr>
              <a:t>500 m</a:t>
            </a:r>
            <a:endParaRPr lang="en-US"/>
          </a:p>
        </p:txBody>
      </p:sp>
      <p:sp>
        <p:nvSpPr>
          <p:cNvPr id="46256" name="Rectangle 176"/>
          <p:cNvSpPr>
            <a:spLocks noChangeArrowheads="1"/>
          </p:cNvSpPr>
          <p:nvPr/>
        </p:nvSpPr>
        <p:spPr bwMode="auto">
          <a:xfrm>
            <a:off x="6042025" y="5435600"/>
            <a:ext cx="150813" cy="227013"/>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a:p>
        </p:txBody>
      </p:sp>
      <p:sp>
        <p:nvSpPr>
          <p:cNvPr id="46257" name="Rectangle 177"/>
          <p:cNvSpPr>
            <a:spLocks noChangeArrowheads="1"/>
          </p:cNvSpPr>
          <p:nvPr/>
        </p:nvSpPr>
        <p:spPr bwMode="auto">
          <a:xfrm>
            <a:off x="6124575" y="5472113"/>
            <a:ext cx="382588" cy="347662"/>
          </a:xfrm>
          <a:prstGeom prst="rect">
            <a:avLst/>
          </a:prstGeom>
          <a:noFill/>
          <a:ln w="9525">
            <a:noFill/>
            <a:miter lim="800000"/>
            <a:headEnd/>
            <a:tailEnd/>
          </a:ln>
        </p:spPr>
        <p:txBody>
          <a:bodyPr wrap="none" lIns="0" tIns="0" rIns="0" bIns="0">
            <a:spAutoFit/>
          </a:bodyPr>
          <a:lstStyle/>
          <a:p>
            <a:r>
              <a:rPr lang="en-US" sz="2000">
                <a:solidFill>
                  <a:srgbClr val="000000"/>
                </a:solidFill>
              </a:rPr>
              <a:t>/hr</a:t>
            </a:r>
            <a:endParaRPr lang="en-US"/>
          </a:p>
        </p:txBody>
      </p:sp>
      <p:sp>
        <p:nvSpPr>
          <p:cNvPr id="46258" name="Rectangle 178"/>
          <p:cNvSpPr>
            <a:spLocks noChangeArrowheads="1"/>
          </p:cNvSpPr>
          <p:nvPr/>
        </p:nvSpPr>
        <p:spPr bwMode="auto">
          <a:xfrm>
            <a:off x="6400800" y="54229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59" name="Rectangle 179"/>
          <p:cNvSpPr>
            <a:spLocks noChangeArrowheads="1"/>
          </p:cNvSpPr>
          <p:nvPr/>
        </p:nvSpPr>
        <p:spPr bwMode="auto">
          <a:xfrm>
            <a:off x="3673475" y="5378450"/>
            <a:ext cx="1644650" cy="469900"/>
          </a:xfrm>
          <a:prstGeom prst="rect">
            <a:avLst/>
          </a:prstGeom>
          <a:solidFill>
            <a:srgbClr val="FFFFFF"/>
          </a:solidFill>
          <a:ln w="9525">
            <a:noFill/>
            <a:miter lim="800000"/>
            <a:headEnd/>
            <a:tailEnd/>
          </a:ln>
        </p:spPr>
        <p:txBody>
          <a:bodyPr/>
          <a:lstStyle/>
          <a:p>
            <a:endParaRPr lang="en-US"/>
          </a:p>
        </p:txBody>
      </p:sp>
      <p:sp>
        <p:nvSpPr>
          <p:cNvPr id="46260" name="Rectangle 180"/>
          <p:cNvSpPr>
            <a:spLocks noChangeArrowheads="1"/>
          </p:cNvSpPr>
          <p:nvPr/>
        </p:nvSpPr>
        <p:spPr bwMode="auto">
          <a:xfrm>
            <a:off x="3995738" y="5472113"/>
            <a:ext cx="736600" cy="347662"/>
          </a:xfrm>
          <a:prstGeom prst="rect">
            <a:avLst/>
          </a:prstGeom>
          <a:noFill/>
          <a:ln w="9525">
            <a:noFill/>
            <a:miter lim="800000"/>
            <a:headEnd/>
            <a:tailEnd/>
          </a:ln>
        </p:spPr>
        <p:txBody>
          <a:bodyPr wrap="none" lIns="0" tIns="0" rIns="0" bIns="0">
            <a:spAutoFit/>
          </a:bodyPr>
          <a:lstStyle/>
          <a:p>
            <a:r>
              <a:rPr lang="en-US" sz="2000">
                <a:solidFill>
                  <a:srgbClr val="000000"/>
                </a:solidFill>
              </a:rPr>
              <a:t>300 m</a:t>
            </a:r>
            <a:endParaRPr lang="en-US"/>
          </a:p>
        </p:txBody>
      </p:sp>
      <p:sp>
        <p:nvSpPr>
          <p:cNvPr id="46261" name="Rectangle 181"/>
          <p:cNvSpPr>
            <a:spLocks noChangeArrowheads="1"/>
          </p:cNvSpPr>
          <p:nvPr/>
        </p:nvSpPr>
        <p:spPr bwMode="auto">
          <a:xfrm>
            <a:off x="4630738" y="5435600"/>
            <a:ext cx="150812" cy="227013"/>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a:p>
        </p:txBody>
      </p:sp>
      <p:sp>
        <p:nvSpPr>
          <p:cNvPr id="46262" name="Rectangle 182"/>
          <p:cNvSpPr>
            <a:spLocks noChangeArrowheads="1"/>
          </p:cNvSpPr>
          <p:nvPr/>
        </p:nvSpPr>
        <p:spPr bwMode="auto">
          <a:xfrm>
            <a:off x="4711700" y="5472113"/>
            <a:ext cx="382588" cy="347662"/>
          </a:xfrm>
          <a:prstGeom prst="rect">
            <a:avLst/>
          </a:prstGeom>
          <a:noFill/>
          <a:ln w="9525">
            <a:noFill/>
            <a:miter lim="800000"/>
            <a:headEnd/>
            <a:tailEnd/>
          </a:ln>
        </p:spPr>
        <p:txBody>
          <a:bodyPr wrap="none" lIns="0" tIns="0" rIns="0" bIns="0">
            <a:spAutoFit/>
          </a:bodyPr>
          <a:lstStyle/>
          <a:p>
            <a:r>
              <a:rPr lang="en-US" sz="2000">
                <a:solidFill>
                  <a:srgbClr val="000000"/>
                </a:solidFill>
              </a:rPr>
              <a:t>/hr</a:t>
            </a:r>
            <a:endParaRPr lang="en-US"/>
          </a:p>
        </p:txBody>
      </p:sp>
      <p:sp>
        <p:nvSpPr>
          <p:cNvPr id="46263" name="Rectangle 183"/>
          <p:cNvSpPr>
            <a:spLocks noChangeArrowheads="1"/>
          </p:cNvSpPr>
          <p:nvPr/>
        </p:nvSpPr>
        <p:spPr bwMode="auto">
          <a:xfrm>
            <a:off x="4989513" y="54229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64" name="Line 184"/>
          <p:cNvSpPr>
            <a:spLocks noChangeShapeType="1"/>
          </p:cNvSpPr>
          <p:nvPr/>
        </p:nvSpPr>
        <p:spPr bwMode="auto">
          <a:xfrm flipH="1">
            <a:off x="1790700" y="3319463"/>
            <a:ext cx="3998913" cy="1587"/>
          </a:xfrm>
          <a:prstGeom prst="line">
            <a:avLst/>
          </a:prstGeom>
          <a:noFill/>
          <a:ln w="17463" cap="rnd">
            <a:solidFill>
              <a:srgbClr val="000000"/>
            </a:solidFill>
            <a:prstDash val="sysDot"/>
            <a:round/>
            <a:headEnd/>
            <a:tailEnd/>
          </a:ln>
        </p:spPr>
        <p:txBody>
          <a:bodyPr/>
          <a:lstStyle/>
          <a:p>
            <a:endParaRPr lang="en-US"/>
          </a:p>
        </p:txBody>
      </p:sp>
      <p:sp>
        <p:nvSpPr>
          <p:cNvPr id="46266" name="Rectangle 186"/>
          <p:cNvSpPr>
            <a:spLocks noChangeArrowheads="1"/>
          </p:cNvSpPr>
          <p:nvPr/>
        </p:nvSpPr>
        <p:spPr bwMode="auto">
          <a:xfrm>
            <a:off x="552450" y="3021013"/>
            <a:ext cx="1238250" cy="466725"/>
          </a:xfrm>
          <a:prstGeom prst="rect">
            <a:avLst/>
          </a:prstGeom>
          <a:solidFill>
            <a:srgbClr val="FFFFFF"/>
          </a:solidFill>
          <a:ln w="9525">
            <a:noFill/>
            <a:miter lim="800000"/>
            <a:headEnd/>
            <a:tailEnd/>
          </a:ln>
        </p:spPr>
        <p:txBody>
          <a:bodyPr/>
          <a:lstStyle/>
          <a:p>
            <a:endParaRPr lang="en-US"/>
          </a:p>
        </p:txBody>
      </p:sp>
      <p:sp>
        <p:nvSpPr>
          <p:cNvPr id="46267" name="Rectangle 187"/>
          <p:cNvSpPr>
            <a:spLocks noChangeArrowheads="1"/>
          </p:cNvSpPr>
          <p:nvPr/>
        </p:nvSpPr>
        <p:spPr bwMode="auto">
          <a:xfrm>
            <a:off x="914400" y="3114675"/>
            <a:ext cx="609600" cy="347663"/>
          </a:xfrm>
          <a:prstGeom prst="rect">
            <a:avLst/>
          </a:prstGeom>
          <a:noFill/>
          <a:ln w="9525">
            <a:noFill/>
            <a:miter lim="800000"/>
            <a:headEnd/>
            <a:tailEnd/>
          </a:ln>
        </p:spPr>
        <p:txBody>
          <a:bodyPr wrap="none" lIns="0" tIns="0" rIns="0" bIns="0">
            <a:spAutoFit/>
          </a:bodyPr>
          <a:lstStyle/>
          <a:p>
            <a:r>
              <a:rPr lang="en-US" sz="2000">
                <a:solidFill>
                  <a:srgbClr val="000000"/>
                </a:solidFill>
              </a:rPr>
              <a:t>50 m</a:t>
            </a:r>
            <a:endParaRPr lang="en-US"/>
          </a:p>
        </p:txBody>
      </p:sp>
      <p:sp>
        <p:nvSpPr>
          <p:cNvPr id="46268" name="Rectangle 188"/>
          <p:cNvSpPr>
            <a:spLocks noChangeArrowheads="1"/>
          </p:cNvSpPr>
          <p:nvPr/>
        </p:nvSpPr>
        <p:spPr bwMode="auto">
          <a:xfrm>
            <a:off x="1422400" y="30654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69" name="Rectangle 189"/>
          <p:cNvSpPr>
            <a:spLocks noChangeArrowheads="1"/>
          </p:cNvSpPr>
          <p:nvPr/>
        </p:nvSpPr>
        <p:spPr bwMode="auto">
          <a:xfrm>
            <a:off x="615950" y="2286000"/>
            <a:ext cx="1174750" cy="471488"/>
          </a:xfrm>
          <a:prstGeom prst="rect">
            <a:avLst/>
          </a:prstGeom>
          <a:solidFill>
            <a:srgbClr val="FFFFFF"/>
          </a:solidFill>
          <a:ln w="9525">
            <a:noFill/>
            <a:miter lim="800000"/>
            <a:headEnd/>
            <a:tailEnd/>
          </a:ln>
        </p:spPr>
        <p:txBody>
          <a:bodyPr/>
          <a:lstStyle/>
          <a:p>
            <a:endParaRPr lang="en-US"/>
          </a:p>
        </p:txBody>
      </p:sp>
      <p:sp>
        <p:nvSpPr>
          <p:cNvPr id="46271" name="Rectangle 191"/>
          <p:cNvSpPr>
            <a:spLocks noChangeArrowheads="1"/>
          </p:cNvSpPr>
          <p:nvPr/>
        </p:nvSpPr>
        <p:spPr bwMode="auto">
          <a:xfrm>
            <a:off x="1455738" y="240188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72" name="Freeform 192"/>
          <p:cNvSpPr>
            <a:spLocks/>
          </p:cNvSpPr>
          <p:nvPr/>
        </p:nvSpPr>
        <p:spPr bwMode="auto">
          <a:xfrm>
            <a:off x="1790700" y="2997200"/>
            <a:ext cx="4233863" cy="1433513"/>
          </a:xfrm>
          <a:custGeom>
            <a:avLst/>
            <a:gdLst/>
            <a:ahLst/>
            <a:cxnLst>
              <a:cxn ang="0">
                <a:pos x="0" y="79"/>
              </a:cxn>
              <a:cxn ang="0">
                <a:pos x="152" y="53"/>
              </a:cxn>
              <a:cxn ang="0">
                <a:pos x="304" y="30"/>
              </a:cxn>
              <a:cxn ang="0">
                <a:pos x="458" y="13"/>
              </a:cxn>
              <a:cxn ang="0">
                <a:pos x="536" y="5"/>
              </a:cxn>
              <a:cxn ang="0">
                <a:pos x="614" y="1"/>
              </a:cxn>
              <a:cxn ang="0">
                <a:pos x="692" y="0"/>
              </a:cxn>
              <a:cxn ang="0">
                <a:pos x="770" y="1"/>
              </a:cxn>
              <a:cxn ang="0">
                <a:pos x="850" y="5"/>
              </a:cxn>
              <a:cxn ang="0">
                <a:pos x="929" y="11"/>
              </a:cxn>
              <a:cxn ang="0">
                <a:pos x="1009" y="22"/>
              </a:cxn>
              <a:cxn ang="0">
                <a:pos x="1091" y="38"/>
              </a:cxn>
              <a:cxn ang="0">
                <a:pos x="1173" y="57"/>
              </a:cxn>
              <a:cxn ang="0">
                <a:pos x="1254" y="79"/>
              </a:cxn>
              <a:cxn ang="0">
                <a:pos x="1296" y="93"/>
              </a:cxn>
              <a:cxn ang="0">
                <a:pos x="1340" y="110"/>
              </a:cxn>
              <a:cxn ang="0">
                <a:pos x="1386" y="129"/>
              </a:cxn>
              <a:cxn ang="0">
                <a:pos x="1431" y="148"/>
              </a:cxn>
              <a:cxn ang="0">
                <a:pos x="1526" y="195"/>
              </a:cxn>
              <a:cxn ang="0">
                <a:pos x="1623" y="247"/>
              </a:cxn>
              <a:cxn ang="0">
                <a:pos x="1722" y="304"/>
              </a:cxn>
              <a:cxn ang="0">
                <a:pos x="1821" y="365"/>
              </a:cxn>
              <a:cxn ang="0">
                <a:pos x="1922" y="427"/>
              </a:cxn>
              <a:cxn ang="0">
                <a:pos x="2021" y="492"/>
              </a:cxn>
              <a:cxn ang="0">
                <a:pos x="2117" y="555"/>
              </a:cxn>
              <a:cxn ang="0">
                <a:pos x="2211" y="617"/>
              </a:cxn>
              <a:cxn ang="0">
                <a:pos x="2302" y="678"/>
              </a:cxn>
              <a:cxn ang="0">
                <a:pos x="2387" y="735"/>
              </a:cxn>
              <a:cxn ang="0">
                <a:pos x="2467" y="789"/>
              </a:cxn>
              <a:cxn ang="0">
                <a:pos x="2541" y="834"/>
              </a:cxn>
              <a:cxn ang="0">
                <a:pos x="2576" y="853"/>
              </a:cxn>
              <a:cxn ang="0">
                <a:pos x="2608" y="872"/>
              </a:cxn>
              <a:cxn ang="0">
                <a:pos x="2638" y="889"/>
              </a:cxn>
              <a:cxn ang="0">
                <a:pos x="2667" y="903"/>
              </a:cxn>
            </a:cxnLst>
            <a:rect l="0" t="0" r="r" b="b"/>
            <a:pathLst>
              <a:path w="2667" h="903">
                <a:moveTo>
                  <a:pt x="0" y="79"/>
                </a:moveTo>
                <a:lnTo>
                  <a:pt x="152" y="53"/>
                </a:lnTo>
                <a:lnTo>
                  <a:pt x="304" y="30"/>
                </a:lnTo>
                <a:lnTo>
                  <a:pt x="458" y="13"/>
                </a:lnTo>
                <a:lnTo>
                  <a:pt x="536" y="5"/>
                </a:lnTo>
                <a:lnTo>
                  <a:pt x="614" y="1"/>
                </a:lnTo>
                <a:lnTo>
                  <a:pt x="692" y="0"/>
                </a:lnTo>
                <a:lnTo>
                  <a:pt x="770" y="1"/>
                </a:lnTo>
                <a:lnTo>
                  <a:pt x="850" y="5"/>
                </a:lnTo>
                <a:lnTo>
                  <a:pt x="929" y="11"/>
                </a:lnTo>
                <a:lnTo>
                  <a:pt x="1009" y="22"/>
                </a:lnTo>
                <a:lnTo>
                  <a:pt x="1091" y="38"/>
                </a:lnTo>
                <a:lnTo>
                  <a:pt x="1173" y="57"/>
                </a:lnTo>
                <a:lnTo>
                  <a:pt x="1254" y="79"/>
                </a:lnTo>
                <a:lnTo>
                  <a:pt x="1296" y="93"/>
                </a:lnTo>
                <a:lnTo>
                  <a:pt x="1340" y="110"/>
                </a:lnTo>
                <a:lnTo>
                  <a:pt x="1386" y="129"/>
                </a:lnTo>
                <a:lnTo>
                  <a:pt x="1431" y="148"/>
                </a:lnTo>
                <a:lnTo>
                  <a:pt x="1526" y="195"/>
                </a:lnTo>
                <a:lnTo>
                  <a:pt x="1623" y="247"/>
                </a:lnTo>
                <a:lnTo>
                  <a:pt x="1722" y="304"/>
                </a:lnTo>
                <a:lnTo>
                  <a:pt x="1821" y="365"/>
                </a:lnTo>
                <a:lnTo>
                  <a:pt x="1922" y="427"/>
                </a:lnTo>
                <a:lnTo>
                  <a:pt x="2021" y="492"/>
                </a:lnTo>
                <a:lnTo>
                  <a:pt x="2117" y="555"/>
                </a:lnTo>
                <a:lnTo>
                  <a:pt x="2211" y="617"/>
                </a:lnTo>
                <a:lnTo>
                  <a:pt x="2302" y="678"/>
                </a:lnTo>
                <a:lnTo>
                  <a:pt x="2387" y="735"/>
                </a:lnTo>
                <a:lnTo>
                  <a:pt x="2467" y="789"/>
                </a:lnTo>
                <a:lnTo>
                  <a:pt x="2541" y="834"/>
                </a:lnTo>
                <a:lnTo>
                  <a:pt x="2576" y="853"/>
                </a:lnTo>
                <a:lnTo>
                  <a:pt x="2608" y="872"/>
                </a:lnTo>
                <a:lnTo>
                  <a:pt x="2638" y="889"/>
                </a:lnTo>
                <a:lnTo>
                  <a:pt x="2667" y="903"/>
                </a:lnTo>
              </a:path>
            </a:pathLst>
          </a:custGeom>
          <a:noFill/>
          <a:ln w="17463">
            <a:solidFill>
              <a:srgbClr val="0000FF"/>
            </a:solidFill>
            <a:prstDash val="solid"/>
            <a:round/>
            <a:headEnd/>
            <a:tailEnd/>
          </a:ln>
        </p:spPr>
        <p:txBody>
          <a:bodyPr/>
          <a:lstStyle/>
          <a:p>
            <a:endParaRPr lang="en-US"/>
          </a:p>
        </p:txBody>
      </p:sp>
      <p:grpSp>
        <p:nvGrpSpPr>
          <p:cNvPr id="9" name="Group 196"/>
          <p:cNvGrpSpPr>
            <a:grpSpLocks/>
          </p:cNvGrpSpPr>
          <p:nvPr/>
        </p:nvGrpSpPr>
        <p:grpSpPr bwMode="auto">
          <a:xfrm>
            <a:off x="1928813" y="4645025"/>
            <a:ext cx="196850" cy="706438"/>
            <a:chOff x="1215" y="2926"/>
            <a:chExt cx="124" cy="445"/>
          </a:xfrm>
        </p:grpSpPr>
        <p:sp>
          <p:nvSpPr>
            <p:cNvPr id="46273" name="Line 193"/>
            <p:cNvSpPr>
              <a:spLocks noChangeShapeType="1"/>
            </p:cNvSpPr>
            <p:nvPr/>
          </p:nvSpPr>
          <p:spPr bwMode="auto">
            <a:xfrm>
              <a:off x="1276" y="3045"/>
              <a:ext cx="1" cy="206"/>
            </a:xfrm>
            <a:prstGeom prst="line">
              <a:avLst/>
            </a:prstGeom>
            <a:noFill/>
            <a:ln w="17463">
              <a:solidFill>
                <a:srgbClr val="000000"/>
              </a:solidFill>
              <a:round/>
              <a:headEnd/>
              <a:tailEnd/>
            </a:ln>
          </p:spPr>
          <p:txBody>
            <a:bodyPr/>
            <a:lstStyle/>
            <a:p>
              <a:endParaRPr lang="en-US"/>
            </a:p>
          </p:txBody>
        </p:sp>
        <p:sp>
          <p:nvSpPr>
            <p:cNvPr id="46274" name="Freeform 194"/>
            <p:cNvSpPr>
              <a:spLocks/>
            </p:cNvSpPr>
            <p:nvPr/>
          </p:nvSpPr>
          <p:spPr bwMode="auto">
            <a:xfrm>
              <a:off x="1215" y="2926"/>
              <a:ext cx="124" cy="125"/>
            </a:xfrm>
            <a:custGeom>
              <a:avLst/>
              <a:gdLst/>
              <a:ahLst/>
              <a:cxnLst>
                <a:cxn ang="0">
                  <a:pos x="124" y="125"/>
                </a:cxn>
                <a:cxn ang="0">
                  <a:pos x="61" y="0"/>
                </a:cxn>
                <a:cxn ang="0">
                  <a:pos x="0" y="125"/>
                </a:cxn>
                <a:cxn ang="0">
                  <a:pos x="124" y="125"/>
                </a:cxn>
              </a:cxnLst>
              <a:rect l="0" t="0" r="r" b="b"/>
              <a:pathLst>
                <a:path w="124" h="125">
                  <a:moveTo>
                    <a:pt x="124" y="125"/>
                  </a:moveTo>
                  <a:lnTo>
                    <a:pt x="61" y="0"/>
                  </a:lnTo>
                  <a:lnTo>
                    <a:pt x="0" y="125"/>
                  </a:lnTo>
                  <a:lnTo>
                    <a:pt x="124" y="125"/>
                  </a:lnTo>
                  <a:close/>
                </a:path>
              </a:pathLst>
            </a:custGeom>
            <a:solidFill>
              <a:srgbClr val="000000"/>
            </a:solidFill>
            <a:ln w="9525">
              <a:noFill/>
              <a:round/>
              <a:headEnd/>
              <a:tailEnd/>
            </a:ln>
          </p:spPr>
          <p:txBody>
            <a:bodyPr/>
            <a:lstStyle/>
            <a:p>
              <a:endParaRPr lang="en-US"/>
            </a:p>
          </p:txBody>
        </p:sp>
        <p:sp>
          <p:nvSpPr>
            <p:cNvPr id="46275" name="Freeform 195"/>
            <p:cNvSpPr>
              <a:spLocks/>
            </p:cNvSpPr>
            <p:nvPr/>
          </p:nvSpPr>
          <p:spPr bwMode="auto">
            <a:xfrm>
              <a:off x="1215" y="3247"/>
              <a:ext cx="124" cy="124"/>
            </a:xfrm>
            <a:custGeom>
              <a:avLst/>
              <a:gdLst/>
              <a:ahLst/>
              <a:cxnLst>
                <a:cxn ang="0">
                  <a:pos x="0" y="0"/>
                </a:cxn>
                <a:cxn ang="0">
                  <a:pos x="61" y="124"/>
                </a:cxn>
                <a:cxn ang="0">
                  <a:pos x="124" y="0"/>
                </a:cxn>
                <a:cxn ang="0">
                  <a:pos x="0" y="0"/>
                </a:cxn>
              </a:cxnLst>
              <a:rect l="0" t="0" r="r" b="b"/>
              <a:pathLst>
                <a:path w="124" h="124">
                  <a:moveTo>
                    <a:pt x="0" y="0"/>
                  </a:moveTo>
                  <a:lnTo>
                    <a:pt x="61" y="124"/>
                  </a:lnTo>
                  <a:lnTo>
                    <a:pt x="124" y="0"/>
                  </a:lnTo>
                  <a:lnTo>
                    <a:pt x="0" y="0"/>
                  </a:lnTo>
                  <a:close/>
                </a:path>
              </a:pathLst>
            </a:custGeom>
            <a:solidFill>
              <a:srgbClr val="000000"/>
            </a:solidFill>
            <a:ln w="9525">
              <a:noFill/>
              <a:round/>
              <a:headEnd/>
              <a:tailEnd/>
            </a:ln>
          </p:spPr>
          <p:txBody>
            <a:bodyPr/>
            <a:lstStyle/>
            <a:p>
              <a:endParaRPr lang="en-US"/>
            </a:p>
          </p:txBody>
        </p:sp>
      </p:grpSp>
      <p:sp>
        <p:nvSpPr>
          <p:cNvPr id="46277" name="Rectangle 197"/>
          <p:cNvSpPr>
            <a:spLocks noChangeArrowheads="1"/>
          </p:cNvSpPr>
          <p:nvPr/>
        </p:nvSpPr>
        <p:spPr bwMode="auto">
          <a:xfrm>
            <a:off x="2239963" y="4622800"/>
            <a:ext cx="1176337" cy="706438"/>
          </a:xfrm>
          <a:prstGeom prst="rect">
            <a:avLst/>
          </a:prstGeom>
          <a:solidFill>
            <a:srgbClr val="FFFFFF"/>
          </a:solidFill>
          <a:ln w="9525">
            <a:noFill/>
            <a:miter lim="800000"/>
            <a:headEnd/>
            <a:tailEnd/>
          </a:ln>
        </p:spPr>
        <p:txBody>
          <a:bodyPr/>
          <a:lstStyle/>
          <a:p>
            <a:endParaRPr lang="en-US"/>
          </a:p>
        </p:txBody>
      </p:sp>
      <p:sp>
        <p:nvSpPr>
          <p:cNvPr id="46278" name="Rectangle 198"/>
          <p:cNvSpPr>
            <a:spLocks noChangeArrowheads="1"/>
          </p:cNvSpPr>
          <p:nvPr/>
        </p:nvSpPr>
        <p:spPr bwMode="auto">
          <a:xfrm>
            <a:off x="2420938" y="4716463"/>
            <a:ext cx="739775" cy="347662"/>
          </a:xfrm>
          <a:prstGeom prst="rect">
            <a:avLst/>
          </a:prstGeom>
          <a:noFill/>
          <a:ln w="9525">
            <a:noFill/>
            <a:miter lim="800000"/>
            <a:headEnd/>
            <a:tailEnd/>
          </a:ln>
        </p:spPr>
        <p:txBody>
          <a:bodyPr wrap="none" lIns="0" tIns="0" rIns="0" bIns="0">
            <a:spAutoFit/>
          </a:bodyPr>
          <a:lstStyle/>
          <a:p>
            <a:r>
              <a:rPr lang="en-US" sz="2000">
                <a:solidFill>
                  <a:srgbClr val="000000"/>
                </a:solidFill>
              </a:rPr>
              <a:t>Static </a:t>
            </a:r>
            <a:endParaRPr lang="en-US"/>
          </a:p>
        </p:txBody>
      </p:sp>
      <p:sp>
        <p:nvSpPr>
          <p:cNvPr id="46279" name="Rectangle 199"/>
          <p:cNvSpPr>
            <a:spLocks noChangeArrowheads="1"/>
          </p:cNvSpPr>
          <p:nvPr/>
        </p:nvSpPr>
        <p:spPr bwMode="auto">
          <a:xfrm>
            <a:off x="2420938" y="5006975"/>
            <a:ext cx="636587" cy="347663"/>
          </a:xfrm>
          <a:prstGeom prst="rect">
            <a:avLst/>
          </a:prstGeom>
          <a:noFill/>
          <a:ln w="9525">
            <a:noFill/>
            <a:miter lim="800000"/>
            <a:headEnd/>
            <a:tailEnd/>
          </a:ln>
        </p:spPr>
        <p:txBody>
          <a:bodyPr wrap="none" lIns="0" tIns="0" rIns="0" bIns="0">
            <a:spAutoFit/>
          </a:bodyPr>
          <a:lstStyle/>
          <a:p>
            <a:r>
              <a:rPr lang="en-US" sz="2000">
                <a:solidFill>
                  <a:srgbClr val="000000"/>
                </a:solidFill>
              </a:rPr>
              <a:t>Head</a:t>
            </a:r>
            <a:endParaRPr lang="en-US"/>
          </a:p>
        </p:txBody>
      </p:sp>
      <p:sp>
        <p:nvSpPr>
          <p:cNvPr id="46280" name="Rectangle 200"/>
          <p:cNvSpPr>
            <a:spLocks noChangeArrowheads="1"/>
          </p:cNvSpPr>
          <p:nvPr/>
        </p:nvSpPr>
        <p:spPr bwMode="auto">
          <a:xfrm>
            <a:off x="2952750" y="5006975"/>
            <a:ext cx="166688" cy="347663"/>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281" name="Rectangle 201"/>
          <p:cNvSpPr>
            <a:spLocks noChangeArrowheads="1"/>
          </p:cNvSpPr>
          <p:nvPr/>
        </p:nvSpPr>
        <p:spPr bwMode="auto">
          <a:xfrm>
            <a:off x="2420938" y="5338763"/>
            <a:ext cx="166687" cy="347662"/>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282" name="Rectangle 202"/>
          <p:cNvSpPr>
            <a:spLocks noChangeArrowheads="1"/>
          </p:cNvSpPr>
          <p:nvPr/>
        </p:nvSpPr>
        <p:spPr bwMode="auto">
          <a:xfrm>
            <a:off x="2484438" y="529113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83" name="Line 203"/>
          <p:cNvSpPr>
            <a:spLocks noChangeShapeType="1"/>
          </p:cNvSpPr>
          <p:nvPr/>
        </p:nvSpPr>
        <p:spPr bwMode="auto">
          <a:xfrm>
            <a:off x="1790700" y="4645025"/>
            <a:ext cx="4703763" cy="1588"/>
          </a:xfrm>
          <a:prstGeom prst="line">
            <a:avLst/>
          </a:prstGeom>
          <a:noFill/>
          <a:ln w="17463">
            <a:solidFill>
              <a:srgbClr val="000000"/>
            </a:solidFill>
            <a:round/>
            <a:headEnd/>
            <a:tailEnd/>
          </a:ln>
        </p:spPr>
        <p:txBody>
          <a:bodyPr/>
          <a:lstStyle/>
          <a:p>
            <a:endParaRPr lang="en-US"/>
          </a:p>
        </p:txBody>
      </p:sp>
      <p:sp>
        <p:nvSpPr>
          <p:cNvPr id="46284" name="Rectangle 204"/>
          <p:cNvSpPr>
            <a:spLocks noChangeArrowheads="1"/>
          </p:cNvSpPr>
          <p:nvPr/>
        </p:nvSpPr>
        <p:spPr bwMode="auto">
          <a:xfrm>
            <a:off x="4400550" y="3702050"/>
            <a:ext cx="706438" cy="474663"/>
          </a:xfrm>
          <a:prstGeom prst="rect">
            <a:avLst/>
          </a:prstGeom>
          <a:noFill/>
          <a:ln w="9525">
            <a:noFill/>
            <a:miter lim="800000"/>
            <a:headEnd/>
            <a:tailEnd/>
          </a:ln>
        </p:spPr>
        <p:txBody>
          <a:bodyPr/>
          <a:lstStyle/>
          <a:p>
            <a:endParaRPr lang="en-US"/>
          </a:p>
        </p:txBody>
      </p:sp>
      <p:sp>
        <p:nvSpPr>
          <p:cNvPr id="46285" name="Rectangle 205"/>
          <p:cNvSpPr>
            <a:spLocks noChangeArrowheads="1"/>
          </p:cNvSpPr>
          <p:nvPr/>
        </p:nvSpPr>
        <p:spPr bwMode="auto">
          <a:xfrm>
            <a:off x="4578350" y="3794125"/>
            <a:ext cx="350838" cy="412750"/>
          </a:xfrm>
          <a:prstGeom prst="rect">
            <a:avLst/>
          </a:prstGeom>
          <a:noFill/>
          <a:ln w="9525">
            <a:noFill/>
            <a:miter lim="800000"/>
            <a:headEnd/>
            <a:tailEnd/>
          </a:ln>
        </p:spPr>
        <p:txBody>
          <a:bodyPr wrap="none" lIns="0" tIns="0" rIns="0" bIns="0">
            <a:spAutoFit/>
          </a:bodyPr>
          <a:lstStyle/>
          <a:p>
            <a:r>
              <a:rPr lang="en-US" b="1">
                <a:solidFill>
                  <a:srgbClr val="000000"/>
                </a:solidFill>
              </a:rPr>
              <a:t>C</a:t>
            </a:r>
            <a:endParaRPr lang="en-US"/>
          </a:p>
        </p:txBody>
      </p:sp>
      <p:sp>
        <p:nvSpPr>
          <p:cNvPr id="46286" name="Rectangle 206"/>
          <p:cNvSpPr>
            <a:spLocks noChangeArrowheads="1"/>
          </p:cNvSpPr>
          <p:nvPr/>
        </p:nvSpPr>
        <p:spPr bwMode="auto">
          <a:xfrm>
            <a:off x="4795838" y="3794125"/>
            <a:ext cx="204787"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87" name="Line 207"/>
          <p:cNvSpPr>
            <a:spLocks noChangeShapeType="1"/>
          </p:cNvSpPr>
          <p:nvPr/>
        </p:nvSpPr>
        <p:spPr bwMode="auto">
          <a:xfrm flipH="1">
            <a:off x="1790700" y="3702050"/>
            <a:ext cx="3055938" cy="1588"/>
          </a:xfrm>
          <a:prstGeom prst="line">
            <a:avLst/>
          </a:prstGeom>
          <a:noFill/>
          <a:ln w="17463" cap="rnd">
            <a:solidFill>
              <a:srgbClr val="000000"/>
            </a:solidFill>
            <a:prstDash val="sysDot"/>
            <a:round/>
            <a:headEnd/>
            <a:tailEnd/>
          </a:ln>
        </p:spPr>
        <p:txBody>
          <a:bodyPr/>
          <a:lstStyle/>
          <a:p>
            <a:endParaRPr lang="en-US"/>
          </a:p>
        </p:txBody>
      </p:sp>
      <p:sp>
        <p:nvSpPr>
          <p:cNvPr id="46288" name="Rectangle 208"/>
          <p:cNvSpPr>
            <a:spLocks noChangeArrowheads="1"/>
          </p:cNvSpPr>
          <p:nvPr/>
        </p:nvSpPr>
        <p:spPr bwMode="auto">
          <a:xfrm>
            <a:off x="552450" y="3467100"/>
            <a:ext cx="1238250" cy="471488"/>
          </a:xfrm>
          <a:prstGeom prst="rect">
            <a:avLst/>
          </a:prstGeom>
          <a:solidFill>
            <a:srgbClr val="FFFFFF"/>
          </a:solidFill>
          <a:ln w="9525">
            <a:noFill/>
            <a:miter lim="800000"/>
            <a:headEnd/>
            <a:tailEnd/>
          </a:ln>
        </p:spPr>
        <p:txBody>
          <a:bodyPr/>
          <a:lstStyle/>
          <a:p>
            <a:endParaRPr lang="en-US"/>
          </a:p>
        </p:txBody>
      </p:sp>
      <p:sp>
        <p:nvSpPr>
          <p:cNvPr id="46289" name="Rectangle 209"/>
          <p:cNvSpPr>
            <a:spLocks noChangeArrowheads="1"/>
          </p:cNvSpPr>
          <p:nvPr/>
        </p:nvSpPr>
        <p:spPr bwMode="auto">
          <a:xfrm>
            <a:off x="914400" y="3560763"/>
            <a:ext cx="609600" cy="347662"/>
          </a:xfrm>
          <a:prstGeom prst="rect">
            <a:avLst/>
          </a:prstGeom>
          <a:noFill/>
          <a:ln w="9525">
            <a:noFill/>
            <a:miter lim="800000"/>
            <a:headEnd/>
            <a:tailEnd/>
          </a:ln>
        </p:spPr>
        <p:txBody>
          <a:bodyPr wrap="none" lIns="0" tIns="0" rIns="0" bIns="0">
            <a:spAutoFit/>
          </a:bodyPr>
          <a:lstStyle/>
          <a:p>
            <a:r>
              <a:rPr lang="en-US" sz="2000">
                <a:solidFill>
                  <a:srgbClr val="000000"/>
                </a:solidFill>
              </a:rPr>
              <a:t>42 m</a:t>
            </a:r>
            <a:endParaRPr lang="en-US"/>
          </a:p>
        </p:txBody>
      </p:sp>
      <p:sp>
        <p:nvSpPr>
          <p:cNvPr id="46290" name="Rectangle 210"/>
          <p:cNvSpPr>
            <a:spLocks noChangeArrowheads="1"/>
          </p:cNvSpPr>
          <p:nvPr/>
        </p:nvSpPr>
        <p:spPr bwMode="auto">
          <a:xfrm>
            <a:off x="1422400" y="351313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grpSp>
        <p:nvGrpSpPr>
          <p:cNvPr id="163" name="Group 164"/>
          <p:cNvGrpSpPr>
            <a:grpSpLocks/>
          </p:cNvGrpSpPr>
          <p:nvPr/>
        </p:nvGrpSpPr>
        <p:grpSpPr bwMode="auto">
          <a:xfrm flipV="1">
            <a:off x="4876800" y="1981200"/>
            <a:ext cx="1524001" cy="1676400"/>
            <a:chOff x="3590" y="2057"/>
            <a:chExt cx="211" cy="831"/>
          </a:xfrm>
        </p:grpSpPr>
        <p:sp>
          <p:nvSpPr>
            <p:cNvPr id="164" name="Freeform 153"/>
            <p:cNvSpPr>
              <a:spLocks/>
            </p:cNvSpPr>
            <p:nvPr/>
          </p:nvSpPr>
          <p:spPr bwMode="auto">
            <a:xfrm>
              <a:off x="3590" y="2057"/>
              <a:ext cx="22" cy="55"/>
            </a:xfrm>
            <a:custGeom>
              <a:avLst/>
              <a:gdLst/>
              <a:ahLst/>
              <a:cxnLst>
                <a:cxn ang="0">
                  <a:pos x="11" y="5"/>
                </a:cxn>
                <a:cxn ang="0">
                  <a:pos x="9" y="4"/>
                </a:cxn>
                <a:cxn ang="0">
                  <a:pos x="7" y="2"/>
                </a:cxn>
                <a:cxn ang="0">
                  <a:pos x="5" y="0"/>
                </a:cxn>
                <a:cxn ang="0">
                  <a:pos x="5" y="0"/>
                </a:cxn>
                <a:cxn ang="0">
                  <a:pos x="3" y="2"/>
                </a:cxn>
                <a:cxn ang="0">
                  <a:pos x="1" y="4"/>
                </a:cxn>
                <a:cxn ang="0">
                  <a:pos x="0" y="5"/>
                </a:cxn>
                <a:cxn ang="0">
                  <a:pos x="0" y="7"/>
                </a:cxn>
                <a:cxn ang="0">
                  <a:pos x="11" y="51"/>
                </a:cxn>
                <a:cxn ang="0">
                  <a:pos x="11" y="53"/>
                </a:cxn>
                <a:cxn ang="0">
                  <a:pos x="13" y="55"/>
                </a:cxn>
                <a:cxn ang="0">
                  <a:pos x="15" y="55"/>
                </a:cxn>
                <a:cxn ang="0">
                  <a:pos x="17" y="55"/>
                </a:cxn>
                <a:cxn ang="0">
                  <a:pos x="19" y="55"/>
                </a:cxn>
                <a:cxn ang="0">
                  <a:pos x="20" y="53"/>
                </a:cxn>
                <a:cxn ang="0">
                  <a:pos x="22" y="51"/>
                </a:cxn>
                <a:cxn ang="0">
                  <a:pos x="22" y="49"/>
                </a:cxn>
                <a:cxn ang="0">
                  <a:pos x="11" y="5"/>
                </a:cxn>
              </a:cxnLst>
              <a:rect l="0" t="0" r="r" b="b"/>
              <a:pathLst>
                <a:path w="22" h="55">
                  <a:moveTo>
                    <a:pt x="11" y="5"/>
                  </a:moveTo>
                  <a:lnTo>
                    <a:pt x="9" y="4"/>
                  </a:lnTo>
                  <a:lnTo>
                    <a:pt x="7" y="2"/>
                  </a:lnTo>
                  <a:lnTo>
                    <a:pt x="5" y="0"/>
                  </a:lnTo>
                  <a:lnTo>
                    <a:pt x="5" y="0"/>
                  </a:lnTo>
                  <a:lnTo>
                    <a:pt x="3" y="2"/>
                  </a:lnTo>
                  <a:lnTo>
                    <a:pt x="1" y="4"/>
                  </a:lnTo>
                  <a:lnTo>
                    <a:pt x="0" y="5"/>
                  </a:lnTo>
                  <a:lnTo>
                    <a:pt x="0" y="7"/>
                  </a:lnTo>
                  <a:lnTo>
                    <a:pt x="11" y="51"/>
                  </a:lnTo>
                  <a:lnTo>
                    <a:pt x="11" y="53"/>
                  </a:lnTo>
                  <a:lnTo>
                    <a:pt x="13" y="55"/>
                  </a:lnTo>
                  <a:lnTo>
                    <a:pt x="15" y="55"/>
                  </a:lnTo>
                  <a:lnTo>
                    <a:pt x="17" y="55"/>
                  </a:lnTo>
                  <a:lnTo>
                    <a:pt x="19" y="55"/>
                  </a:lnTo>
                  <a:lnTo>
                    <a:pt x="20" y="53"/>
                  </a:lnTo>
                  <a:lnTo>
                    <a:pt x="22" y="51"/>
                  </a:lnTo>
                  <a:lnTo>
                    <a:pt x="22" y="49"/>
                  </a:lnTo>
                  <a:lnTo>
                    <a:pt x="11" y="5"/>
                  </a:lnTo>
                  <a:close/>
                </a:path>
              </a:pathLst>
            </a:custGeom>
            <a:solidFill>
              <a:srgbClr val="000000"/>
            </a:solidFill>
            <a:ln w="9525">
              <a:noFill/>
              <a:round/>
              <a:headEnd/>
              <a:tailEnd/>
            </a:ln>
          </p:spPr>
          <p:txBody>
            <a:bodyPr/>
            <a:lstStyle/>
            <a:p>
              <a:endParaRPr lang="en-US"/>
            </a:p>
          </p:txBody>
        </p:sp>
        <p:sp>
          <p:nvSpPr>
            <p:cNvPr id="165" name="Freeform 154"/>
            <p:cNvSpPr>
              <a:spLocks/>
            </p:cNvSpPr>
            <p:nvPr/>
          </p:nvSpPr>
          <p:spPr bwMode="auto">
            <a:xfrm>
              <a:off x="3609" y="2135"/>
              <a:ext cx="22" cy="55"/>
            </a:xfrm>
            <a:custGeom>
              <a:avLst/>
              <a:gdLst/>
              <a:ahLst/>
              <a:cxnLst>
                <a:cxn ang="0">
                  <a:pos x="11" y="4"/>
                </a:cxn>
                <a:cxn ang="0">
                  <a:pos x="9" y="2"/>
                </a:cxn>
                <a:cxn ang="0">
                  <a:pos x="7" y="0"/>
                </a:cxn>
                <a:cxn ang="0">
                  <a:pos x="5" y="0"/>
                </a:cxn>
                <a:cxn ang="0">
                  <a:pos x="3" y="0"/>
                </a:cxn>
                <a:cxn ang="0">
                  <a:pos x="1" y="0"/>
                </a:cxn>
                <a:cxn ang="0">
                  <a:pos x="0" y="2"/>
                </a:cxn>
                <a:cxn ang="0">
                  <a:pos x="0" y="4"/>
                </a:cxn>
                <a:cxn ang="0">
                  <a:pos x="0" y="5"/>
                </a:cxn>
                <a:cxn ang="0">
                  <a:pos x="11" y="51"/>
                </a:cxn>
                <a:cxn ang="0">
                  <a:pos x="11" y="53"/>
                </a:cxn>
                <a:cxn ang="0">
                  <a:pos x="13" y="55"/>
                </a:cxn>
                <a:cxn ang="0">
                  <a:pos x="15" y="55"/>
                </a:cxn>
                <a:cxn ang="0">
                  <a:pos x="17" y="55"/>
                </a:cxn>
                <a:cxn ang="0">
                  <a:pos x="19" y="55"/>
                </a:cxn>
                <a:cxn ang="0">
                  <a:pos x="20" y="53"/>
                </a:cxn>
                <a:cxn ang="0">
                  <a:pos x="22" y="51"/>
                </a:cxn>
                <a:cxn ang="0">
                  <a:pos x="22" y="49"/>
                </a:cxn>
                <a:cxn ang="0">
                  <a:pos x="11" y="4"/>
                </a:cxn>
              </a:cxnLst>
              <a:rect l="0" t="0" r="r" b="b"/>
              <a:pathLst>
                <a:path w="22" h="55">
                  <a:moveTo>
                    <a:pt x="11" y="4"/>
                  </a:moveTo>
                  <a:lnTo>
                    <a:pt x="9" y="2"/>
                  </a:lnTo>
                  <a:lnTo>
                    <a:pt x="7" y="0"/>
                  </a:lnTo>
                  <a:lnTo>
                    <a:pt x="5" y="0"/>
                  </a:lnTo>
                  <a:lnTo>
                    <a:pt x="3" y="0"/>
                  </a:lnTo>
                  <a:lnTo>
                    <a:pt x="1" y="0"/>
                  </a:lnTo>
                  <a:lnTo>
                    <a:pt x="0" y="2"/>
                  </a:lnTo>
                  <a:lnTo>
                    <a:pt x="0" y="4"/>
                  </a:lnTo>
                  <a:lnTo>
                    <a:pt x="0" y="5"/>
                  </a:lnTo>
                  <a:lnTo>
                    <a:pt x="11" y="51"/>
                  </a:lnTo>
                  <a:lnTo>
                    <a:pt x="11" y="53"/>
                  </a:lnTo>
                  <a:lnTo>
                    <a:pt x="13" y="55"/>
                  </a:lnTo>
                  <a:lnTo>
                    <a:pt x="15" y="55"/>
                  </a:lnTo>
                  <a:lnTo>
                    <a:pt x="17" y="55"/>
                  </a:lnTo>
                  <a:lnTo>
                    <a:pt x="19" y="55"/>
                  </a:lnTo>
                  <a:lnTo>
                    <a:pt x="20" y="53"/>
                  </a:lnTo>
                  <a:lnTo>
                    <a:pt x="22" y="51"/>
                  </a:lnTo>
                  <a:lnTo>
                    <a:pt x="22" y="49"/>
                  </a:lnTo>
                  <a:lnTo>
                    <a:pt x="11" y="4"/>
                  </a:lnTo>
                  <a:close/>
                </a:path>
              </a:pathLst>
            </a:custGeom>
            <a:solidFill>
              <a:srgbClr val="000000"/>
            </a:solidFill>
            <a:ln w="9525">
              <a:noFill/>
              <a:round/>
              <a:headEnd/>
              <a:tailEnd/>
            </a:ln>
          </p:spPr>
          <p:txBody>
            <a:bodyPr/>
            <a:lstStyle/>
            <a:p>
              <a:endParaRPr lang="en-US"/>
            </a:p>
          </p:txBody>
        </p:sp>
        <p:sp>
          <p:nvSpPr>
            <p:cNvPr id="166" name="Freeform 155"/>
            <p:cNvSpPr>
              <a:spLocks/>
            </p:cNvSpPr>
            <p:nvPr/>
          </p:nvSpPr>
          <p:spPr bwMode="auto">
            <a:xfrm>
              <a:off x="3628" y="2213"/>
              <a:ext cx="22" cy="55"/>
            </a:xfrm>
            <a:custGeom>
              <a:avLst/>
              <a:gdLst/>
              <a:ahLst/>
              <a:cxnLst>
                <a:cxn ang="0">
                  <a:pos x="11" y="3"/>
                </a:cxn>
                <a:cxn ang="0">
                  <a:pos x="9" y="2"/>
                </a:cxn>
                <a:cxn ang="0">
                  <a:pos x="7" y="0"/>
                </a:cxn>
                <a:cxn ang="0">
                  <a:pos x="5" y="0"/>
                </a:cxn>
                <a:cxn ang="0">
                  <a:pos x="3" y="0"/>
                </a:cxn>
                <a:cxn ang="0">
                  <a:pos x="1" y="0"/>
                </a:cxn>
                <a:cxn ang="0">
                  <a:pos x="0" y="2"/>
                </a:cxn>
                <a:cxn ang="0">
                  <a:pos x="0" y="3"/>
                </a:cxn>
                <a:cxn ang="0">
                  <a:pos x="0" y="5"/>
                </a:cxn>
                <a:cxn ang="0">
                  <a:pos x="11" y="49"/>
                </a:cxn>
                <a:cxn ang="0">
                  <a:pos x="11" y="51"/>
                </a:cxn>
                <a:cxn ang="0">
                  <a:pos x="13" y="53"/>
                </a:cxn>
                <a:cxn ang="0">
                  <a:pos x="15" y="55"/>
                </a:cxn>
                <a:cxn ang="0">
                  <a:pos x="17" y="55"/>
                </a:cxn>
                <a:cxn ang="0">
                  <a:pos x="19" y="53"/>
                </a:cxn>
                <a:cxn ang="0">
                  <a:pos x="20" y="51"/>
                </a:cxn>
                <a:cxn ang="0">
                  <a:pos x="22" y="49"/>
                </a:cxn>
                <a:cxn ang="0">
                  <a:pos x="22" y="47"/>
                </a:cxn>
                <a:cxn ang="0">
                  <a:pos x="11" y="3"/>
                </a:cxn>
              </a:cxnLst>
              <a:rect l="0" t="0" r="r" b="b"/>
              <a:pathLst>
                <a:path w="22" h="55">
                  <a:moveTo>
                    <a:pt x="11" y="3"/>
                  </a:moveTo>
                  <a:lnTo>
                    <a:pt x="9" y="2"/>
                  </a:lnTo>
                  <a:lnTo>
                    <a:pt x="7" y="0"/>
                  </a:lnTo>
                  <a:lnTo>
                    <a:pt x="5" y="0"/>
                  </a:lnTo>
                  <a:lnTo>
                    <a:pt x="3" y="0"/>
                  </a:lnTo>
                  <a:lnTo>
                    <a:pt x="1" y="0"/>
                  </a:lnTo>
                  <a:lnTo>
                    <a:pt x="0" y="2"/>
                  </a:lnTo>
                  <a:lnTo>
                    <a:pt x="0" y="3"/>
                  </a:lnTo>
                  <a:lnTo>
                    <a:pt x="0" y="5"/>
                  </a:lnTo>
                  <a:lnTo>
                    <a:pt x="11" y="49"/>
                  </a:lnTo>
                  <a:lnTo>
                    <a:pt x="11" y="51"/>
                  </a:lnTo>
                  <a:lnTo>
                    <a:pt x="13" y="53"/>
                  </a:lnTo>
                  <a:lnTo>
                    <a:pt x="15" y="55"/>
                  </a:lnTo>
                  <a:lnTo>
                    <a:pt x="17" y="55"/>
                  </a:lnTo>
                  <a:lnTo>
                    <a:pt x="19" y="53"/>
                  </a:lnTo>
                  <a:lnTo>
                    <a:pt x="20" y="51"/>
                  </a:lnTo>
                  <a:lnTo>
                    <a:pt x="22" y="49"/>
                  </a:lnTo>
                  <a:lnTo>
                    <a:pt x="22" y="47"/>
                  </a:lnTo>
                  <a:lnTo>
                    <a:pt x="11" y="3"/>
                  </a:lnTo>
                  <a:close/>
                </a:path>
              </a:pathLst>
            </a:custGeom>
            <a:solidFill>
              <a:srgbClr val="000000"/>
            </a:solidFill>
            <a:ln w="9525">
              <a:noFill/>
              <a:round/>
              <a:headEnd/>
              <a:tailEnd/>
            </a:ln>
          </p:spPr>
          <p:txBody>
            <a:bodyPr/>
            <a:lstStyle/>
            <a:p>
              <a:endParaRPr lang="en-US"/>
            </a:p>
          </p:txBody>
        </p:sp>
        <p:sp>
          <p:nvSpPr>
            <p:cNvPr id="167" name="Freeform 156"/>
            <p:cNvSpPr>
              <a:spLocks/>
            </p:cNvSpPr>
            <p:nvPr/>
          </p:nvSpPr>
          <p:spPr bwMode="auto">
            <a:xfrm>
              <a:off x="3647" y="2289"/>
              <a:ext cx="20" cy="57"/>
            </a:xfrm>
            <a:custGeom>
              <a:avLst/>
              <a:gdLst/>
              <a:ahLst/>
              <a:cxnLst>
                <a:cxn ang="0">
                  <a:pos x="11" y="5"/>
                </a:cxn>
                <a:cxn ang="0">
                  <a:pos x="9" y="4"/>
                </a:cxn>
                <a:cxn ang="0">
                  <a:pos x="7" y="2"/>
                </a:cxn>
                <a:cxn ang="0">
                  <a:pos x="5" y="0"/>
                </a:cxn>
                <a:cxn ang="0">
                  <a:pos x="3" y="0"/>
                </a:cxn>
                <a:cxn ang="0">
                  <a:pos x="1" y="2"/>
                </a:cxn>
                <a:cxn ang="0">
                  <a:pos x="0" y="4"/>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4"/>
                  </a:lnTo>
                  <a:lnTo>
                    <a:pt x="7" y="2"/>
                  </a:lnTo>
                  <a:lnTo>
                    <a:pt x="5" y="0"/>
                  </a:lnTo>
                  <a:lnTo>
                    <a:pt x="3" y="0"/>
                  </a:lnTo>
                  <a:lnTo>
                    <a:pt x="1" y="2"/>
                  </a:lnTo>
                  <a:lnTo>
                    <a:pt x="0" y="4"/>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168" name="Freeform 157"/>
            <p:cNvSpPr>
              <a:spLocks/>
            </p:cNvSpPr>
            <p:nvPr/>
          </p:nvSpPr>
          <p:spPr bwMode="auto">
            <a:xfrm>
              <a:off x="3666" y="2367"/>
              <a:ext cx="20" cy="57"/>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7"/>
                </a:cxn>
                <a:cxn ang="0">
                  <a:pos x="17" y="57"/>
                </a:cxn>
                <a:cxn ang="0">
                  <a:pos x="19" y="55"/>
                </a:cxn>
                <a:cxn ang="0">
                  <a:pos x="20" y="53"/>
                </a:cxn>
                <a:cxn ang="0">
                  <a:pos x="20" y="51"/>
                </a:cxn>
                <a:cxn ang="0">
                  <a:pos x="20" y="49"/>
                </a:cxn>
                <a:cxn ang="0">
                  <a:pos x="11" y="5"/>
                </a:cxn>
              </a:cxnLst>
              <a:rect l="0" t="0" r="r" b="b"/>
              <a:pathLst>
                <a:path w="20" h="57">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7"/>
                  </a:lnTo>
                  <a:lnTo>
                    <a:pt x="17" y="57"/>
                  </a:lnTo>
                  <a:lnTo>
                    <a:pt x="19" y="55"/>
                  </a:lnTo>
                  <a:lnTo>
                    <a:pt x="20" y="53"/>
                  </a:lnTo>
                  <a:lnTo>
                    <a:pt x="20" y="51"/>
                  </a:lnTo>
                  <a:lnTo>
                    <a:pt x="20" y="49"/>
                  </a:lnTo>
                  <a:lnTo>
                    <a:pt x="11" y="5"/>
                  </a:lnTo>
                  <a:close/>
                </a:path>
              </a:pathLst>
            </a:custGeom>
            <a:solidFill>
              <a:srgbClr val="000000"/>
            </a:solidFill>
            <a:ln w="9525">
              <a:noFill/>
              <a:round/>
              <a:headEnd/>
              <a:tailEnd/>
            </a:ln>
          </p:spPr>
          <p:txBody>
            <a:bodyPr/>
            <a:lstStyle/>
            <a:p>
              <a:endParaRPr lang="en-US"/>
            </a:p>
          </p:txBody>
        </p:sp>
        <p:sp>
          <p:nvSpPr>
            <p:cNvPr id="169" name="Freeform 158"/>
            <p:cNvSpPr>
              <a:spLocks/>
            </p:cNvSpPr>
            <p:nvPr/>
          </p:nvSpPr>
          <p:spPr bwMode="auto">
            <a:xfrm>
              <a:off x="3685" y="2445"/>
              <a:ext cx="21" cy="55"/>
            </a:xfrm>
            <a:custGeom>
              <a:avLst/>
              <a:gdLst/>
              <a:ahLst/>
              <a:cxnLst>
                <a:cxn ang="0">
                  <a:pos x="11" y="5"/>
                </a:cxn>
                <a:cxn ang="0">
                  <a:pos x="9" y="3"/>
                </a:cxn>
                <a:cxn ang="0">
                  <a:pos x="7" y="2"/>
                </a:cxn>
                <a:cxn ang="0">
                  <a:pos x="5" y="0"/>
                </a:cxn>
                <a:cxn ang="0">
                  <a:pos x="3" y="0"/>
                </a:cxn>
                <a:cxn ang="0">
                  <a:pos x="1" y="2"/>
                </a:cxn>
                <a:cxn ang="0">
                  <a:pos x="0" y="3"/>
                </a:cxn>
                <a:cxn ang="0">
                  <a:pos x="0" y="5"/>
                </a:cxn>
                <a:cxn ang="0">
                  <a:pos x="0" y="7"/>
                </a:cxn>
                <a:cxn ang="0">
                  <a:pos x="9" y="51"/>
                </a:cxn>
                <a:cxn ang="0">
                  <a:pos x="11" y="53"/>
                </a:cxn>
                <a:cxn ang="0">
                  <a:pos x="13" y="55"/>
                </a:cxn>
                <a:cxn ang="0">
                  <a:pos x="15" y="55"/>
                </a:cxn>
                <a:cxn ang="0">
                  <a:pos x="17" y="55"/>
                </a:cxn>
                <a:cxn ang="0">
                  <a:pos x="19" y="55"/>
                </a:cxn>
                <a:cxn ang="0">
                  <a:pos x="21" y="53"/>
                </a:cxn>
                <a:cxn ang="0">
                  <a:pos x="21" y="51"/>
                </a:cxn>
                <a:cxn ang="0">
                  <a:pos x="21" y="49"/>
                </a:cxn>
                <a:cxn ang="0">
                  <a:pos x="11" y="5"/>
                </a:cxn>
              </a:cxnLst>
              <a:rect l="0" t="0" r="r" b="b"/>
              <a:pathLst>
                <a:path w="21" h="55">
                  <a:moveTo>
                    <a:pt x="11" y="5"/>
                  </a:moveTo>
                  <a:lnTo>
                    <a:pt x="9" y="3"/>
                  </a:lnTo>
                  <a:lnTo>
                    <a:pt x="7" y="2"/>
                  </a:lnTo>
                  <a:lnTo>
                    <a:pt x="5" y="0"/>
                  </a:lnTo>
                  <a:lnTo>
                    <a:pt x="3" y="0"/>
                  </a:lnTo>
                  <a:lnTo>
                    <a:pt x="1" y="2"/>
                  </a:lnTo>
                  <a:lnTo>
                    <a:pt x="0" y="3"/>
                  </a:lnTo>
                  <a:lnTo>
                    <a:pt x="0" y="5"/>
                  </a:lnTo>
                  <a:lnTo>
                    <a:pt x="0" y="7"/>
                  </a:lnTo>
                  <a:lnTo>
                    <a:pt x="9" y="51"/>
                  </a:lnTo>
                  <a:lnTo>
                    <a:pt x="11" y="53"/>
                  </a:lnTo>
                  <a:lnTo>
                    <a:pt x="13" y="55"/>
                  </a:lnTo>
                  <a:lnTo>
                    <a:pt x="15" y="55"/>
                  </a:lnTo>
                  <a:lnTo>
                    <a:pt x="17" y="55"/>
                  </a:lnTo>
                  <a:lnTo>
                    <a:pt x="19" y="55"/>
                  </a:lnTo>
                  <a:lnTo>
                    <a:pt x="21" y="53"/>
                  </a:lnTo>
                  <a:lnTo>
                    <a:pt x="21" y="51"/>
                  </a:lnTo>
                  <a:lnTo>
                    <a:pt x="21" y="49"/>
                  </a:lnTo>
                  <a:lnTo>
                    <a:pt x="11" y="5"/>
                  </a:lnTo>
                  <a:close/>
                </a:path>
              </a:pathLst>
            </a:custGeom>
            <a:solidFill>
              <a:srgbClr val="000000"/>
            </a:solidFill>
            <a:ln w="9525">
              <a:noFill/>
              <a:round/>
              <a:headEnd/>
              <a:tailEnd/>
            </a:ln>
          </p:spPr>
          <p:txBody>
            <a:bodyPr/>
            <a:lstStyle/>
            <a:p>
              <a:endParaRPr lang="en-US"/>
            </a:p>
          </p:txBody>
        </p:sp>
        <p:sp>
          <p:nvSpPr>
            <p:cNvPr id="170" name="Freeform 159"/>
            <p:cNvSpPr>
              <a:spLocks/>
            </p:cNvSpPr>
            <p:nvPr/>
          </p:nvSpPr>
          <p:spPr bwMode="auto">
            <a:xfrm>
              <a:off x="3704" y="2523"/>
              <a:ext cx="21" cy="55"/>
            </a:xfrm>
            <a:custGeom>
              <a:avLst/>
              <a:gdLst/>
              <a:ahLst/>
              <a:cxnLst>
                <a:cxn ang="0">
                  <a:pos x="11" y="3"/>
                </a:cxn>
                <a:cxn ang="0">
                  <a:pos x="9" y="2"/>
                </a:cxn>
                <a:cxn ang="0">
                  <a:pos x="7" y="0"/>
                </a:cxn>
                <a:cxn ang="0">
                  <a:pos x="5" y="0"/>
                </a:cxn>
                <a:cxn ang="0">
                  <a:pos x="3" y="0"/>
                </a:cxn>
                <a:cxn ang="0">
                  <a:pos x="2" y="0"/>
                </a:cxn>
                <a:cxn ang="0">
                  <a:pos x="0" y="2"/>
                </a:cxn>
                <a:cxn ang="0">
                  <a:pos x="0" y="3"/>
                </a:cxn>
                <a:cxn ang="0">
                  <a:pos x="0" y="5"/>
                </a:cxn>
                <a:cxn ang="0">
                  <a:pos x="9" y="51"/>
                </a:cxn>
                <a:cxn ang="0">
                  <a:pos x="11" y="53"/>
                </a:cxn>
                <a:cxn ang="0">
                  <a:pos x="13" y="55"/>
                </a:cxn>
                <a:cxn ang="0">
                  <a:pos x="15" y="55"/>
                </a:cxn>
                <a:cxn ang="0">
                  <a:pos x="17" y="55"/>
                </a:cxn>
                <a:cxn ang="0">
                  <a:pos x="19" y="55"/>
                </a:cxn>
                <a:cxn ang="0">
                  <a:pos x="21" y="53"/>
                </a:cxn>
                <a:cxn ang="0">
                  <a:pos x="21" y="51"/>
                </a:cxn>
                <a:cxn ang="0">
                  <a:pos x="21" y="49"/>
                </a:cxn>
                <a:cxn ang="0">
                  <a:pos x="11" y="3"/>
                </a:cxn>
              </a:cxnLst>
              <a:rect l="0" t="0" r="r" b="b"/>
              <a:pathLst>
                <a:path w="21" h="55">
                  <a:moveTo>
                    <a:pt x="11" y="3"/>
                  </a:moveTo>
                  <a:lnTo>
                    <a:pt x="9" y="2"/>
                  </a:lnTo>
                  <a:lnTo>
                    <a:pt x="7" y="0"/>
                  </a:lnTo>
                  <a:lnTo>
                    <a:pt x="5" y="0"/>
                  </a:lnTo>
                  <a:lnTo>
                    <a:pt x="3" y="0"/>
                  </a:lnTo>
                  <a:lnTo>
                    <a:pt x="2" y="0"/>
                  </a:lnTo>
                  <a:lnTo>
                    <a:pt x="0" y="2"/>
                  </a:lnTo>
                  <a:lnTo>
                    <a:pt x="0" y="3"/>
                  </a:lnTo>
                  <a:lnTo>
                    <a:pt x="0" y="5"/>
                  </a:lnTo>
                  <a:lnTo>
                    <a:pt x="9" y="51"/>
                  </a:lnTo>
                  <a:lnTo>
                    <a:pt x="11" y="53"/>
                  </a:lnTo>
                  <a:lnTo>
                    <a:pt x="13" y="55"/>
                  </a:lnTo>
                  <a:lnTo>
                    <a:pt x="15" y="55"/>
                  </a:lnTo>
                  <a:lnTo>
                    <a:pt x="17" y="55"/>
                  </a:lnTo>
                  <a:lnTo>
                    <a:pt x="19" y="55"/>
                  </a:lnTo>
                  <a:lnTo>
                    <a:pt x="21" y="53"/>
                  </a:lnTo>
                  <a:lnTo>
                    <a:pt x="21" y="51"/>
                  </a:lnTo>
                  <a:lnTo>
                    <a:pt x="21" y="49"/>
                  </a:lnTo>
                  <a:lnTo>
                    <a:pt x="11" y="3"/>
                  </a:lnTo>
                  <a:close/>
                </a:path>
              </a:pathLst>
            </a:custGeom>
            <a:solidFill>
              <a:srgbClr val="000000"/>
            </a:solidFill>
            <a:ln w="9525">
              <a:noFill/>
              <a:round/>
              <a:headEnd/>
              <a:tailEnd/>
            </a:ln>
          </p:spPr>
          <p:txBody>
            <a:bodyPr/>
            <a:lstStyle/>
            <a:p>
              <a:endParaRPr lang="en-US"/>
            </a:p>
          </p:txBody>
        </p:sp>
        <p:sp>
          <p:nvSpPr>
            <p:cNvPr id="171" name="Freeform 160"/>
            <p:cNvSpPr>
              <a:spLocks/>
            </p:cNvSpPr>
            <p:nvPr/>
          </p:nvSpPr>
          <p:spPr bwMode="auto">
            <a:xfrm>
              <a:off x="3721" y="2601"/>
              <a:ext cx="23" cy="55"/>
            </a:xfrm>
            <a:custGeom>
              <a:avLst/>
              <a:gdLst/>
              <a:ahLst/>
              <a:cxnLst>
                <a:cxn ang="0">
                  <a:pos x="11" y="3"/>
                </a:cxn>
                <a:cxn ang="0">
                  <a:pos x="11" y="1"/>
                </a:cxn>
                <a:cxn ang="0">
                  <a:pos x="9" y="0"/>
                </a:cxn>
                <a:cxn ang="0">
                  <a:pos x="7" y="0"/>
                </a:cxn>
                <a:cxn ang="0">
                  <a:pos x="5" y="0"/>
                </a:cxn>
                <a:cxn ang="0">
                  <a:pos x="4" y="0"/>
                </a:cxn>
                <a:cxn ang="0">
                  <a:pos x="2" y="1"/>
                </a:cxn>
                <a:cxn ang="0">
                  <a:pos x="0" y="3"/>
                </a:cxn>
                <a:cxn ang="0">
                  <a:pos x="0" y="5"/>
                </a:cxn>
                <a:cxn ang="0">
                  <a:pos x="11" y="51"/>
                </a:cxn>
                <a:cxn ang="0">
                  <a:pos x="13" y="53"/>
                </a:cxn>
                <a:cxn ang="0">
                  <a:pos x="15" y="55"/>
                </a:cxn>
                <a:cxn ang="0">
                  <a:pos x="17" y="55"/>
                </a:cxn>
                <a:cxn ang="0">
                  <a:pos x="19" y="55"/>
                </a:cxn>
                <a:cxn ang="0">
                  <a:pos x="21" y="55"/>
                </a:cxn>
                <a:cxn ang="0">
                  <a:pos x="23" y="53"/>
                </a:cxn>
                <a:cxn ang="0">
                  <a:pos x="23" y="51"/>
                </a:cxn>
                <a:cxn ang="0">
                  <a:pos x="23" y="49"/>
                </a:cxn>
                <a:cxn ang="0">
                  <a:pos x="11" y="3"/>
                </a:cxn>
              </a:cxnLst>
              <a:rect l="0" t="0" r="r" b="b"/>
              <a:pathLst>
                <a:path w="23" h="55">
                  <a:moveTo>
                    <a:pt x="11" y="3"/>
                  </a:moveTo>
                  <a:lnTo>
                    <a:pt x="11" y="1"/>
                  </a:lnTo>
                  <a:lnTo>
                    <a:pt x="9" y="0"/>
                  </a:lnTo>
                  <a:lnTo>
                    <a:pt x="7" y="0"/>
                  </a:lnTo>
                  <a:lnTo>
                    <a:pt x="5" y="0"/>
                  </a:lnTo>
                  <a:lnTo>
                    <a:pt x="4" y="0"/>
                  </a:lnTo>
                  <a:lnTo>
                    <a:pt x="2" y="1"/>
                  </a:lnTo>
                  <a:lnTo>
                    <a:pt x="0" y="3"/>
                  </a:lnTo>
                  <a:lnTo>
                    <a:pt x="0" y="5"/>
                  </a:lnTo>
                  <a:lnTo>
                    <a:pt x="11" y="51"/>
                  </a:lnTo>
                  <a:lnTo>
                    <a:pt x="13" y="53"/>
                  </a:lnTo>
                  <a:lnTo>
                    <a:pt x="15" y="55"/>
                  </a:lnTo>
                  <a:lnTo>
                    <a:pt x="17" y="55"/>
                  </a:lnTo>
                  <a:lnTo>
                    <a:pt x="19" y="55"/>
                  </a:lnTo>
                  <a:lnTo>
                    <a:pt x="21" y="55"/>
                  </a:lnTo>
                  <a:lnTo>
                    <a:pt x="23" y="53"/>
                  </a:lnTo>
                  <a:lnTo>
                    <a:pt x="23" y="51"/>
                  </a:lnTo>
                  <a:lnTo>
                    <a:pt x="23" y="49"/>
                  </a:lnTo>
                  <a:lnTo>
                    <a:pt x="11" y="3"/>
                  </a:lnTo>
                  <a:close/>
                </a:path>
              </a:pathLst>
            </a:custGeom>
            <a:solidFill>
              <a:srgbClr val="000000"/>
            </a:solidFill>
            <a:ln w="9525">
              <a:noFill/>
              <a:round/>
              <a:headEnd/>
              <a:tailEnd/>
            </a:ln>
          </p:spPr>
          <p:txBody>
            <a:bodyPr/>
            <a:lstStyle/>
            <a:p>
              <a:endParaRPr lang="en-US"/>
            </a:p>
          </p:txBody>
        </p:sp>
        <p:sp>
          <p:nvSpPr>
            <p:cNvPr id="172" name="Freeform 161"/>
            <p:cNvSpPr>
              <a:spLocks/>
            </p:cNvSpPr>
            <p:nvPr/>
          </p:nvSpPr>
          <p:spPr bwMode="auto">
            <a:xfrm>
              <a:off x="3740" y="2677"/>
              <a:ext cx="23" cy="57"/>
            </a:xfrm>
            <a:custGeom>
              <a:avLst/>
              <a:gdLst/>
              <a:ahLst/>
              <a:cxnLst>
                <a:cxn ang="0">
                  <a:pos x="11" y="5"/>
                </a:cxn>
                <a:cxn ang="0">
                  <a:pos x="11" y="3"/>
                </a:cxn>
                <a:cxn ang="0">
                  <a:pos x="9" y="2"/>
                </a:cxn>
                <a:cxn ang="0">
                  <a:pos x="7" y="0"/>
                </a:cxn>
                <a:cxn ang="0">
                  <a:pos x="5" y="0"/>
                </a:cxn>
                <a:cxn ang="0">
                  <a:pos x="4" y="2"/>
                </a:cxn>
                <a:cxn ang="0">
                  <a:pos x="2" y="3"/>
                </a:cxn>
                <a:cxn ang="0">
                  <a:pos x="0" y="5"/>
                </a:cxn>
                <a:cxn ang="0">
                  <a:pos x="0" y="7"/>
                </a:cxn>
                <a:cxn ang="0">
                  <a:pos x="11" y="51"/>
                </a:cxn>
                <a:cxn ang="0">
                  <a:pos x="13" y="53"/>
                </a:cxn>
                <a:cxn ang="0">
                  <a:pos x="15" y="55"/>
                </a:cxn>
                <a:cxn ang="0">
                  <a:pos x="17" y="57"/>
                </a:cxn>
                <a:cxn ang="0">
                  <a:pos x="19" y="57"/>
                </a:cxn>
                <a:cxn ang="0">
                  <a:pos x="21" y="55"/>
                </a:cxn>
                <a:cxn ang="0">
                  <a:pos x="23" y="53"/>
                </a:cxn>
                <a:cxn ang="0">
                  <a:pos x="23" y="51"/>
                </a:cxn>
                <a:cxn ang="0">
                  <a:pos x="23" y="49"/>
                </a:cxn>
                <a:cxn ang="0">
                  <a:pos x="11" y="5"/>
                </a:cxn>
              </a:cxnLst>
              <a:rect l="0" t="0" r="r" b="b"/>
              <a:pathLst>
                <a:path w="23" h="57">
                  <a:moveTo>
                    <a:pt x="11" y="5"/>
                  </a:moveTo>
                  <a:lnTo>
                    <a:pt x="11" y="3"/>
                  </a:lnTo>
                  <a:lnTo>
                    <a:pt x="9" y="2"/>
                  </a:lnTo>
                  <a:lnTo>
                    <a:pt x="7" y="0"/>
                  </a:lnTo>
                  <a:lnTo>
                    <a:pt x="5" y="0"/>
                  </a:lnTo>
                  <a:lnTo>
                    <a:pt x="4" y="2"/>
                  </a:lnTo>
                  <a:lnTo>
                    <a:pt x="2" y="3"/>
                  </a:lnTo>
                  <a:lnTo>
                    <a:pt x="0" y="5"/>
                  </a:lnTo>
                  <a:lnTo>
                    <a:pt x="0" y="7"/>
                  </a:lnTo>
                  <a:lnTo>
                    <a:pt x="11" y="51"/>
                  </a:lnTo>
                  <a:lnTo>
                    <a:pt x="13" y="53"/>
                  </a:lnTo>
                  <a:lnTo>
                    <a:pt x="15" y="55"/>
                  </a:lnTo>
                  <a:lnTo>
                    <a:pt x="17" y="57"/>
                  </a:lnTo>
                  <a:lnTo>
                    <a:pt x="19" y="57"/>
                  </a:lnTo>
                  <a:lnTo>
                    <a:pt x="21" y="55"/>
                  </a:lnTo>
                  <a:lnTo>
                    <a:pt x="23"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173" name="Freeform 162"/>
            <p:cNvSpPr>
              <a:spLocks/>
            </p:cNvSpPr>
            <p:nvPr/>
          </p:nvSpPr>
          <p:spPr bwMode="auto">
            <a:xfrm>
              <a:off x="3759" y="2755"/>
              <a:ext cx="23" cy="57"/>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7"/>
                </a:cxn>
                <a:cxn ang="0">
                  <a:pos x="17" y="57"/>
                </a:cxn>
                <a:cxn ang="0">
                  <a:pos x="19" y="55"/>
                </a:cxn>
                <a:cxn ang="0">
                  <a:pos x="21" y="53"/>
                </a:cxn>
                <a:cxn ang="0">
                  <a:pos x="23" y="51"/>
                </a:cxn>
                <a:cxn ang="0">
                  <a:pos x="23" y="49"/>
                </a:cxn>
                <a:cxn ang="0">
                  <a:pos x="11" y="5"/>
                </a:cxn>
              </a:cxnLst>
              <a:rect l="0" t="0" r="r" b="b"/>
              <a:pathLst>
                <a:path w="23" h="57">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7"/>
                  </a:lnTo>
                  <a:lnTo>
                    <a:pt x="17" y="57"/>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sp>
          <p:nvSpPr>
            <p:cNvPr id="174" name="Freeform 163"/>
            <p:cNvSpPr>
              <a:spLocks/>
            </p:cNvSpPr>
            <p:nvPr/>
          </p:nvSpPr>
          <p:spPr bwMode="auto">
            <a:xfrm>
              <a:off x="3778" y="2833"/>
              <a:ext cx="23" cy="55"/>
            </a:xfrm>
            <a:custGeom>
              <a:avLst/>
              <a:gdLst/>
              <a:ahLst/>
              <a:cxnLst>
                <a:cxn ang="0">
                  <a:pos x="11" y="5"/>
                </a:cxn>
                <a:cxn ang="0">
                  <a:pos x="11" y="3"/>
                </a:cxn>
                <a:cxn ang="0">
                  <a:pos x="9" y="1"/>
                </a:cxn>
                <a:cxn ang="0">
                  <a:pos x="7" y="0"/>
                </a:cxn>
                <a:cxn ang="0">
                  <a:pos x="5" y="0"/>
                </a:cxn>
                <a:cxn ang="0">
                  <a:pos x="4" y="1"/>
                </a:cxn>
                <a:cxn ang="0">
                  <a:pos x="2" y="3"/>
                </a:cxn>
                <a:cxn ang="0">
                  <a:pos x="0" y="5"/>
                </a:cxn>
                <a:cxn ang="0">
                  <a:pos x="0" y="7"/>
                </a:cxn>
                <a:cxn ang="0">
                  <a:pos x="11" y="51"/>
                </a:cxn>
                <a:cxn ang="0">
                  <a:pos x="11" y="53"/>
                </a:cxn>
                <a:cxn ang="0">
                  <a:pos x="13" y="55"/>
                </a:cxn>
                <a:cxn ang="0">
                  <a:pos x="15" y="55"/>
                </a:cxn>
                <a:cxn ang="0">
                  <a:pos x="17" y="55"/>
                </a:cxn>
                <a:cxn ang="0">
                  <a:pos x="19" y="55"/>
                </a:cxn>
                <a:cxn ang="0">
                  <a:pos x="21" y="53"/>
                </a:cxn>
                <a:cxn ang="0">
                  <a:pos x="23" y="51"/>
                </a:cxn>
                <a:cxn ang="0">
                  <a:pos x="23" y="49"/>
                </a:cxn>
                <a:cxn ang="0">
                  <a:pos x="11" y="5"/>
                </a:cxn>
              </a:cxnLst>
              <a:rect l="0" t="0" r="r" b="b"/>
              <a:pathLst>
                <a:path w="23" h="55">
                  <a:moveTo>
                    <a:pt x="11" y="5"/>
                  </a:moveTo>
                  <a:lnTo>
                    <a:pt x="11" y="3"/>
                  </a:lnTo>
                  <a:lnTo>
                    <a:pt x="9" y="1"/>
                  </a:lnTo>
                  <a:lnTo>
                    <a:pt x="7" y="0"/>
                  </a:lnTo>
                  <a:lnTo>
                    <a:pt x="5" y="0"/>
                  </a:lnTo>
                  <a:lnTo>
                    <a:pt x="4" y="1"/>
                  </a:lnTo>
                  <a:lnTo>
                    <a:pt x="2" y="3"/>
                  </a:lnTo>
                  <a:lnTo>
                    <a:pt x="0" y="5"/>
                  </a:lnTo>
                  <a:lnTo>
                    <a:pt x="0" y="7"/>
                  </a:lnTo>
                  <a:lnTo>
                    <a:pt x="11" y="51"/>
                  </a:lnTo>
                  <a:lnTo>
                    <a:pt x="11" y="53"/>
                  </a:lnTo>
                  <a:lnTo>
                    <a:pt x="13" y="55"/>
                  </a:lnTo>
                  <a:lnTo>
                    <a:pt x="15" y="55"/>
                  </a:lnTo>
                  <a:lnTo>
                    <a:pt x="17" y="55"/>
                  </a:lnTo>
                  <a:lnTo>
                    <a:pt x="19" y="55"/>
                  </a:lnTo>
                  <a:lnTo>
                    <a:pt x="21" y="53"/>
                  </a:lnTo>
                  <a:lnTo>
                    <a:pt x="23" y="51"/>
                  </a:lnTo>
                  <a:lnTo>
                    <a:pt x="23" y="49"/>
                  </a:lnTo>
                  <a:lnTo>
                    <a:pt x="11" y="5"/>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1143000"/>
          </a:xfrm>
        </p:spPr>
        <p:txBody>
          <a:bodyPr/>
          <a:lstStyle/>
          <a:p>
            <a:r>
              <a:rPr lang="en-US" b="1" dirty="0" smtClean="0">
                <a:solidFill>
                  <a:schemeClr val="accent2"/>
                </a:solidFill>
                <a:cs typeface="Times New Roman" pitchFamily="18" charset="0"/>
              </a:rPr>
              <a:t>Pump Selection - Modification</a:t>
            </a:r>
            <a:endParaRPr lang="en-US" dirty="0"/>
          </a:p>
        </p:txBody>
      </p:sp>
      <p:sp>
        <p:nvSpPr>
          <p:cNvPr id="46136" name="Rectangle 56"/>
          <p:cNvSpPr>
            <a:spLocks noChangeArrowheads="1"/>
          </p:cNvSpPr>
          <p:nvPr/>
        </p:nvSpPr>
        <p:spPr bwMode="auto">
          <a:xfrm>
            <a:off x="374650" y="13970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grpSp>
        <p:nvGrpSpPr>
          <p:cNvPr id="2" name="Group 59"/>
          <p:cNvGrpSpPr>
            <a:grpSpLocks/>
          </p:cNvGrpSpPr>
          <p:nvPr/>
        </p:nvGrpSpPr>
        <p:grpSpPr bwMode="auto">
          <a:xfrm>
            <a:off x="1693863" y="1825625"/>
            <a:ext cx="195262" cy="3529013"/>
            <a:chOff x="1067" y="1150"/>
            <a:chExt cx="123" cy="2223"/>
          </a:xfrm>
        </p:grpSpPr>
        <p:sp>
          <p:nvSpPr>
            <p:cNvPr id="46137" name="Line 57"/>
            <p:cNvSpPr>
              <a:spLocks noChangeShapeType="1"/>
            </p:cNvSpPr>
            <p:nvPr/>
          </p:nvSpPr>
          <p:spPr bwMode="auto">
            <a:xfrm>
              <a:off x="1128" y="1270"/>
              <a:ext cx="1" cy="2103"/>
            </a:xfrm>
            <a:prstGeom prst="line">
              <a:avLst/>
            </a:prstGeom>
            <a:noFill/>
            <a:ln w="17463">
              <a:solidFill>
                <a:srgbClr val="000000"/>
              </a:solidFill>
              <a:round/>
              <a:headEnd/>
              <a:tailEnd/>
            </a:ln>
          </p:spPr>
          <p:txBody>
            <a:bodyPr/>
            <a:lstStyle/>
            <a:p>
              <a:endParaRPr lang="en-US"/>
            </a:p>
          </p:txBody>
        </p:sp>
        <p:sp>
          <p:nvSpPr>
            <p:cNvPr id="46138" name="Freeform 58"/>
            <p:cNvSpPr>
              <a:spLocks/>
            </p:cNvSpPr>
            <p:nvPr/>
          </p:nvSpPr>
          <p:spPr bwMode="auto">
            <a:xfrm>
              <a:off x="1067" y="1150"/>
              <a:ext cx="123" cy="125"/>
            </a:xfrm>
            <a:custGeom>
              <a:avLst/>
              <a:gdLst/>
              <a:ahLst/>
              <a:cxnLst>
                <a:cxn ang="0">
                  <a:pos x="123" y="125"/>
                </a:cxn>
                <a:cxn ang="0">
                  <a:pos x="61" y="0"/>
                </a:cxn>
                <a:cxn ang="0">
                  <a:pos x="0" y="125"/>
                </a:cxn>
                <a:cxn ang="0">
                  <a:pos x="123" y="125"/>
                </a:cxn>
              </a:cxnLst>
              <a:rect l="0" t="0" r="r" b="b"/>
              <a:pathLst>
                <a:path w="123" h="125">
                  <a:moveTo>
                    <a:pt x="123" y="125"/>
                  </a:moveTo>
                  <a:lnTo>
                    <a:pt x="61" y="0"/>
                  </a:lnTo>
                  <a:lnTo>
                    <a:pt x="0" y="125"/>
                  </a:lnTo>
                  <a:lnTo>
                    <a:pt x="123" y="125"/>
                  </a:lnTo>
                  <a:close/>
                </a:path>
              </a:pathLst>
            </a:custGeom>
            <a:solidFill>
              <a:srgbClr val="000000"/>
            </a:solidFill>
            <a:ln w="9525">
              <a:noFill/>
              <a:round/>
              <a:headEnd/>
              <a:tailEnd/>
            </a:ln>
          </p:spPr>
          <p:txBody>
            <a:bodyPr/>
            <a:lstStyle/>
            <a:p>
              <a:endParaRPr lang="en-US"/>
            </a:p>
          </p:txBody>
        </p:sp>
      </p:grpSp>
      <p:grpSp>
        <p:nvGrpSpPr>
          <p:cNvPr id="3" name="Group 62"/>
          <p:cNvGrpSpPr>
            <a:grpSpLocks/>
          </p:cNvGrpSpPr>
          <p:nvPr/>
        </p:nvGrpSpPr>
        <p:grpSpPr bwMode="auto">
          <a:xfrm>
            <a:off x="1790700" y="5257800"/>
            <a:ext cx="5172075" cy="195263"/>
            <a:chOff x="1128" y="3312"/>
            <a:chExt cx="3258" cy="123"/>
          </a:xfrm>
        </p:grpSpPr>
        <p:sp>
          <p:nvSpPr>
            <p:cNvPr id="46140" name="Line 60"/>
            <p:cNvSpPr>
              <a:spLocks noChangeShapeType="1"/>
            </p:cNvSpPr>
            <p:nvPr/>
          </p:nvSpPr>
          <p:spPr bwMode="auto">
            <a:xfrm>
              <a:off x="1128" y="3373"/>
              <a:ext cx="3138" cy="1"/>
            </a:xfrm>
            <a:prstGeom prst="line">
              <a:avLst/>
            </a:prstGeom>
            <a:noFill/>
            <a:ln w="17463">
              <a:solidFill>
                <a:srgbClr val="000000"/>
              </a:solidFill>
              <a:round/>
              <a:headEnd/>
              <a:tailEnd/>
            </a:ln>
          </p:spPr>
          <p:txBody>
            <a:bodyPr/>
            <a:lstStyle/>
            <a:p>
              <a:endParaRPr lang="en-US"/>
            </a:p>
          </p:txBody>
        </p:sp>
        <p:sp>
          <p:nvSpPr>
            <p:cNvPr id="46141" name="Freeform 61"/>
            <p:cNvSpPr>
              <a:spLocks/>
            </p:cNvSpPr>
            <p:nvPr/>
          </p:nvSpPr>
          <p:spPr bwMode="auto">
            <a:xfrm>
              <a:off x="4262" y="3312"/>
              <a:ext cx="124" cy="123"/>
            </a:xfrm>
            <a:custGeom>
              <a:avLst/>
              <a:gdLst/>
              <a:ahLst/>
              <a:cxnLst>
                <a:cxn ang="0">
                  <a:pos x="0" y="123"/>
                </a:cxn>
                <a:cxn ang="0">
                  <a:pos x="124" y="62"/>
                </a:cxn>
                <a:cxn ang="0">
                  <a:pos x="0" y="0"/>
                </a:cxn>
                <a:cxn ang="0">
                  <a:pos x="0" y="123"/>
                </a:cxn>
              </a:cxnLst>
              <a:rect l="0" t="0" r="r" b="b"/>
              <a:pathLst>
                <a:path w="124" h="123">
                  <a:moveTo>
                    <a:pt x="0" y="123"/>
                  </a:moveTo>
                  <a:lnTo>
                    <a:pt x="124" y="62"/>
                  </a:lnTo>
                  <a:lnTo>
                    <a:pt x="0" y="0"/>
                  </a:lnTo>
                  <a:lnTo>
                    <a:pt x="0" y="123"/>
                  </a:lnTo>
                  <a:close/>
                </a:path>
              </a:pathLst>
            </a:custGeom>
            <a:solidFill>
              <a:srgbClr val="000000"/>
            </a:solidFill>
            <a:ln w="9525">
              <a:noFill/>
              <a:round/>
              <a:headEnd/>
              <a:tailEnd/>
            </a:ln>
          </p:spPr>
          <p:txBody>
            <a:bodyPr/>
            <a:lstStyle/>
            <a:p>
              <a:endParaRPr lang="en-US"/>
            </a:p>
          </p:txBody>
        </p:sp>
      </p:grpSp>
      <p:sp>
        <p:nvSpPr>
          <p:cNvPr id="46143" name="Rectangle 63"/>
          <p:cNvSpPr>
            <a:spLocks noChangeArrowheads="1"/>
          </p:cNvSpPr>
          <p:nvPr/>
        </p:nvSpPr>
        <p:spPr bwMode="auto">
          <a:xfrm>
            <a:off x="381000" y="3938588"/>
            <a:ext cx="1173163" cy="706437"/>
          </a:xfrm>
          <a:prstGeom prst="rect">
            <a:avLst/>
          </a:prstGeom>
          <a:solidFill>
            <a:srgbClr val="FFFFFF"/>
          </a:solidFill>
          <a:ln w="9525">
            <a:noFill/>
            <a:miter lim="800000"/>
            <a:headEnd/>
            <a:tailEnd/>
          </a:ln>
        </p:spPr>
        <p:txBody>
          <a:bodyPr/>
          <a:lstStyle/>
          <a:p>
            <a:endParaRPr lang="en-US"/>
          </a:p>
        </p:txBody>
      </p:sp>
      <p:sp>
        <p:nvSpPr>
          <p:cNvPr id="46144" name="Rectangle 64"/>
          <p:cNvSpPr>
            <a:spLocks noChangeArrowheads="1"/>
          </p:cNvSpPr>
          <p:nvPr/>
        </p:nvSpPr>
        <p:spPr bwMode="auto">
          <a:xfrm>
            <a:off x="558800" y="4032250"/>
            <a:ext cx="700088" cy="347663"/>
          </a:xfrm>
          <a:prstGeom prst="rect">
            <a:avLst/>
          </a:prstGeom>
          <a:noFill/>
          <a:ln w="9525">
            <a:noFill/>
            <a:miter lim="800000"/>
            <a:headEnd/>
            <a:tailEnd/>
          </a:ln>
        </p:spPr>
        <p:txBody>
          <a:bodyPr wrap="none" lIns="0" tIns="0" rIns="0" bIns="0">
            <a:spAutoFit/>
          </a:bodyPr>
          <a:lstStyle/>
          <a:p>
            <a:r>
              <a:rPr lang="en-US" sz="2000">
                <a:solidFill>
                  <a:srgbClr val="000000"/>
                </a:solidFill>
              </a:rPr>
              <a:t> Head</a:t>
            </a:r>
            <a:endParaRPr lang="en-US"/>
          </a:p>
        </p:txBody>
      </p:sp>
      <p:sp>
        <p:nvSpPr>
          <p:cNvPr id="46145" name="Rectangle 65"/>
          <p:cNvSpPr>
            <a:spLocks noChangeArrowheads="1"/>
          </p:cNvSpPr>
          <p:nvPr/>
        </p:nvSpPr>
        <p:spPr bwMode="auto">
          <a:xfrm>
            <a:off x="1154113" y="4032250"/>
            <a:ext cx="166687" cy="347663"/>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146" name="Rectangle 66"/>
          <p:cNvSpPr>
            <a:spLocks noChangeArrowheads="1"/>
          </p:cNvSpPr>
          <p:nvPr/>
        </p:nvSpPr>
        <p:spPr bwMode="auto">
          <a:xfrm>
            <a:off x="558800" y="4321175"/>
            <a:ext cx="931863" cy="347663"/>
          </a:xfrm>
          <a:prstGeom prst="rect">
            <a:avLst/>
          </a:prstGeom>
          <a:noFill/>
          <a:ln w="9525">
            <a:noFill/>
            <a:miter lim="800000"/>
            <a:headEnd/>
            <a:tailEnd/>
          </a:ln>
        </p:spPr>
        <p:txBody>
          <a:bodyPr wrap="none" lIns="0" tIns="0" rIns="0" bIns="0">
            <a:spAutoFit/>
          </a:bodyPr>
          <a:lstStyle/>
          <a:p>
            <a:r>
              <a:rPr lang="en-US" sz="2000">
                <a:solidFill>
                  <a:srgbClr val="000000"/>
                </a:solidFill>
              </a:rPr>
              <a:t> Meters </a:t>
            </a:r>
            <a:endParaRPr lang="en-US"/>
          </a:p>
        </p:txBody>
      </p:sp>
      <p:sp>
        <p:nvSpPr>
          <p:cNvPr id="46147" name="Rectangle 67"/>
          <p:cNvSpPr>
            <a:spLocks noChangeArrowheads="1"/>
          </p:cNvSpPr>
          <p:nvPr/>
        </p:nvSpPr>
        <p:spPr bwMode="auto">
          <a:xfrm>
            <a:off x="1382713" y="427355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48" name="Rectangle 68"/>
          <p:cNvSpPr>
            <a:spLocks noChangeArrowheads="1"/>
          </p:cNvSpPr>
          <p:nvPr/>
        </p:nvSpPr>
        <p:spPr bwMode="auto">
          <a:xfrm>
            <a:off x="4144963" y="1625600"/>
            <a:ext cx="2660650" cy="495300"/>
          </a:xfrm>
          <a:prstGeom prst="rect">
            <a:avLst/>
          </a:prstGeom>
          <a:solidFill>
            <a:srgbClr val="FFFFFF"/>
          </a:solidFill>
          <a:ln w="9525">
            <a:noFill/>
            <a:miter lim="800000"/>
            <a:headEnd/>
            <a:tailEnd/>
          </a:ln>
        </p:spPr>
        <p:txBody>
          <a:bodyPr/>
          <a:lstStyle/>
          <a:p>
            <a:endParaRPr lang="en-US"/>
          </a:p>
        </p:txBody>
      </p:sp>
      <p:sp>
        <p:nvSpPr>
          <p:cNvPr id="46149" name="Rectangle 69"/>
          <p:cNvSpPr>
            <a:spLocks noChangeArrowheads="1"/>
          </p:cNvSpPr>
          <p:nvPr/>
        </p:nvSpPr>
        <p:spPr bwMode="auto">
          <a:xfrm>
            <a:off x="4876800" y="1447800"/>
            <a:ext cx="1087437" cy="923330"/>
          </a:xfrm>
          <a:prstGeom prst="rect">
            <a:avLst/>
          </a:prstGeom>
          <a:noFill/>
          <a:ln w="9525">
            <a:noFill/>
            <a:miter lim="800000"/>
            <a:headEnd/>
            <a:tailEnd/>
          </a:ln>
        </p:spPr>
        <p:txBody>
          <a:bodyPr wrap="square" lIns="0" tIns="0" rIns="0" bIns="0">
            <a:spAutoFit/>
          </a:bodyPr>
          <a:lstStyle/>
          <a:p>
            <a:r>
              <a:rPr lang="en-US" sz="2000" dirty="0">
                <a:solidFill>
                  <a:srgbClr val="000000"/>
                </a:solidFill>
              </a:rPr>
              <a:t>Pump Efficiency 77%</a:t>
            </a:r>
            <a:endParaRPr lang="en-US" dirty="0"/>
          </a:p>
        </p:txBody>
      </p:sp>
      <p:sp>
        <p:nvSpPr>
          <p:cNvPr id="46150" name="Rectangle 70"/>
          <p:cNvSpPr>
            <a:spLocks noChangeArrowheads="1"/>
          </p:cNvSpPr>
          <p:nvPr/>
        </p:nvSpPr>
        <p:spPr bwMode="auto">
          <a:xfrm>
            <a:off x="6527800" y="167798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1" name="Rectangle 71"/>
          <p:cNvSpPr>
            <a:spLocks noChangeArrowheads="1"/>
          </p:cNvSpPr>
          <p:nvPr/>
        </p:nvSpPr>
        <p:spPr bwMode="auto">
          <a:xfrm>
            <a:off x="7669213" y="2332038"/>
            <a:ext cx="941387" cy="504825"/>
          </a:xfrm>
          <a:prstGeom prst="rect">
            <a:avLst/>
          </a:prstGeom>
          <a:solidFill>
            <a:srgbClr val="FFFFFF"/>
          </a:solidFill>
          <a:ln w="9525">
            <a:noFill/>
            <a:miter lim="800000"/>
            <a:headEnd/>
            <a:tailEnd/>
          </a:ln>
        </p:spPr>
        <p:txBody>
          <a:bodyPr/>
          <a:lstStyle/>
          <a:p>
            <a:endParaRPr lang="en-US"/>
          </a:p>
        </p:txBody>
      </p:sp>
      <p:sp>
        <p:nvSpPr>
          <p:cNvPr id="46152" name="Rectangle 72"/>
          <p:cNvSpPr>
            <a:spLocks noChangeArrowheads="1"/>
          </p:cNvSpPr>
          <p:nvPr/>
        </p:nvSpPr>
        <p:spPr bwMode="auto">
          <a:xfrm>
            <a:off x="7850188" y="2432050"/>
            <a:ext cx="566737" cy="347663"/>
          </a:xfrm>
          <a:prstGeom prst="rect">
            <a:avLst/>
          </a:prstGeom>
          <a:noFill/>
          <a:ln w="9525">
            <a:noFill/>
            <a:miter lim="800000"/>
            <a:headEnd/>
            <a:tailEnd/>
          </a:ln>
        </p:spPr>
        <p:txBody>
          <a:bodyPr wrap="none" lIns="0" tIns="0" rIns="0" bIns="0">
            <a:spAutoFit/>
          </a:bodyPr>
          <a:lstStyle/>
          <a:p>
            <a:r>
              <a:rPr lang="en-US" sz="2000">
                <a:solidFill>
                  <a:srgbClr val="000000"/>
                </a:solidFill>
              </a:rPr>
              <a:t>82%</a:t>
            </a:r>
            <a:endParaRPr lang="en-US"/>
          </a:p>
        </p:txBody>
      </p:sp>
      <p:sp>
        <p:nvSpPr>
          <p:cNvPr id="46153" name="Rectangle 73"/>
          <p:cNvSpPr>
            <a:spLocks noChangeArrowheads="1"/>
          </p:cNvSpPr>
          <p:nvPr/>
        </p:nvSpPr>
        <p:spPr bwMode="auto">
          <a:xfrm>
            <a:off x="8312150" y="2384425"/>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4" name="Rectangle 74"/>
          <p:cNvSpPr>
            <a:spLocks noChangeArrowheads="1"/>
          </p:cNvSpPr>
          <p:nvPr/>
        </p:nvSpPr>
        <p:spPr bwMode="auto">
          <a:xfrm>
            <a:off x="2025650" y="1390650"/>
            <a:ext cx="2066925" cy="706438"/>
          </a:xfrm>
          <a:prstGeom prst="rect">
            <a:avLst/>
          </a:prstGeom>
          <a:solidFill>
            <a:srgbClr val="FFFFFF"/>
          </a:solidFill>
          <a:ln w="9525">
            <a:noFill/>
            <a:miter lim="800000"/>
            <a:headEnd/>
            <a:tailEnd/>
          </a:ln>
        </p:spPr>
        <p:txBody>
          <a:bodyPr/>
          <a:lstStyle/>
          <a:p>
            <a:endParaRPr lang="en-US"/>
          </a:p>
        </p:txBody>
      </p:sp>
      <p:sp>
        <p:nvSpPr>
          <p:cNvPr id="46155" name="Rectangle 75"/>
          <p:cNvSpPr>
            <a:spLocks noChangeArrowheads="1"/>
          </p:cNvSpPr>
          <p:nvPr/>
        </p:nvSpPr>
        <p:spPr bwMode="auto">
          <a:xfrm>
            <a:off x="2309813" y="1484313"/>
            <a:ext cx="1674812" cy="347662"/>
          </a:xfrm>
          <a:prstGeom prst="rect">
            <a:avLst/>
          </a:prstGeom>
          <a:noFill/>
          <a:ln w="9525">
            <a:noFill/>
            <a:miter lim="800000"/>
            <a:headEnd/>
            <a:tailEnd/>
          </a:ln>
        </p:spPr>
        <p:txBody>
          <a:bodyPr wrap="none" lIns="0" tIns="0" rIns="0" bIns="0">
            <a:spAutoFit/>
          </a:bodyPr>
          <a:lstStyle/>
          <a:p>
            <a:r>
              <a:rPr lang="en-US" sz="2000">
                <a:solidFill>
                  <a:srgbClr val="000000"/>
                </a:solidFill>
              </a:rPr>
              <a:t>Pump Curve at </a:t>
            </a:r>
            <a:endParaRPr lang="en-US"/>
          </a:p>
        </p:txBody>
      </p:sp>
      <p:sp>
        <p:nvSpPr>
          <p:cNvPr id="46156" name="Rectangle 76"/>
          <p:cNvSpPr>
            <a:spLocks noChangeArrowheads="1"/>
          </p:cNvSpPr>
          <p:nvPr/>
        </p:nvSpPr>
        <p:spPr bwMode="auto">
          <a:xfrm>
            <a:off x="2397125" y="1773238"/>
            <a:ext cx="1439863" cy="347662"/>
          </a:xfrm>
          <a:prstGeom prst="rect">
            <a:avLst/>
          </a:prstGeom>
          <a:noFill/>
          <a:ln w="9525">
            <a:noFill/>
            <a:miter lim="800000"/>
            <a:headEnd/>
            <a:tailEnd/>
          </a:ln>
        </p:spPr>
        <p:txBody>
          <a:bodyPr wrap="none" lIns="0" tIns="0" rIns="0" bIns="0">
            <a:spAutoFit/>
          </a:bodyPr>
          <a:lstStyle/>
          <a:p>
            <a:r>
              <a:rPr lang="en-US" sz="2000">
                <a:solidFill>
                  <a:srgbClr val="000000"/>
                </a:solidFill>
              </a:rPr>
              <a:t>Const. Speed</a:t>
            </a:r>
            <a:endParaRPr lang="en-US"/>
          </a:p>
        </p:txBody>
      </p:sp>
      <p:sp>
        <p:nvSpPr>
          <p:cNvPr id="46157" name="Rectangle 77"/>
          <p:cNvSpPr>
            <a:spLocks noChangeArrowheads="1"/>
          </p:cNvSpPr>
          <p:nvPr/>
        </p:nvSpPr>
        <p:spPr bwMode="auto">
          <a:xfrm>
            <a:off x="3721100" y="172561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58" name="Rectangle 78"/>
          <p:cNvSpPr>
            <a:spLocks noChangeArrowheads="1"/>
          </p:cNvSpPr>
          <p:nvPr/>
        </p:nvSpPr>
        <p:spPr bwMode="auto">
          <a:xfrm>
            <a:off x="3094038" y="2311400"/>
            <a:ext cx="1835150" cy="727075"/>
          </a:xfrm>
          <a:prstGeom prst="rect">
            <a:avLst/>
          </a:prstGeom>
          <a:solidFill>
            <a:srgbClr val="FFFFFF"/>
          </a:solidFill>
          <a:ln w="9525">
            <a:noFill/>
            <a:miter lim="800000"/>
            <a:headEnd/>
            <a:tailEnd/>
          </a:ln>
        </p:spPr>
        <p:txBody>
          <a:bodyPr/>
          <a:lstStyle/>
          <a:p>
            <a:endParaRPr lang="en-US"/>
          </a:p>
        </p:txBody>
      </p:sp>
      <p:sp>
        <p:nvSpPr>
          <p:cNvPr id="46159" name="Rectangle 79"/>
          <p:cNvSpPr>
            <a:spLocks noChangeArrowheads="1"/>
          </p:cNvSpPr>
          <p:nvPr/>
        </p:nvSpPr>
        <p:spPr bwMode="auto">
          <a:xfrm>
            <a:off x="3275013" y="2405063"/>
            <a:ext cx="1014412" cy="347662"/>
          </a:xfrm>
          <a:prstGeom prst="rect">
            <a:avLst/>
          </a:prstGeom>
          <a:noFill/>
          <a:ln w="9525">
            <a:noFill/>
            <a:miter lim="800000"/>
            <a:headEnd/>
            <a:tailEnd/>
          </a:ln>
        </p:spPr>
        <p:txBody>
          <a:bodyPr wrap="none" lIns="0" tIns="0" rIns="0" bIns="0">
            <a:spAutoFit/>
          </a:bodyPr>
          <a:lstStyle/>
          <a:p>
            <a:r>
              <a:rPr lang="en-US" sz="2000">
                <a:solidFill>
                  <a:srgbClr val="000000"/>
                </a:solidFill>
              </a:rPr>
              <a:t>Partially </a:t>
            </a:r>
            <a:endParaRPr lang="en-US"/>
          </a:p>
        </p:txBody>
      </p:sp>
      <p:sp>
        <p:nvSpPr>
          <p:cNvPr id="46160" name="Rectangle 80"/>
          <p:cNvSpPr>
            <a:spLocks noChangeArrowheads="1"/>
          </p:cNvSpPr>
          <p:nvPr/>
        </p:nvSpPr>
        <p:spPr bwMode="auto">
          <a:xfrm>
            <a:off x="3275013" y="2693988"/>
            <a:ext cx="1352550" cy="347662"/>
          </a:xfrm>
          <a:prstGeom prst="rect">
            <a:avLst/>
          </a:prstGeom>
          <a:noFill/>
          <a:ln w="9525">
            <a:noFill/>
            <a:miter lim="800000"/>
            <a:headEnd/>
            <a:tailEnd/>
          </a:ln>
        </p:spPr>
        <p:txBody>
          <a:bodyPr wrap="none" lIns="0" tIns="0" rIns="0" bIns="0">
            <a:spAutoFit/>
          </a:bodyPr>
          <a:lstStyle/>
          <a:p>
            <a:r>
              <a:rPr lang="en-US" sz="2000">
                <a:solidFill>
                  <a:srgbClr val="000000"/>
                </a:solidFill>
              </a:rPr>
              <a:t>closed valve</a:t>
            </a:r>
            <a:endParaRPr lang="en-US"/>
          </a:p>
        </p:txBody>
      </p:sp>
      <p:sp>
        <p:nvSpPr>
          <p:cNvPr id="46161" name="Rectangle 81"/>
          <p:cNvSpPr>
            <a:spLocks noChangeArrowheads="1"/>
          </p:cNvSpPr>
          <p:nvPr/>
        </p:nvSpPr>
        <p:spPr bwMode="auto">
          <a:xfrm>
            <a:off x="4521200" y="26463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2" name="Rectangle 82"/>
          <p:cNvSpPr>
            <a:spLocks noChangeArrowheads="1"/>
          </p:cNvSpPr>
          <p:nvPr/>
        </p:nvSpPr>
        <p:spPr bwMode="auto">
          <a:xfrm>
            <a:off x="5894388" y="3273425"/>
            <a:ext cx="2119312" cy="471488"/>
          </a:xfrm>
          <a:prstGeom prst="rect">
            <a:avLst/>
          </a:prstGeom>
          <a:solidFill>
            <a:srgbClr val="FFFFFF"/>
          </a:solidFill>
          <a:ln w="9525">
            <a:noFill/>
            <a:miter lim="800000"/>
            <a:headEnd/>
            <a:tailEnd/>
          </a:ln>
        </p:spPr>
        <p:txBody>
          <a:bodyPr/>
          <a:lstStyle/>
          <a:p>
            <a:endParaRPr lang="en-US"/>
          </a:p>
        </p:txBody>
      </p:sp>
      <p:sp>
        <p:nvSpPr>
          <p:cNvPr id="46163" name="Rectangle 83"/>
          <p:cNvSpPr>
            <a:spLocks noChangeArrowheads="1"/>
          </p:cNvSpPr>
          <p:nvPr/>
        </p:nvSpPr>
        <p:spPr bwMode="auto">
          <a:xfrm>
            <a:off x="6075363" y="3367088"/>
            <a:ext cx="1668462" cy="347662"/>
          </a:xfrm>
          <a:prstGeom prst="rect">
            <a:avLst/>
          </a:prstGeom>
          <a:noFill/>
          <a:ln w="9525">
            <a:noFill/>
            <a:miter lim="800000"/>
            <a:headEnd/>
            <a:tailEnd/>
          </a:ln>
        </p:spPr>
        <p:txBody>
          <a:bodyPr wrap="none" lIns="0" tIns="0" rIns="0" bIns="0">
            <a:spAutoFit/>
          </a:bodyPr>
          <a:lstStyle/>
          <a:p>
            <a:r>
              <a:rPr lang="en-US" sz="2000">
                <a:solidFill>
                  <a:srgbClr val="000000"/>
                </a:solidFill>
              </a:rPr>
              <a:t>Full open valve</a:t>
            </a:r>
            <a:endParaRPr lang="en-US"/>
          </a:p>
        </p:txBody>
      </p:sp>
      <p:sp>
        <p:nvSpPr>
          <p:cNvPr id="46164" name="Rectangle 84"/>
          <p:cNvSpPr>
            <a:spLocks noChangeArrowheads="1"/>
          </p:cNvSpPr>
          <p:nvPr/>
        </p:nvSpPr>
        <p:spPr bwMode="auto">
          <a:xfrm>
            <a:off x="7632700" y="33194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5" name="Rectangle 85"/>
          <p:cNvSpPr>
            <a:spLocks noChangeArrowheads="1"/>
          </p:cNvSpPr>
          <p:nvPr/>
        </p:nvSpPr>
        <p:spPr bwMode="auto">
          <a:xfrm>
            <a:off x="2260600" y="3657600"/>
            <a:ext cx="2116138" cy="471488"/>
          </a:xfrm>
          <a:prstGeom prst="rect">
            <a:avLst/>
          </a:prstGeom>
          <a:solidFill>
            <a:srgbClr val="FFFFFF"/>
          </a:solidFill>
          <a:ln w="9525">
            <a:noFill/>
            <a:miter lim="800000"/>
            <a:headEnd/>
            <a:tailEnd/>
          </a:ln>
        </p:spPr>
        <p:txBody>
          <a:bodyPr/>
          <a:lstStyle/>
          <a:p>
            <a:endParaRPr lang="en-US"/>
          </a:p>
        </p:txBody>
      </p:sp>
      <p:sp>
        <p:nvSpPr>
          <p:cNvPr id="46166" name="Rectangle 86"/>
          <p:cNvSpPr>
            <a:spLocks noChangeArrowheads="1"/>
          </p:cNvSpPr>
          <p:nvPr/>
        </p:nvSpPr>
        <p:spPr bwMode="auto">
          <a:xfrm>
            <a:off x="2441575" y="3751263"/>
            <a:ext cx="1614488" cy="347662"/>
          </a:xfrm>
          <a:prstGeom prst="rect">
            <a:avLst/>
          </a:prstGeom>
          <a:noFill/>
          <a:ln w="9525">
            <a:noFill/>
            <a:miter lim="800000"/>
            <a:headEnd/>
            <a:tailEnd/>
          </a:ln>
        </p:spPr>
        <p:txBody>
          <a:bodyPr wrap="none" lIns="0" tIns="0" rIns="0" bIns="0">
            <a:spAutoFit/>
          </a:bodyPr>
          <a:lstStyle/>
          <a:p>
            <a:r>
              <a:rPr lang="en-US" sz="2000">
                <a:solidFill>
                  <a:srgbClr val="000000"/>
                </a:solidFill>
              </a:rPr>
              <a:t>System Curves</a:t>
            </a:r>
            <a:endParaRPr lang="en-US"/>
          </a:p>
        </p:txBody>
      </p:sp>
      <p:sp>
        <p:nvSpPr>
          <p:cNvPr id="46167" name="Rectangle 87"/>
          <p:cNvSpPr>
            <a:spLocks noChangeArrowheads="1"/>
          </p:cNvSpPr>
          <p:nvPr/>
        </p:nvSpPr>
        <p:spPr bwMode="auto">
          <a:xfrm>
            <a:off x="3938588" y="370205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68" name="Rectangle 88"/>
          <p:cNvSpPr>
            <a:spLocks noChangeArrowheads="1"/>
          </p:cNvSpPr>
          <p:nvPr/>
        </p:nvSpPr>
        <p:spPr bwMode="auto">
          <a:xfrm>
            <a:off x="3438525" y="5818188"/>
            <a:ext cx="1879600" cy="561975"/>
          </a:xfrm>
          <a:prstGeom prst="rect">
            <a:avLst/>
          </a:prstGeom>
          <a:solidFill>
            <a:srgbClr val="FFFFFF"/>
          </a:solidFill>
          <a:ln w="9525">
            <a:noFill/>
            <a:miter lim="800000"/>
            <a:headEnd/>
            <a:tailEnd/>
          </a:ln>
        </p:spPr>
        <p:txBody>
          <a:bodyPr/>
          <a:lstStyle/>
          <a:p>
            <a:endParaRPr lang="en-US"/>
          </a:p>
        </p:txBody>
      </p:sp>
      <p:grpSp>
        <p:nvGrpSpPr>
          <p:cNvPr id="4" name="Group 95"/>
          <p:cNvGrpSpPr>
            <a:grpSpLocks/>
          </p:cNvGrpSpPr>
          <p:nvPr/>
        </p:nvGrpSpPr>
        <p:grpSpPr bwMode="auto">
          <a:xfrm>
            <a:off x="3621088" y="5908675"/>
            <a:ext cx="1519237" cy="385763"/>
            <a:chOff x="2281" y="3722"/>
            <a:chExt cx="957" cy="243"/>
          </a:xfrm>
        </p:grpSpPr>
        <p:sp>
          <p:nvSpPr>
            <p:cNvPr id="46169" name="Rectangle 89"/>
            <p:cNvSpPr>
              <a:spLocks noChangeArrowheads="1"/>
            </p:cNvSpPr>
            <p:nvPr/>
          </p:nvSpPr>
          <p:spPr bwMode="auto">
            <a:xfrm>
              <a:off x="2281" y="3725"/>
              <a:ext cx="104" cy="220"/>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sp>
          <p:nvSpPr>
            <p:cNvPr id="46170" name="Rectangle 90"/>
            <p:cNvSpPr>
              <a:spLocks noChangeArrowheads="1"/>
            </p:cNvSpPr>
            <p:nvPr/>
          </p:nvSpPr>
          <p:spPr bwMode="auto">
            <a:xfrm>
              <a:off x="2281" y="3722"/>
              <a:ext cx="957" cy="240"/>
            </a:xfrm>
            <a:prstGeom prst="rect">
              <a:avLst/>
            </a:prstGeom>
            <a:solidFill>
              <a:srgbClr val="FFFFFF"/>
            </a:solidFill>
            <a:ln w="9525">
              <a:noFill/>
              <a:miter lim="800000"/>
              <a:headEnd/>
              <a:tailEnd/>
            </a:ln>
          </p:spPr>
          <p:txBody>
            <a:bodyPr/>
            <a:lstStyle/>
            <a:p>
              <a:endParaRPr lang="en-US"/>
            </a:p>
          </p:txBody>
        </p:sp>
        <p:sp>
          <p:nvSpPr>
            <p:cNvPr id="46171" name="Rectangle 91"/>
            <p:cNvSpPr>
              <a:spLocks noChangeArrowheads="1"/>
            </p:cNvSpPr>
            <p:nvPr/>
          </p:nvSpPr>
          <p:spPr bwMode="auto">
            <a:xfrm>
              <a:off x="2431" y="3770"/>
              <a:ext cx="482" cy="175"/>
            </a:xfrm>
            <a:prstGeom prst="rect">
              <a:avLst/>
            </a:prstGeom>
            <a:noFill/>
            <a:ln w="9525">
              <a:noFill/>
              <a:miter lim="800000"/>
              <a:headEnd/>
              <a:tailEnd/>
            </a:ln>
          </p:spPr>
          <p:txBody>
            <a:bodyPr wrap="none" lIns="0" tIns="0" rIns="0" bIns="0">
              <a:spAutoFit/>
            </a:bodyPr>
            <a:lstStyle/>
            <a:p>
              <a:r>
                <a:rPr lang="en-US" sz="1600">
                  <a:solidFill>
                    <a:srgbClr val="000000"/>
                  </a:solidFill>
                </a:rPr>
                <a:t>Flow (m</a:t>
              </a:r>
              <a:endParaRPr lang="en-US"/>
            </a:p>
          </p:txBody>
        </p:sp>
        <p:sp>
          <p:nvSpPr>
            <p:cNvPr id="46172" name="Rectangle 92"/>
            <p:cNvSpPr>
              <a:spLocks noChangeArrowheads="1"/>
            </p:cNvSpPr>
            <p:nvPr/>
          </p:nvSpPr>
          <p:spPr bwMode="auto">
            <a:xfrm>
              <a:off x="2862" y="3751"/>
              <a:ext cx="80" cy="122"/>
            </a:xfrm>
            <a:prstGeom prst="rect">
              <a:avLst/>
            </a:prstGeom>
            <a:noFill/>
            <a:ln w="9525">
              <a:noFill/>
              <a:miter lim="800000"/>
              <a:headEnd/>
              <a:tailEnd/>
            </a:ln>
          </p:spPr>
          <p:txBody>
            <a:bodyPr wrap="none" lIns="0" tIns="0" rIns="0" bIns="0">
              <a:spAutoFit/>
            </a:bodyPr>
            <a:lstStyle/>
            <a:p>
              <a:r>
                <a:rPr lang="en-US" sz="1000">
                  <a:solidFill>
                    <a:srgbClr val="000000"/>
                  </a:solidFill>
                </a:rPr>
                <a:t>3</a:t>
              </a:r>
              <a:endParaRPr lang="en-US"/>
            </a:p>
          </p:txBody>
        </p:sp>
        <p:sp>
          <p:nvSpPr>
            <p:cNvPr id="46173" name="Rectangle 93"/>
            <p:cNvSpPr>
              <a:spLocks noChangeArrowheads="1"/>
            </p:cNvSpPr>
            <p:nvPr/>
          </p:nvSpPr>
          <p:spPr bwMode="auto">
            <a:xfrm>
              <a:off x="2904" y="3770"/>
              <a:ext cx="235" cy="175"/>
            </a:xfrm>
            <a:prstGeom prst="rect">
              <a:avLst/>
            </a:prstGeom>
            <a:noFill/>
            <a:ln w="9525">
              <a:noFill/>
              <a:miter lim="800000"/>
              <a:headEnd/>
              <a:tailEnd/>
            </a:ln>
          </p:spPr>
          <p:txBody>
            <a:bodyPr wrap="none" lIns="0" tIns="0" rIns="0" bIns="0">
              <a:spAutoFit/>
            </a:bodyPr>
            <a:lstStyle/>
            <a:p>
              <a:r>
                <a:rPr lang="en-US" sz="1600">
                  <a:solidFill>
                    <a:srgbClr val="000000"/>
                  </a:solidFill>
                </a:rPr>
                <a:t>/hr)</a:t>
              </a:r>
              <a:endParaRPr lang="en-US"/>
            </a:p>
          </p:txBody>
        </p:sp>
        <p:sp>
          <p:nvSpPr>
            <p:cNvPr id="46174" name="Rectangle 94"/>
            <p:cNvSpPr>
              <a:spLocks noChangeArrowheads="1"/>
            </p:cNvSpPr>
            <p:nvPr/>
          </p:nvSpPr>
          <p:spPr bwMode="auto">
            <a:xfrm>
              <a:off x="3088" y="3745"/>
              <a:ext cx="104" cy="220"/>
            </a:xfrm>
            <a:prstGeom prst="rect">
              <a:avLst/>
            </a:prstGeom>
            <a:noFill/>
            <a:ln w="9525">
              <a:noFill/>
              <a:miter lim="800000"/>
              <a:headEnd/>
              <a:tailEnd/>
            </a:ln>
          </p:spPr>
          <p:txBody>
            <a:bodyPr wrap="none" lIns="0" tIns="0" rIns="0" bIns="0">
              <a:spAutoFit/>
            </a:bodyPr>
            <a:lstStyle/>
            <a:p>
              <a:r>
                <a:rPr lang="en-US" sz="1900">
                  <a:solidFill>
                    <a:srgbClr val="000000"/>
                  </a:solidFill>
                </a:rPr>
                <a:t> </a:t>
              </a:r>
              <a:endParaRPr lang="en-US"/>
            </a:p>
          </p:txBody>
        </p:sp>
      </p:grpSp>
      <p:sp>
        <p:nvSpPr>
          <p:cNvPr id="46176" name="Rectangle 96"/>
          <p:cNvSpPr>
            <a:spLocks noChangeArrowheads="1"/>
          </p:cNvSpPr>
          <p:nvPr/>
        </p:nvSpPr>
        <p:spPr bwMode="auto">
          <a:xfrm>
            <a:off x="5133975" y="601821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177" name="Freeform 97"/>
          <p:cNvSpPr>
            <a:spLocks/>
          </p:cNvSpPr>
          <p:nvPr/>
        </p:nvSpPr>
        <p:spPr bwMode="auto">
          <a:xfrm>
            <a:off x="1790700" y="2039938"/>
            <a:ext cx="4233863" cy="1433512"/>
          </a:xfrm>
          <a:custGeom>
            <a:avLst/>
            <a:gdLst/>
            <a:ahLst/>
            <a:cxnLst>
              <a:cxn ang="0">
                <a:pos x="0" y="80"/>
              </a:cxn>
              <a:cxn ang="0">
                <a:pos x="152" y="53"/>
              </a:cxn>
              <a:cxn ang="0">
                <a:pos x="304" y="30"/>
              </a:cxn>
              <a:cxn ang="0">
                <a:pos x="458" y="13"/>
              </a:cxn>
              <a:cxn ang="0">
                <a:pos x="536" y="6"/>
              </a:cxn>
              <a:cxn ang="0">
                <a:pos x="614" y="2"/>
              </a:cxn>
              <a:cxn ang="0">
                <a:pos x="692" y="0"/>
              </a:cxn>
              <a:cxn ang="0">
                <a:pos x="770" y="0"/>
              </a:cxn>
              <a:cxn ang="0">
                <a:pos x="850" y="4"/>
              </a:cxn>
              <a:cxn ang="0">
                <a:pos x="929" y="11"/>
              </a:cxn>
              <a:cxn ang="0">
                <a:pos x="1009" y="23"/>
              </a:cxn>
              <a:cxn ang="0">
                <a:pos x="1091" y="38"/>
              </a:cxn>
              <a:cxn ang="0">
                <a:pos x="1173" y="57"/>
              </a:cxn>
              <a:cxn ang="0">
                <a:pos x="1254" y="80"/>
              </a:cxn>
              <a:cxn ang="0">
                <a:pos x="1296" y="93"/>
              </a:cxn>
              <a:cxn ang="0">
                <a:pos x="1340" y="110"/>
              </a:cxn>
              <a:cxn ang="0">
                <a:pos x="1386" y="129"/>
              </a:cxn>
              <a:cxn ang="0">
                <a:pos x="1431" y="148"/>
              </a:cxn>
              <a:cxn ang="0">
                <a:pos x="1526" y="196"/>
              </a:cxn>
              <a:cxn ang="0">
                <a:pos x="1623" y="247"/>
              </a:cxn>
              <a:cxn ang="0">
                <a:pos x="1722" y="304"/>
              </a:cxn>
              <a:cxn ang="0">
                <a:pos x="1821" y="365"/>
              </a:cxn>
              <a:cxn ang="0">
                <a:pos x="1922" y="428"/>
              </a:cxn>
              <a:cxn ang="0">
                <a:pos x="2021" y="492"/>
              </a:cxn>
              <a:cxn ang="0">
                <a:pos x="2117" y="555"/>
              </a:cxn>
              <a:cxn ang="0">
                <a:pos x="2211" y="618"/>
              </a:cxn>
              <a:cxn ang="0">
                <a:pos x="2302" y="679"/>
              </a:cxn>
              <a:cxn ang="0">
                <a:pos x="2387" y="736"/>
              </a:cxn>
              <a:cxn ang="0">
                <a:pos x="2467" y="789"/>
              </a:cxn>
              <a:cxn ang="0">
                <a:pos x="2541" y="835"/>
              </a:cxn>
              <a:cxn ang="0">
                <a:pos x="2576" y="854"/>
              </a:cxn>
              <a:cxn ang="0">
                <a:pos x="2608" y="873"/>
              </a:cxn>
              <a:cxn ang="0">
                <a:pos x="2638" y="890"/>
              </a:cxn>
              <a:cxn ang="0">
                <a:pos x="2667" y="903"/>
              </a:cxn>
            </a:cxnLst>
            <a:rect l="0" t="0" r="r" b="b"/>
            <a:pathLst>
              <a:path w="2667" h="903">
                <a:moveTo>
                  <a:pt x="0" y="80"/>
                </a:moveTo>
                <a:lnTo>
                  <a:pt x="152" y="53"/>
                </a:lnTo>
                <a:lnTo>
                  <a:pt x="304" y="30"/>
                </a:lnTo>
                <a:lnTo>
                  <a:pt x="458" y="13"/>
                </a:lnTo>
                <a:lnTo>
                  <a:pt x="536" y="6"/>
                </a:lnTo>
                <a:lnTo>
                  <a:pt x="614" y="2"/>
                </a:lnTo>
                <a:lnTo>
                  <a:pt x="692" y="0"/>
                </a:lnTo>
                <a:lnTo>
                  <a:pt x="770" y="0"/>
                </a:lnTo>
                <a:lnTo>
                  <a:pt x="850" y="4"/>
                </a:lnTo>
                <a:lnTo>
                  <a:pt x="929" y="11"/>
                </a:lnTo>
                <a:lnTo>
                  <a:pt x="1009" y="23"/>
                </a:lnTo>
                <a:lnTo>
                  <a:pt x="1091" y="38"/>
                </a:lnTo>
                <a:lnTo>
                  <a:pt x="1173" y="57"/>
                </a:lnTo>
                <a:lnTo>
                  <a:pt x="1254" y="80"/>
                </a:lnTo>
                <a:lnTo>
                  <a:pt x="1296" y="93"/>
                </a:lnTo>
                <a:lnTo>
                  <a:pt x="1340" y="110"/>
                </a:lnTo>
                <a:lnTo>
                  <a:pt x="1386" y="129"/>
                </a:lnTo>
                <a:lnTo>
                  <a:pt x="1431" y="148"/>
                </a:lnTo>
                <a:lnTo>
                  <a:pt x="1526" y="196"/>
                </a:lnTo>
                <a:lnTo>
                  <a:pt x="1623" y="247"/>
                </a:lnTo>
                <a:lnTo>
                  <a:pt x="1722" y="304"/>
                </a:lnTo>
                <a:lnTo>
                  <a:pt x="1821" y="365"/>
                </a:lnTo>
                <a:lnTo>
                  <a:pt x="1922" y="428"/>
                </a:lnTo>
                <a:lnTo>
                  <a:pt x="2021" y="492"/>
                </a:lnTo>
                <a:lnTo>
                  <a:pt x="2117" y="555"/>
                </a:lnTo>
                <a:lnTo>
                  <a:pt x="2211" y="618"/>
                </a:lnTo>
                <a:lnTo>
                  <a:pt x="2302" y="679"/>
                </a:lnTo>
                <a:lnTo>
                  <a:pt x="2387" y="736"/>
                </a:lnTo>
                <a:lnTo>
                  <a:pt x="2467" y="789"/>
                </a:lnTo>
                <a:lnTo>
                  <a:pt x="2541" y="835"/>
                </a:lnTo>
                <a:lnTo>
                  <a:pt x="2576" y="854"/>
                </a:lnTo>
                <a:lnTo>
                  <a:pt x="2608" y="873"/>
                </a:lnTo>
                <a:lnTo>
                  <a:pt x="2638" y="890"/>
                </a:lnTo>
                <a:lnTo>
                  <a:pt x="2667" y="903"/>
                </a:lnTo>
              </a:path>
            </a:pathLst>
          </a:custGeom>
          <a:noFill/>
          <a:ln w="17463">
            <a:solidFill>
              <a:srgbClr val="000000"/>
            </a:solidFill>
            <a:prstDash val="solid"/>
            <a:round/>
            <a:headEnd/>
            <a:tailEnd/>
          </a:ln>
        </p:spPr>
        <p:txBody>
          <a:bodyPr/>
          <a:lstStyle/>
          <a:p>
            <a:endParaRPr lang="en-US"/>
          </a:p>
        </p:txBody>
      </p:sp>
      <p:sp>
        <p:nvSpPr>
          <p:cNvPr id="46178" name="Freeform 98"/>
          <p:cNvSpPr>
            <a:spLocks/>
          </p:cNvSpPr>
          <p:nvPr/>
        </p:nvSpPr>
        <p:spPr bwMode="auto">
          <a:xfrm>
            <a:off x="1790700" y="2305050"/>
            <a:ext cx="3490913" cy="2346325"/>
          </a:xfrm>
          <a:custGeom>
            <a:avLst/>
            <a:gdLst/>
            <a:ahLst/>
            <a:cxnLst>
              <a:cxn ang="0">
                <a:pos x="0" y="1478"/>
              </a:cxn>
              <a:cxn ang="0">
                <a:pos x="346" y="1320"/>
              </a:cxn>
              <a:cxn ang="0">
                <a:pos x="901" y="1000"/>
              </a:cxn>
              <a:cxn ang="0">
                <a:pos x="2199" y="0"/>
              </a:cxn>
            </a:cxnLst>
            <a:rect l="0" t="0" r="r" b="b"/>
            <a:pathLst>
              <a:path w="2199" h="1478">
                <a:moveTo>
                  <a:pt x="0" y="1478"/>
                </a:moveTo>
                <a:lnTo>
                  <a:pt x="346" y="1320"/>
                </a:lnTo>
                <a:lnTo>
                  <a:pt x="901" y="1000"/>
                </a:lnTo>
                <a:lnTo>
                  <a:pt x="2199" y="0"/>
                </a:lnTo>
              </a:path>
            </a:pathLst>
          </a:custGeom>
          <a:noFill/>
          <a:ln w="17463">
            <a:solidFill>
              <a:srgbClr val="FF0000"/>
            </a:solidFill>
            <a:prstDash val="solid"/>
            <a:round/>
            <a:headEnd/>
            <a:tailEnd/>
          </a:ln>
        </p:spPr>
        <p:txBody>
          <a:bodyPr/>
          <a:lstStyle/>
          <a:p>
            <a:endParaRPr lang="en-US"/>
          </a:p>
        </p:txBody>
      </p:sp>
      <p:sp>
        <p:nvSpPr>
          <p:cNvPr id="46179" name="Freeform 99"/>
          <p:cNvSpPr>
            <a:spLocks/>
          </p:cNvSpPr>
          <p:nvPr/>
        </p:nvSpPr>
        <p:spPr bwMode="auto">
          <a:xfrm>
            <a:off x="1790700" y="2576513"/>
            <a:ext cx="5815013" cy="2076450"/>
          </a:xfrm>
          <a:custGeom>
            <a:avLst/>
            <a:gdLst/>
            <a:ahLst/>
            <a:cxnLst>
              <a:cxn ang="0">
                <a:pos x="0" y="1308"/>
              </a:cxn>
              <a:cxn ang="0">
                <a:pos x="59" y="1299"/>
              </a:cxn>
              <a:cxn ang="0">
                <a:pos x="91" y="1295"/>
              </a:cxn>
              <a:cxn ang="0">
                <a:pos x="125" y="1293"/>
              </a:cxn>
              <a:cxn ang="0">
                <a:pos x="161" y="1289"/>
              </a:cxn>
              <a:cxn ang="0">
                <a:pos x="201" y="1286"/>
              </a:cxn>
              <a:cxn ang="0">
                <a:pos x="247" y="1280"/>
              </a:cxn>
              <a:cxn ang="0">
                <a:pos x="294" y="1274"/>
              </a:cxn>
              <a:cxn ang="0">
                <a:pos x="350" y="1265"/>
              </a:cxn>
              <a:cxn ang="0">
                <a:pos x="410" y="1253"/>
              </a:cxn>
              <a:cxn ang="0">
                <a:pos x="477" y="1240"/>
              </a:cxn>
              <a:cxn ang="0">
                <a:pos x="513" y="1230"/>
              </a:cxn>
              <a:cxn ang="0">
                <a:pos x="551" y="1221"/>
              </a:cxn>
              <a:cxn ang="0">
                <a:pos x="591" y="1210"/>
              </a:cxn>
              <a:cxn ang="0">
                <a:pos x="633" y="1198"/>
              </a:cxn>
              <a:cxn ang="0">
                <a:pos x="677" y="1185"/>
              </a:cxn>
              <a:cxn ang="0">
                <a:pos x="722" y="1172"/>
              </a:cxn>
              <a:cxn ang="0">
                <a:pos x="772" y="1156"/>
              </a:cxn>
              <a:cxn ang="0">
                <a:pos x="823" y="1139"/>
              </a:cxn>
              <a:cxn ang="0">
                <a:pos x="876" y="1120"/>
              </a:cxn>
              <a:cxn ang="0">
                <a:pos x="931" y="1101"/>
              </a:cxn>
              <a:cxn ang="0">
                <a:pos x="992" y="1080"/>
              </a:cxn>
              <a:cxn ang="0">
                <a:pos x="1057" y="1056"/>
              </a:cxn>
              <a:cxn ang="0">
                <a:pos x="1127" y="1029"/>
              </a:cxn>
              <a:cxn ang="0">
                <a:pos x="1201" y="1000"/>
              </a:cxn>
              <a:cxn ang="0">
                <a:pos x="1279" y="972"/>
              </a:cxn>
              <a:cxn ang="0">
                <a:pos x="1361" y="940"/>
              </a:cxn>
              <a:cxn ang="0">
                <a:pos x="1446" y="905"/>
              </a:cxn>
              <a:cxn ang="0">
                <a:pos x="1536" y="871"/>
              </a:cxn>
              <a:cxn ang="0">
                <a:pos x="1627" y="833"/>
              </a:cxn>
              <a:cxn ang="0">
                <a:pos x="1720" y="797"/>
              </a:cxn>
              <a:cxn ang="0">
                <a:pos x="1817" y="757"/>
              </a:cxn>
              <a:cxn ang="0">
                <a:pos x="1914" y="719"/>
              </a:cxn>
              <a:cxn ang="0">
                <a:pos x="2112" y="637"/>
              </a:cxn>
              <a:cxn ang="0">
                <a:pos x="2311" y="555"/>
              </a:cxn>
              <a:cxn ang="0">
                <a:pos x="2513" y="474"/>
              </a:cxn>
              <a:cxn ang="0">
                <a:pos x="2709" y="392"/>
              </a:cxn>
              <a:cxn ang="0">
                <a:pos x="2806" y="354"/>
              </a:cxn>
              <a:cxn ang="0">
                <a:pos x="2901" y="314"/>
              </a:cxn>
              <a:cxn ang="0">
                <a:pos x="2992" y="276"/>
              </a:cxn>
              <a:cxn ang="0">
                <a:pos x="3081" y="240"/>
              </a:cxn>
              <a:cxn ang="0">
                <a:pos x="3169" y="204"/>
              </a:cxn>
              <a:cxn ang="0">
                <a:pos x="3252" y="169"/>
              </a:cxn>
              <a:cxn ang="0">
                <a:pos x="3332" y="135"/>
              </a:cxn>
              <a:cxn ang="0">
                <a:pos x="3406" y="105"/>
              </a:cxn>
              <a:cxn ang="0">
                <a:pos x="3479" y="76"/>
              </a:cxn>
              <a:cxn ang="0">
                <a:pos x="3545" y="48"/>
              </a:cxn>
              <a:cxn ang="0">
                <a:pos x="3606" y="23"/>
              </a:cxn>
              <a:cxn ang="0">
                <a:pos x="3663" y="0"/>
              </a:cxn>
            </a:cxnLst>
            <a:rect l="0" t="0" r="r" b="b"/>
            <a:pathLst>
              <a:path w="3663" h="1308">
                <a:moveTo>
                  <a:pt x="0" y="1308"/>
                </a:moveTo>
                <a:lnTo>
                  <a:pt x="59" y="1299"/>
                </a:lnTo>
                <a:lnTo>
                  <a:pt x="91" y="1295"/>
                </a:lnTo>
                <a:lnTo>
                  <a:pt x="125" y="1293"/>
                </a:lnTo>
                <a:lnTo>
                  <a:pt x="161" y="1289"/>
                </a:lnTo>
                <a:lnTo>
                  <a:pt x="201" y="1286"/>
                </a:lnTo>
                <a:lnTo>
                  <a:pt x="247" y="1280"/>
                </a:lnTo>
                <a:lnTo>
                  <a:pt x="294" y="1274"/>
                </a:lnTo>
                <a:lnTo>
                  <a:pt x="350" y="1265"/>
                </a:lnTo>
                <a:lnTo>
                  <a:pt x="410" y="1253"/>
                </a:lnTo>
                <a:lnTo>
                  <a:pt x="477" y="1240"/>
                </a:lnTo>
                <a:lnTo>
                  <a:pt x="513" y="1230"/>
                </a:lnTo>
                <a:lnTo>
                  <a:pt x="551" y="1221"/>
                </a:lnTo>
                <a:lnTo>
                  <a:pt x="591" y="1210"/>
                </a:lnTo>
                <a:lnTo>
                  <a:pt x="633" y="1198"/>
                </a:lnTo>
                <a:lnTo>
                  <a:pt x="677" y="1185"/>
                </a:lnTo>
                <a:lnTo>
                  <a:pt x="722" y="1172"/>
                </a:lnTo>
                <a:lnTo>
                  <a:pt x="772" y="1156"/>
                </a:lnTo>
                <a:lnTo>
                  <a:pt x="823" y="1139"/>
                </a:lnTo>
                <a:lnTo>
                  <a:pt x="876" y="1120"/>
                </a:lnTo>
                <a:lnTo>
                  <a:pt x="931" y="1101"/>
                </a:lnTo>
                <a:lnTo>
                  <a:pt x="992" y="1080"/>
                </a:lnTo>
                <a:lnTo>
                  <a:pt x="1057" y="1056"/>
                </a:lnTo>
                <a:lnTo>
                  <a:pt x="1127" y="1029"/>
                </a:lnTo>
                <a:lnTo>
                  <a:pt x="1201" y="1000"/>
                </a:lnTo>
                <a:lnTo>
                  <a:pt x="1279" y="972"/>
                </a:lnTo>
                <a:lnTo>
                  <a:pt x="1361" y="940"/>
                </a:lnTo>
                <a:lnTo>
                  <a:pt x="1446" y="905"/>
                </a:lnTo>
                <a:lnTo>
                  <a:pt x="1536" y="871"/>
                </a:lnTo>
                <a:lnTo>
                  <a:pt x="1627" y="833"/>
                </a:lnTo>
                <a:lnTo>
                  <a:pt x="1720" y="797"/>
                </a:lnTo>
                <a:lnTo>
                  <a:pt x="1817" y="757"/>
                </a:lnTo>
                <a:lnTo>
                  <a:pt x="1914" y="719"/>
                </a:lnTo>
                <a:lnTo>
                  <a:pt x="2112" y="637"/>
                </a:lnTo>
                <a:lnTo>
                  <a:pt x="2311" y="555"/>
                </a:lnTo>
                <a:lnTo>
                  <a:pt x="2513" y="474"/>
                </a:lnTo>
                <a:lnTo>
                  <a:pt x="2709" y="392"/>
                </a:lnTo>
                <a:lnTo>
                  <a:pt x="2806" y="354"/>
                </a:lnTo>
                <a:lnTo>
                  <a:pt x="2901" y="314"/>
                </a:lnTo>
                <a:lnTo>
                  <a:pt x="2992" y="276"/>
                </a:lnTo>
                <a:lnTo>
                  <a:pt x="3081" y="240"/>
                </a:lnTo>
                <a:lnTo>
                  <a:pt x="3169" y="204"/>
                </a:lnTo>
                <a:lnTo>
                  <a:pt x="3252" y="169"/>
                </a:lnTo>
                <a:lnTo>
                  <a:pt x="3332" y="135"/>
                </a:lnTo>
                <a:lnTo>
                  <a:pt x="3406" y="105"/>
                </a:lnTo>
                <a:lnTo>
                  <a:pt x="3479" y="76"/>
                </a:lnTo>
                <a:lnTo>
                  <a:pt x="3545" y="48"/>
                </a:lnTo>
                <a:lnTo>
                  <a:pt x="3606" y="23"/>
                </a:lnTo>
                <a:lnTo>
                  <a:pt x="3663" y="0"/>
                </a:lnTo>
              </a:path>
            </a:pathLst>
          </a:custGeom>
          <a:noFill/>
          <a:ln w="17463">
            <a:solidFill>
              <a:srgbClr val="008000"/>
            </a:solidFill>
            <a:prstDash val="solid"/>
            <a:round/>
            <a:headEnd/>
            <a:tailEnd/>
          </a:ln>
        </p:spPr>
        <p:txBody>
          <a:bodyPr/>
          <a:lstStyle/>
          <a:p>
            <a:endParaRPr lang="en-US"/>
          </a:p>
        </p:txBody>
      </p:sp>
      <p:grpSp>
        <p:nvGrpSpPr>
          <p:cNvPr id="5" name="Group 114"/>
          <p:cNvGrpSpPr>
            <a:grpSpLocks/>
          </p:cNvGrpSpPr>
          <p:nvPr/>
        </p:nvGrpSpPr>
        <p:grpSpPr bwMode="auto">
          <a:xfrm>
            <a:off x="4789488" y="3694113"/>
            <a:ext cx="19050" cy="1668462"/>
            <a:chOff x="3017" y="2327"/>
            <a:chExt cx="12" cy="1051"/>
          </a:xfrm>
        </p:grpSpPr>
        <p:sp>
          <p:nvSpPr>
            <p:cNvPr id="46180" name="Freeform 100"/>
            <p:cNvSpPr>
              <a:spLocks/>
            </p:cNvSpPr>
            <p:nvPr/>
          </p:nvSpPr>
          <p:spPr bwMode="auto">
            <a:xfrm>
              <a:off x="3017" y="2327"/>
              <a:ext cx="12" cy="57"/>
            </a:xfrm>
            <a:custGeom>
              <a:avLst/>
              <a:gdLst/>
              <a:ahLst/>
              <a:cxnLst>
                <a:cxn ang="0">
                  <a:pos x="12" y="7"/>
                </a:cxn>
                <a:cxn ang="0">
                  <a:pos x="12" y="5"/>
                </a:cxn>
                <a:cxn ang="0">
                  <a:pos x="10" y="4"/>
                </a:cxn>
                <a:cxn ang="0">
                  <a:pos x="8" y="2"/>
                </a:cxn>
                <a:cxn ang="0">
                  <a:pos x="6" y="0"/>
                </a:cxn>
                <a:cxn ang="0">
                  <a:pos x="6" y="0"/>
                </a:cxn>
                <a:cxn ang="0">
                  <a:pos x="4" y="2"/>
                </a:cxn>
                <a:cxn ang="0">
                  <a:pos x="2" y="4"/>
                </a:cxn>
                <a:cxn ang="0">
                  <a:pos x="0" y="5"/>
                </a:cxn>
                <a:cxn ang="0">
                  <a:pos x="0" y="49"/>
                </a:cxn>
                <a:cxn ang="0">
                  <a:pos x="0" y="51"/>
                </a:cxn>
                <a:cxn ang="0">
                  <a:pos x="2" y="53"/>
                </a:cxn>
                <a:cxn ang="0">
                  <a:pos x="4" y="55"/>
                </a:cxn>
                <a:cxn ang="0">
                  <a:pos x="6" y="57"/>
                </a:cxn>
                <a:cxn ang="0">
                  <a:pos x="8" y="57"/>
                </a:cxn>
                <a:cxn ang="0">
                  <a:pos x="10" y="55"/>
                </a:cxn>
                <a:cxn ang="0">
                  <a:pos x="12" y="53"/>
                </a:cxn>
                <a:cxn ang="0">
                  <a:pos x="12" y="51"/>
                </a:cxn>
                <a:cxn ang="0">
                  <a:pos x="12" y="7"/>
                </a:cxn>
              </a:cxnLst>
              <a:rect l="0" t="0" r="r" b="b"/>
              <a:pathLst>
                <a:path w="12" h="57">
                  <a:moveTo>
                    <a:pt x="12" y="7"/>
                  </a:moveTo>
                  <a:lnTo>
                    <a:pt x="12" y="5"/>
                  </a:lnTo>
                  <a:lnTo>
                    <a:pt x="10" y="4"/>
                  </a:lnTo>
                  <a:lnTo>
                    <a:pt x="8" y="2"/>
                  </a:lnTo>
                  <a:lnTo>
                    <a:pt x="6" y="0"/>
                  </a:lnTo>
                  <a:lnTo>
                    <a:pt x="6" y="0"/>
                  </a:lnTo>
                  <a:lnTo>
                    <a:pt x="4" y="2"/>
                  </a:lnTo>
                  <a:lnTo>
                    <a:pt x="2" y="4"/>
                  </a:lnTo>
                  <a:lnTo>
                    <a:pt x="0" y="5"/>
                  </a:lnTo>
                  <a:lnTo>
                    <a:pt x="0" y="49"/>
                  </a:lnTo>
                  <a:lnTo>
                    <a:pt x="0" y="51"/>
                  </a:lnTo>
                  <a:lnTo>
                    <a:pt x="2" y="53"/>
                  </a:lnTo>
                  <a:lnTo>
                    <a:pt x="4" y="55"/>
                  </a:lnTo>
                  <a:lnTo>
                    <a:pt x="6" y="57"/>
                  </a:lnTo>
                  <a:lnTo>
                    <a:pt x="8" y="57"/>
                  </a:lnTo>
                  <a:lnTo>
                    <a:pt x="10" y="55"/>
                  </a:lnTo>
                  <a:lnTo>
                    <a:pt x="12" y="53"/>
                  </a:lnTo>
                  <a:lnTo>
                    <a:pt x="12" y="51"/>
                  </a:lnTo>
                  <a:lnTo>
                    <a:pt x="12" y="7"/>
                  </a:lnTo>
                  <a:close/>
                </a:path>
              </a:pathLst>
            </a:custGeom>
            <a:solidFill>
              <a:srgbClr val="000000"/>
            </a:solidFill>
            <a:ln w="9525">
              <a:noFill/>
              <a:round/>
              <a:headEnd/>
              <a:tailEnd/>
            </a:ln>
          </p:spPr>
          <p:txBody>
            <a:bodyPr/>
            <a:lstStyle/>
            <a:p>
              <a:endParaRPr lang="en-US"/>
            </a:p>
          </p:txBody>
        </p:sp>
        <p:sp>
          <p:nvSpPr>
            <p:cNvPr id="46181" name="Freeform 101"/>
            <p:cNvSpPr>
              <a:spLocks/>
            </p:cNvSpPr>
            <p:nvPr/>
          </p:nvSpPr>
          <p:spPr bwMode="auto">
            <a:xfrm>
              <a:off x="3017" y="2407"/>
              <a:ext cx="12" cy="57"/>
            </a:xfrm>
            <a:custGeom>
              <a:avLst/>
              <a:gdLst/>
              <a:ahLst/>
              <a:cxnLst>
                <a:cxn ang="0">
                  <a:pos x="12" y="5"/>
                </a:cxn>
                <a:cxn ang="0">
                  <a:pos x="12" y="3"/>
                </a:cxn>
                <a:cxn ang="0">
                  <a:pos x="12" y="2"/>
                </a:cxn>
                <a:cxn ang="0">
                  <a:pos x="10" y="0"/>
                </a:cxn>
                <a:cxn ang="0">
                  <a:pos x="8" y="0"/>
                </a:cxn>
                <a:cxn ang="0">
                  <a:pos x="6" y="0"/>
                </a:cxn>
                <a:cxn ang="0">
                  <a:pos x="4" y="0"/>
                </a:cxn>
                <a:cxn ang="0">
                  <a:pos x="2" y="2"/>
                </a:cxn>
                <a:cxn ang="0">
                  <a:pos x="0" y="3"/>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3"/>
                  </a:lnTo>
                  <a:lnTo>
                    <a:pt x="12" y="2"/>
                  </a:lnTo>
                  <a:lnTo>
                    <a:pt x="10" y="0"/>
                  </a:lnTo>
                  <a:lnTo>
                    <a:pt x="8" y="0"/>
                  </a:lnTo>
                  <a:lnTo>
                    <a:pt x="6" y="0"/>
                  </a:lnTo>
                  <a:lnTo>
                    <a:pt x="4" y="0"/>
                  </a:lnTo>
                  <a:lnTo>
                    <a:pt x="2" y="2"/>
                  </a:lnTo>
                  <a:lnTo>
                    <a:pt x="0" y="3"/>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2" name="Freeform 102"/>
            <p:cNvSpPr>
              <a:spLocks/>
            </p:cNvSpPr>
            <p:nvPr/>
          </p:nvSpPr>
          <p:spPr bwMode="auto">
            <a:xfrm>
              <a:off x="3017" y="2486"/>
              <a:ext cx="12" cy="58"/>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6"/>
                </a:cxn>
                <a:cxn ang="0">
                  <a:pos x="6" y="58"/>
                </a:cxn>
                <a:cxn ang="0">
                  <a:pos x="8" y="58"/>
                </a:cxn>
                <a:cxn ang="0">
                  <a:pos x="10" y="56"/>
                </a:cxn>
                <a:cxn ang="0">
                  <a:pos x="12" y="54"/>
                </a:cxn>
                <a:cxn ang="0">
                  <a:pos x="12" y="52"/>
                </a:cxn>
                <a:cxn ang="0">
                  <a:pos x="12" y="6"/>
                </a:cxn>
              </a:cxnLst>
              <a:rect l="0" t="0" r="r" b="b"/>
              <a:pathLst>
                <a:path w="12" h="58">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6"/>
                  </a:lnTo>
                  <a:lnTo>
                    <a:pt x="6" y="58"/>
                  </a:lnTo>
                  <a:lnTo>
                    <a:pt x="8" y="58"/>
                  </a:lnTo>
                  <a:lnTo>
                    <a:pt x="10" y="56"/>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83" name="Freeform 103"/>
            <p:cNvSpPr>
              <a:spLocks/>
            </p:cNvSpPr>
            <p:nvPr/>
          </p:nvSpPr>
          <p:spPr bwMode="auto">
            <a:xfrm>
              <a:off x="3017" y="256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5"/>
                </a:cxn>
                <a:cxn ang="0">
                  <a:pos x="6" y="57"/>
                </a:cxn>
                <a:cxn ang="0">
                  <a:pos x="8" y="57"/>
                </a:cxn>
                <a:cxn ang="0">
                  <a:pos x="10" y="55"/>
                </a:cxn>
                <a:cxn ang="0">
                  <a:pos x="12" y="54"/>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5"/>
                  </a:lnTo>
                  <a:lnTo>
                    <a:pt x="6" y="57"/>
                  </a:lnTo>
                  <a:lnTo>
                    <a:pt x="8" y="57"/>
                  </a:lnTo>
                  <a:lnTo>
                    <a:pt x="10" y="55"/>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84" name="Freeform 104"/>
            <p:cNvSpPr>
              <a:spLocks/>
            </p:cNvSpPr>
            <p:nvPr/>
          </p:nvSpPr>
          <p:spPr bwMode="auto">
            <a:xfrm>
              <a:off x="3017" y="264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3"/>
                </a:cxn>
                <a:cxn ang="0">
                  <a:pos x="4" y="55"/>
                </a:cxn>
                <a:cxn ang="0">
                  <a:pos x="6" y="57"/>
                </a:cxn>
                <a:cxn ang="0">
                  <a:pos x="8" y="57"/>
                </a:cxn>
                <a:cxn ang="0">
                  <a:pos x="10" y="55"/>
                </a:cxn>
                <a:cxn ang="0">
                  <a:pos x="12" y="53"/>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3"/>
                  </a:lnTo>
                  <a:lnTo>
                    <a:pt x="4" y="55"/>
                  </a:lnTo>
                  <a:lnTo>
                    <a:pt x="6" y="57"/>
                  </a:lnTo>
                  <a:lnTo>
                    <a:pt x="8" y="57"/>
                  </a:lnTo>
                  <a:lnTo>
                    <a:pt x="10" y="55"/>
                  </a:lnTo>
                  <a:lnTo>
                    <a:pt x="12" y="53"/>
                  </a:lnTo>
                  <a:lnTo>
                    <a:pt x="12" y="52"/>
                  </a:lnTo>
                  <a:lnTo>
                    <a:pt x="12" y="6"/>
                  </a:lnTo>
                  <a:close/>
                </a:path>
              </a:pathLst>
            </a:custGeom>
            <a:solidFill>
              <a:srgbClr val="000000"/>
            </a:solidFill>
            <a:ln w="9525">
              <a:noFill/>
              <a:round/>
              <a:headEnd/>
              <a:tailEnd/>
            </a:ln>
          </p:spPr>
          <p:txBody>
            <a:bodyPr/>
            <a:lstStyle/>
            <a:p>
              <a:endParaRPr lang="en-US"/>
            </a:p>
          </p:txBody>
        </p:sp>
        <p:sp>
          <p:nvSpPr>
            <p:cNvPr id="46185" name="Freeform 105"/>
            <p:cNvSpPr>
              <a:spLocks/>
            </p:cNvSpPr>
            <p:nvPr/>
          </p:nvSpPr>
          <p:spPr bwMode="auto">
            <a:xfrm>
              <a:off x="3017" y="272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86" name="Freeform 106"/>
            <p:cNvSpPr>
              <a:spLocks/>
            </p:cNvSpPr>
            <p:nvPr/>
          </p:nvSpPr>
          <p:spPr bwMode="auto">
            <a:xfrm>
              <a:off x="3017" y="2806"/>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87" name="Freeform 107"/>
            <p:cNvSpPr>
              <a:spLocks/>
            </p:cNvSpPr>
            <p:nvPr/>
          </p:nvSpPr>
          <p:spPr bwMode="auto">
            <a:xfrm>
              <a:off x="3017" y="2886"/>
              <a:ext cx="12" cy="57"/>
            </a:xfrm>
            <a:custGeom>
              <a:avLst/>
              <a:gdLst/>
              <a:ahLst/>
              <a:cxnLst>
                <a:cxn ang="0">
                  <a:pos x="12" y="5"/>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8" name="Freeform 108"/>
            <p:cNvSpPr>
              <a:spLocks/>
            </p:cNvSpPr>
            <p:nvPr/>
          </p:nvSpPr>
          <p:spPr bwMode="auto">
            <a:xfrm>
              <a:off x="3017" y="2966"/>
              <a:ext cx="12" cy="57"/>
            </a:xfrm>
            <a:custGeom>
              <a:avLst/>
              <a:gdLst/>
              <a:ahLst/>
              <a:cxnLst>
                <a:cxn ang="0">
                  <a:pos x="12" y="5"/>
                </a:cxn>
                <a:cxn ang="0">
                  <a:pos x="12" y="3"/>
                </a:cxn>
                <a:cxn ang="0">
                  <a:pos x="12" y="2"/>
                </a:cxn>
                <a:cxn ang="0">
                  <a:pos x="10" y="0"/>
                </a:cxn>
                <a:cxn ang="0">
                  <a:pos x="8" y="0"/>
                </a:cxn>
                <a:cxn ang="0">
                  <a:pos x="6" y="0"/>
                </a:cxn>
                <a:cxn ang="0">
                  <a:pos x="4" y="0"/>
                </a:cxn>
                <a:cxn ang="0">
                  <a:pos x="2" y="2"/>
                </a:cxn>
                <a:cxn ang="0">
                  <a:pos x="0" y="3"/>
                </a:cxn>
                <a:cxn ang="0">
                  <a:pos x="0" y="49"/>
                </a:cxn>
                <a:cxn ang="0">
                  <a:pos x="0" y="51"/>
                </a:cxn>
                <a:cxn ang="0">
                  <a:pos x="2" y="53"/>
                </a:cxn>
                <a:cxn ang="0">
                  <a:pos x="4" y="55"/>
                </a:cxn>
                <a:cxn ang="0">
                  <a:pos x="6" y="57"/>
                </a:cxn>
                <a:cxn ang="0">
                  <a:pos x="8" y="57"/>
                </a:cxn>
                <a:cxn ang="0">
                  <a:pos x="10" y="55"/>
                </a:cxn>
                <a:cxn ang="0">
                  <a:pos x="12" y="53"/>
                </a:cxn>
                <a:cxn ang="0">
                  <a:pos x="12" y="51"/>
                </a:cxn>
                <a:cxn ang="0">
                  <a:pos x="12" y="5"/>
                </a:cxn>
              </a:cxnLst>
              <a:rect l="0" t="0" r="r" b="b"/>
              <a:pathLst>
                <a:path w="12" h="57">
                  <a:moveTo>
                    <a:pt x="12" y="5"/>
                  </a:moveTo>
                  <a:lnTo>
                    <a:pt x="12" y="3"/>
                  </a:lnTo>
                  <a:lnTo>
                    <a:pt x="12" y="2"/>
                  </a:lnTo>
                  <a:lnTo>
                    <a:pt x="10" y="0"/>
                  </a:lnTo>
                  <a:lnTo>
                    <a:pt x="8" y="0"/>
                  </a:lnTo>
                  <a:lnTo>
                    <a:pt x="6" y="0"/>
                  </a:lnTo>
                  <a:lnTo>
                    <a:pt x="4" y="0"/>
                  </a:lnTo>
                  <a:lnTo>
                    <a:pt x="2" y="2"/>
                  </a:lnTo>
                  <a:lnTo>
                    <a:pt x="0" y="3"/>
                  </a:lnTo>
                  <a:lnTo>
                    <a:pt x="0" y="49"/>
                  </a:lnTo>
                  <a:lnTo>
                    <a:pt x="0" y="51"/>
                  </a:lnTo>
                  <a:lnTo>
                    <a:pt x="2" y="53"/>
                  </a:lnTo>
                  <a:lnTo>
                    <a:pt x="4" y="55"/>
                  </a:lnTo>
                  <a:lnTo>
                    <a:pt x="6" y="57"/>
                  </a:lnTo>
                  <a:lnTo>
                    <a:pt x="8" y="57"/>
                  </a:lnTo>
                  <a:lnTo>
                    <a:pt x="10" y="55"/>
                  </a:lnTo>
                  <a:lnTo>
                    <a:pt x="12" y="53"/>
                  </a:lnTo>
                  <a:lnTo>
                    <a:pt x="12" y="51"/>
                  </a:lnTo>
                  <a:lnTo>
                    <a:pt x="12" y="5"/>
                  </a:lnTo>
                  <a:close/>
                </a:path>
              </a:pathLst>
            </a:custGeom>
            <a:solidFill>
              <a:srgbClr val="000000"/>
            </a:solidFill>
            <a:ln w="9525">
              <a:noFill/>
              <a:round/>
              <a:headEnd/>
              <a:tailEnd/>
            </a:ln>
          </p:spPr>
          <p:txBody>
            <a:bodyPr/>
            <a:lstStyle/>
            <a:p>
              <a:endParaRPr lang="en-US"/>
            </a:p>
          </p:txBody>
        </p:sp>
        <p:sp>
          <p:nvSpPr>
            <p:cNvPr id="46189" name="Freeform 109"/>
            <p:cNvSpPr>
              <a:spLocks/>
            </p:cNvSpPr>
            <p:nvPr/>
          </p:nvSpPr>
          <p:spPr bwMode="auto">
            <a:xfrm>
              <a:off x="3017" y="3045"/>
              <a:ext cx="12" cy="58"/>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6"/>
                </a:cxn>
                <a:cxn ang="0">
                  <a:pos x="6" y="58"/>
                </a:cxn>
                <a:cxn ang="0">
                  <a:pos x="8" y="58"/>
                </a:cxn>
                <a:cxn ang="0">
                  <a:pos x="10" y="56"/>
                </a:cxn>
                <a:cxn ang="0">
                  <a:pos x="12" y="54"/>
                </a:cxn>
                <a:cxn ang="0">
                  <a:pos x="12" y="52"/>
                </a:cxn>
                <a:cxn ang="0">
                  <a:pos x="12" y="6"/>
                </a:cxn>
              </a:cxnLst>
              <a:rect l="0" t="0" r="r" b="b"/>
              <a:pathLst>
                <a:path w="12" h="58">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6"/>
                  </a:lnTo>
                  <a:lnTo>
                    <a:pt x="6" y="58"/>
                  </a:lnTo>
                  <a:lnTo>
                    <a:pt x="8" y="58"/>
                  </a:lnTo>
                  <a:lnTo>
                    <a:pt x="10" y="56"/>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90" name="Freeform 110"/>
            <p:cNvSpPr>
              <a:spLocks/>
            </p:cNvSpPr>
            <p:nvPr/>
          </p:nvSpPr>
          <p:spPr bwMode="auto">
            <a:xfrm>
              <a:off x="3017" y="312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4"/>
                </a:cxn>
                <a:cxn ang="0">
                  <a:pos x="4" y="55"/>
                </a:cxn>
                <a:cxn ang="0">
                  <a:pos x="6" y="57"/>
                </a:cxn>
                <a:cxn ang="0">
                  <a:pos x="8" y="57"/>
                </a:cxn>
                <a:cxn ang="0">
                  <a:pos x="10" y="55"/>
                </a:cxn>
                <a:cxn ang="0">
                  <a:pos x="12" y="54"/>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4"/>
                  </a:lnTo>
                  <a:lnTo>
                    <a:pt x="4" y="55"/>
                  </a:lnTo>
                  <a:lnTo>
                    <a:pt x="6" y="57"/>
                  </a:lnTo>
                  <a:lnTo>
                    <a:pt x="8" y="57"/>
                  </a:lnTo>
                  <a:lnTo>
                    <a:pt x="10" y="55"/>
                  </a:lnTo>
                  <a:lnTo>
                    <a:pt x="12" y="54"/>
                  </a:lnTo>
                  <a:lnTo>
                    <a:pt x="12" y="52"/>
                  </a:lnTo>
                  <a:lnTo>
                    <a:pt x="12" y="6"/>
                  </a:lnTo>
                  <a:close/>
                </a:path>
              </a:pathLst>
            </a:custGeom>
            <a:solidFill>
              <a:srgbClr val="000000"/>
            </a:solidFill>
            <a:ln w="9525">
              <a:noFill/>
              <a:round/>
              <a:headEnd/>
              <a:tailEnd/>
            </a:ln>
          </p:spPr>
          <p:txBody>
            <a:bodyPr/>
            <a:lstStyle/>
            <a:p>
              <a:endParaRPr lang="en-US"/>
            </a:p>
          </p:txBody>
        </p:sp>
        <p:sp>
          <p:nvSpPr>
            <p:cNvPr id="46191" name="Freeform 111"/>
            <p:cNvSpPr>
              <a:spLocks/>
            </p:cNvSpPr>
            <p:nvPr/>
          </p:nvSpPr>
          <p:spPr bwMode="auto">
            <a:xfrm>
              <a:off x="3017" y="320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50"/>
                </a:cxn>
                <a:cxn ang="0">
                  <a:pos x="0" y="52"/>
                </a:cxn>
                <a:cxn ang="0">
                  <a:pos x="2" y="53"/>
                </a:cxn>
                <a:cxn ang="0">
                  <a:pos x="4" y="55"/>
                </a:cxn>
                <a:cxn ang="0">
                  <a:pos x="6" y="57"/>
                </a:cxn>
                <a:cxn ang="0">
                  <a:pos x="8" y="57"/>
                </a:cxn>
                <a:cxn ang="0">
                  <a:pos x="10" y="55"/>
                </a:cxn>
                <a:cxn ang="0">
                  <a:pos x="12" y="53"/>
                </a:cxn>
                <a:cxn ang="0">
                  <a:pos x="12" y="52"/>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50"/>
                  </a:lnTo>
                  <a:lnTo>
                    <a:pt x="0" y="52"/>
                  </a:lnTo>
                  <a:lnTo>
                    <a:pt x="2" y="53"/>
                  </a:lnTo>
                  <a:lnTo>
                    <a:pt x="4" y="55"/>
                  </a:lnTo>
                  <a:lnTo>
                    <a:pt x="6" y="57"/>
                  </a:lnTo>
                  <a:lnTo>
                    <a:pt x="8" y="57"/>
                  </a:lnTo>
                  <a:lnTo>
                    <a:pt x="10" y="55"/>
                  </a:lnTo>
                  <a:lnTo>
                    <a:pt x="12" y="53"/>
                  </a:lnTo>
                  <a:lnTo>
                    <a:pt x="12" y="52"/>
                  </a:lnTo>
                  <a:lnTo>
                    <a:pt x="12" y="6"/>
                  </a:lnTo>
                  <a:close/>
                </a:path>
              </a:pathLst>
            </a:custGeom>
            <a:solidFill>
              <a:srgbClr val="000000"/>
            </a:solidFill>
            <a:ln w="9525">
              <a:noFill/>
              <a:round/>
              <a:headEnd/>
              <a:tailEnd/>
            </a:ln>
          </p:spPr>
          <p:txBody>
            <a:bodyPr/>
            <a:lstStyle/>
            <a:p>
              <a:endParaRPr lang="en-US"/>
            </a:p>
          </p:txBody>
        </p:sp>
        <p:sp>
          <p:nvSpPr>
            <p:cNvPr id="46192" name="Freeform 112"/>
            <p:cNvSpPr>
              <a:spLocks/>
            </p:cNvSpPr>
            <p:nvPr/>
          </p:nvSpPr>
          <p:spPr bwMode="auto">
            <a:xfrm>
              <a:off x="3017" y="3285"/>
              <a:ext cx="12" cy="57"/>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49"/>
                </a:cxn>
                <a:cxn ang="0">
                  <a:pos x="0" y="51"/>
                </a:cxn>
                <a:cxn ang="0">
                  <a:pos x="2" y="53"/>
                </a:cxn>
                <a:cxn ang="0">
                  <a:pos x="4" y="55"/>
                </a:cxn>
                <a:cxn ang="0">
                  <a:pos x="6" y="57"/>
                </a:cxn>
                <a:cxn ang="0">
                  <a:pos x="8" y="57"/>
                </a:cxn>
                <a:cxn ang="0">
                  <a:pos x="10" y="55"/>
                </a:cxn>
                <a:cxn ang="0">
                  <a:pos x="12" y="53"/>
                </a:cxn>
                <a:cxn ang="0">
                  <a:pos x="12" y="51"/>
                </a:cxn>
                <a:cxn ang="0">
                  <a:pos x="12" y="6"/>
                </a:cxn>
              </a:cxnLst>
              <a:rect l="0" t="0" r="r" b="b"/>
              <a:pathLst>
                <a:path w="12" h="57">
                  <a:moveTo>
                    <a:pt x="12" y="6"/>
                  </a:moveTo>
                  <a:lnTo>
                    <a:pt x="12" y="4"/>
                  </a:lnTo>
                  <a:lnTo>
                    <a:pt x="12" y="2"/>
                  </a:lnTo>
                  <a:lnTo>
                    <a:pt x="10" y="0"/>
                  </a:lnTo>
                  <a:lnTo>
                    <a:pt x="8" y="0"/>
                  </a:lnTo>
                  <a:lnTo>
                    <a:pt x="6" y="0"/>
                  </a:lnTo>
                  <a:lnTo>
                    <a:pt x="4" y="0"/>
                  </a:lnTo>
                  <a:lnTo>
                    <a:pt x="2" y="2"/>
                  </a:lnTo>
                  <a:lnTo>
                    <a:pt x="0" y="4"/>
                  </a:lnTo>
                  <a:lnTo>
                    <a:pt x="0" y="49"/>
                  </a:lnTo>
                  <a:lnTo>
                    <a:pt x="0" y="51"/>
                  </a:lnTo>
                  <a:lnTo>
                    <a:pt x="2" y="53"/>
                  </a:lnTo>
                  <a:lnTo>
                    <a:pt x="4" y="55"/>
                  </a:lnTo>
                  <a:lnTo>
                    <a:pt x="6" y="57"/>
                  </a:lnTo>
                  <a:lnTo>
                    <a:pt x="8" y="57"/>
                  </a:lnTo>
                  <a:lnTo>
                    <a:pt x="10" y="55"/>
                  </a:lnTo>
                  <a:lnTo>
                    <a:pt x="12" y="53"/>
                  </a:lnTo>
                  <a:lnTo>
                    <a:pt x="12" y="51"/>
                  </a:lnTo>
                  <a:lnTo>
                    <a:pt x="12" y="6"/>
                  </a:lnTo>
                  <a:close/>
                </a:path>
              </a:pathLst>
            </a:custGeom>
            <a:solidFill>
              <a:srgbClr val="000000"/>
            </a:solidFill>
            <a:ln w="9525">
              <a:noFill/>
              <a:round/>
              <a:headEnd/>
              <a:tailEnd/>
            </a:ln>
          </p:spPr>
          <p:txBody>
            <a:bodyPr/>
            <a:lstStyle/>
            <a:p>
              <a:endParaRPr lang="en-US"/>
            </a:p>
          </p:txBody>
        </p:sp>
        <p:sp>
          <p:nvSpPr>
            <p:cNvPr id="46193" name="Freeform 113"/>
            <p:cNvSpPr>
              <a:spLocks/>
            </p:cNvSpPr>
            <p:nvPr/>
          </p:nvSpPr>
          <p:spPr bwMode="auto">
            <a:xfrm>
              <a:off x="3017" y="3365"/>
              <a:ext cx="12" cy="13"/>
            </a:xfrm>
            <a:custGeom>
              <a:avLst/>
              <a:gdLst/>
              <a:ahLst/>
              <a:cxnLst>
                <a:cxn ang="0">
                  <a:pos x="12" y="6"/>
                </a:cxn>
                <a:cxn ang="0">
                  <a:pos x="12" y="4"/>
                </a:cxn>
                <a:cxn ang="0">
                  <a:pos x="12" y="2"/>
                </a:cxn>
                <a:cxn ang="0">
                  <a:pos x="10" y="0"/>
                </a:cxn>
                <a:cxn ang="0">
                  <a:pos x="8" y="0"/>
                </a:cxn>
                <a:cxn ang="0">
                  <a:pos x="6" y="0"/>
                </a:cxn>
                <a:cxn ang="0">
                  <a:pos x="4" y="0"/>
                </a:cxn>
                <a:cxn ang="0">
                  <a:pos x="2" y="2"/>
                </a:cxn>
                <a:cxn ang="0">
                  <a:pos x="0" y="4"/>
                </a:cxn>
                <a:cxn ang="0">
                  <a:pos x="0" y="8"/>
                </a:cxn>
                <a:cxn ang="0">
                  <a:pos x="0" y="8"/>
                </a:cxn>
                <a:cxn ang="0">
                  <a:pos x="2" y="9"/>
                </a:cxn>
                <a:cxn ang="0">
                  <a:pos x="4" y="11"/>
                </a:cxn>
                <a:cxn ang="0">
                  <a:pos x="6" y="13"/>
                </a:cxn>
                <a:cxn ang="0">
                  <a:pos x="6" y="13"/>
                </a:cxn>
                <a:cxn ang="0">
                  <a:pos x="8" y="11"/>
                </a:cxn>
                <a:cxn ang="0">
                  <a:pos x="10" y="9"/>
                </a:cxn>
                <a:cxn ang="0">
                  <a:pos x="12" y="9"/>
                </a:cxn>
                <a:cxn ang="0">
                  <a:pos x="12" y="6"/>
                </a:cxn>
              </a:cxnLst>
              <a:rect l="0" t="0" r="r" b="b"/>
              <a:pathLst>
                <a:path w="12" h="13">
                  <a:moveTo>
                    <a:pt x="12" y="6"/>
                  </a:moveTo>
                  <a:lnTo>
                    <a:pt x="12" y="4"/>
                  </a:lnTo>
                  <a:lnTo>
                    <a:pt x="12" y="2"/>
                  </a:lnTo>
                  <a:lnTo>
                    <a:pt x="10" y="0"/>
                  </a:lnTo>
                  <a:lnTo>
                    <a:pt x="8" y="0"/>
                  </a:lnTo>
                  <a:lnTo>
                    <a:pt x="6" y="0"/>
                  </a:lnTo>
                  <a:lnTo>
                    <a:pt x="4" y="0"/>
                  </a:lnTo>
                  <a:lnTo>
                    <a:pt x="2" y="2"/>
                  </a:lnTo>
                  <a:lnTo>
                    <a:pt x="0" y="4"/>
                  </a:lnTo>
                  <a:lnTo>
                    <a:pt x="0" y="8"/>
                  </a:lnTo>
                  <a:lnTo>
                    <a:pt x="0" y="8"/>
                  </a:lnTo>
                  <a:lnTo>
                    <a:pt x="2" y="9"/>
                  </a:lnTo>
                  <a:lnTo>
                    <a:pt x="4" y="11"/>
                  </a:lnTo>
                  <a:lnTo>
                    <a:pt x="6" y="13"/>
                  </a:lnTo>
                  <a:lnTo>
                    <a:pt x="6" y="13"/>
                  </a:lnTo>
                  <a:lnTo>
                    <a:pt x="8" y="11"/>
                  </a:lnTo>
                  <a:lnTo>
                    <a:pt x="10" y="9"/>
                  </a:lnTo>
                  <a:lnTo>
                    <a:pt x="12" y="9"/>
                  </a:lnTo>
                  <a:lnTo>
                    <a:pt x="12" y="6"/>
                  </a:lnTo>
                  <a:close/>
                </a:path>
              </a:pathLst>
            </a:custGeom>
            <a:solidFill>
              <a:srgbClr val="000000"/>
            </a:solidFill>
            <a:ln w="9525">
              <a:noFill/>
              <a:round/>
              <a:headEnd/>
              <a:tailEnd/>
            </a:ln>
          </p:spPr>
          <p:txBody>
            <a:bodyPr/>
            <a:lstStyle/>
            <a:p>
              <a:endParaRPr lang="en-US"/>
            </a:p>
          </p:txBody>
        </p:sp>
      </p:grpSp>
      <p:grpSp>
        <p:nvGrpSpPr>
          <p:cNvPr id="6" name="Group 132"/>
          <p:cNvGrpSpPr>
            <a:grpSpLocks/>
          </p:cNvGrpSpPr>
          <p:nvPr/>
        </p:nvGrpSpPr>
        <p:grpSpPr bwMode="auto">
          <a:xfrm>
            <a:off x="5632450" y="3228975"/>
            <a:ext cx="17463" cy="2119313"/>
            <a:chOff x="3548" y="2034"/>
            <a:chExt cx="11" cy="1335"/>
          </a:xfrm>
        </p:grpSpPr>
        <p:sp>
          <p:nvSpPr>
            <p:cNvPr id="46195" name="Freeform 115"/>
            <p:cNvSpPr>
              <a:spLocks/>
            </p:cNvSpPr>
            <p:nvPr/>
          </p:nvSpPr>
          <p:spPr bwMode="auto">
            <a:xfrm>
              <a:off x="3548" y="2034"/>
              <a:ext cx="11" cy="57"/>
            </a:xfrm>
            <a:custGeom>
              <a:avLst/>
              <a:gdLst/>
              <a:ahLst/>
              <a:cxnLst>
                <a:cxn ang="0">
                  <a:pos x="11" y="8"/>
                </a:cxn>
                <a:cxn ang="0">
                  <a:pos x="11" y="6"/>
                </a:cxn>
                <a:cxn ang="0">
                  <a:pos x="9" y="4"/>
                </a:cxn>
                <a:cxn ang="0">
                  <a:pos x="7" y="2"/>
                </a:cxn>
                <a:cxn ang="0">
                  <a:pos x="5" y="0"/>
                </a:cxn>
                <a:cxn ang="0">
                  <a:pos x="5" y="0"/>
                </a:cxn>
                <a:cxn ang="0">
                  <a:pos x="4" y="2"/>
                </a:cxn>
                <a:cxn ang="0">
                  <a:pos x="2" y="4"/>
                </a:cxn>
                <a:cxn ang="0">
                  <a:pos x="0" y="6"/>
                </a:cxn>
                <a:cxn ang="0">
                  <a:pos x="0" y="49"/>
                </a:cxn>
                <a:cxn ang="0">
                  <a:pos x="0" y="51"/>
                </a:cxn>
                <a:cxn ang="0">
                  <a:pos x="2" y="53"/>
                </a:cxn>
                <a:cxn ang="0">
                  <a:pos x="4" y="55"/>
                </a:cxn>
                <a:cxn ang="0">
                  <a:pos x="5" y="57"/>
                </a:cxn>
                <a:cxn ang="0">
                  <a:pos x="7" y="57"/>
                </a:cxn>
                <a:cxn ang="0">
                  <a:pos x="9" y="55"/>
                </a:cxn>
                <a:cxn ang="0">
                  <a:pos x="11" y="53"/>
                </a:cxn>
                <a:cxn ang="0">
                  <a:pos x="11" y="51"/>
                </a:cxn>
                <a:cxn ang="0">
                  <a:pos x="11" y="8"/>
                </a:cxn>
              </a:cxnLst>
              <a:rect l="0" t="0" r="r" b="b"/>
              <a:pathLst>
                <a:path w="11" h="57">
                  <a:moveTo>
                    <a:pt x="11" y="8"/>
                  </a:moveTo>
                  <a:lnTo>
                    <a:pt x="11" y="6"/>
                  </a:lnTo>
                  <a:lnTo>
                    <a:pt x="9" y="4"/>
                  </a:lnTo>
                  <a:lnTo>
                    <a:pt x="7" y="2"/>
                  </a:lnTo>
                  <a:lnTo>
                    <a:pt x="5" y="0"/>
                  </a:lnTo>
                  <a:lnTo>
                    <a:pt x="5" y="0"/>
                  </a:lnTo>
                  <a:lnTo>
                    <a:pt x="4" y="2"/>
                  </a:lnTo>
                  <a:lnTo>
                    <a:pt x="2" y="4"/>
                  </a:lnTo>
                  <a:lnTo>
                    <a:pt x="0" y="6"/>
                  </a:lnTo>
                  <a:lnTo>
                    <a:pt x="0" y="49"/>
                  </a:lnTo>
                  <a:lnTo>
                    <a:pt x="0" y="51"/>
                  </a:lnTo>
                  <a:lnTo>
                    <a:pt x="2" y="53"/>
                  </a:lnTo>
                  <a:lnTo>
                    <a:pt x="4" y="55"/>
                  </a:lnTo>
                  <a:lnTo>
                    <a:pt x="5" y="57"/>
                  </a:lnTo>
                  <a:lnTo>
                    <a:pt x="7" y="57"/>
                  </a:lnTo>
                  <a:lnTo>
                    <a:pt x="9" y="55"/>
                  </a:lnTo>
                  <a:lnTo>
                    <a:pt x="11" y="53"/>
                  </a:lnTo>
                  <a:lnTo>
                    <a:pt x="11" y="51"/>
                  </a:lnTo>
                  <a:lnTo>
                    <a:pt x="11" y="8"/>
                  </a:lnTo>
                  <a:close/>
                </a:path>
              </a:pathLst>
            </a:custGeom>
            <a:solidFill>
              <a:srgbClr val="000000"/>
            </a:solidFill>
            <a:ln w="9525">
              <a:noFill/>
              <a:round/>
              <a:headEnd/>
              <a:tailEnd/>
            </a:ln>
          </p:spPr>
          <p:txBody>
            <a:bodyPr/>
            <a:lstStyle/>
            <a:p>
              <a:endParaRPr lang="en-US"/>
            </a:p>
          </p:txBody>
        </p:sp>
        <p:sp>
          <p:nvSpPr>
            <p:cNvPr id="46196" name="Freeform 116"/>
            <p:cNvSpPr>
              <a:spLocks/>
            </p:cNvSpPr>
            <p:nvPr/>
          </p:nvSpPr>
          <p:spPr bwMode="auto">
            <a:xfrm>
              <a:off x="3548" y="2114"/>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197" name="Freeform 117"/>
            <p:cNvSpPr>
              <a:spLocks/>
            </p:cNvSpPr>
            <p:nvPr/>
          </p:nvSpPr>
          <p:spPr bwMode="auto">
            <a:xfrm>
              <a:off x="3548" y="2194"/>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198" name="Freeform 118"/>
            <p:cNvSpPr>
              <a:spLocks/>
            </p:cNvSpPr>
            <p:nvPr/>
          </p:nvSpPr>
          <p:spPr bwMode="auto">
            <a:xfrm>
              <a:off x="3548" y="2274"/>
              <a:ext cx="11" cy="57"/>
            </a:xfrm>
            <a:custGeom>
              <a:avLst/>
              <a:gdLst/>
              <a:ahLst/>
              <a:cxnLst>
                <a:cxn ang="0">
                  <a:pos x="11" y="5"/>
                </a:cxn>
                <a:cxn ang="0">
                  <a:pos x="11" y="3"/>
                </a:cxn>
                <a:cxn ang="0">
                  <a:pos x="11" y="1"/>
                </a:cxn>
                <a:cxn ang="0">
                  <a:pos x="9" y="0"/>
                </a:cxn>
                <a:cxn ang="0">
                  <a:pos x="7" y="0"/>
                </a:cxn>
                <a:cxn ang="0">
                  <a:pos x="5" y="0"/>
                </a:cxn>
                <a:cxn ang="0">
                  <a:pos x="4" y="0"/>
                </a:cxn>
                <a:cxn ang="0">
                  <a:pos x="2" y="1"/>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1"/>
                  </a:lnTo>
                  <a:lnTo>
                    <a:pt x="9" y="0"/>
                  </a:lnTo>
                  <a:lnTo>
                    <a:pt x="7" y="0"/>
                  </a:lnTo>
                  <a:lnTo>
                    <a:pt x="5" y="0"/>
                  </a:lnTo>
                  <a:lnTo>
                    <a:pt x="4" y="0"/>
                  </a:lnTo>
                  <a:lnTo>
                    <a:pt x="2" y="1"/>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199" name="Freeform 119"/>
            <p:cNvSpPr>
              <a:spLocks/>
            </p:cNvSpPr>
            <p:nvPr/>
          </p:nvSpPr>
          <p:spPr bwMode="auto">
            <a:xfrm>
              <a:off x="3548" y="235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4"/>
                </a:cxn>
                <a:cxn ang="0">
                  <a:pos x="4" y="56"/>
                </a:cxn>
                <a:cxn ang="0">
                  <a:pos x="5" y="57"/>
                </a:cxn>
                <a:cxn ang="0">
                  <a:pos x="7" y="57"/>
                </a:cxn>
                <a:cxn ang="0">
                  <a:pos x="9" y="56"/>
                </a:cxn>
                <a:cxn ang="0">
                  <a:pos x="11" y="54"/>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4"/>
                  </a:lnTo>
                  <a:lnTo>
                    <a:pt x="4" y="56"/>
                  </a:lnTo>
                  <a:lnTo>
                    <a:pt x="5" y="57"/>
                  </a:lnTo>
                  <a:lnTo>
                    <a:pt x="7" y="57"/>
                  </a:lnTo>
                  <a:lnTo>
                    <a:pt x="9" y="56"/>
                  </a:lnTo>
                  <a:lnTo>
                    <a:pt x="11" y="54"/>
                  </a:lnTo>
                  <a:lnTo>
                    <a:pt x="11" y="52"/>
                  </a:lnTo>
                  <a:lnTo>
                    <a:pt x="11" y="6"/>
                  </a:lnTo>
                  <a:close/>
                </a:path>
              </a:pathLst>
            </a:custGeom>
            <a:solidFill>
              <a:srgbClr val="000000"/>
            </a:solidFill>
            <a:ln w="9525">
              <a:noFill/>
              <a:round/>
              <a:headEnd/>
              <a:tailEnd/>
            </a:ln>
          </p:spPr>
          <p:txBody>
            <a:bodyPr/>
            <a:lstStyle/>
            <a:p>
              <a:endParaRPr lang="en-US"/>
            </a:p>
          </p:txBody>
        </p:sp>
        <p:sp>
          <p:nvSpPr>
            <p:cNvPr id="46200" name="Freeform 120"/>
            <p:cNvSpPr>
              <a:spLocks/>
            </p:cNvSpPr>
            <p:nvPr/>
          </p:nvSpPr>
          <p:spPr bwMode="auto">
            <a:xfrm>
              <a:off x="3548" y="243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3"/>
                </a:cxn>
                <a:cxn ang="0">
                  <a:pos x="4" y="55"/>
                </a:cxn>
                <a:cxn ang="0">
                  <a:pos x="5" y="57"/>
                </a:cxn>
                <a:cxn ang="0">
                  <a:pos x="7" y="57"/>
                </a:cxn>
                <a:cxn ang="0">
                  <a:pos x="9" y="55"/>
                </a:cxn>
                <a:cxn ang="0">
                  <a:pos x="11" y="53"/>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3"/>
                  </a:lnTo>
                  <a:lnTo>
                    <a:pt x="4" y="55"/>
                  </a:lnTo>
                  <a:lnTo>
                    <a:pt x="5" y="57"/>
                  </a:lnTo>
                  <a:lnTo>
                    <a:pt x="7" y="57"/>
                  </a:lnTo>
                  <a:lnTo>
                    <a:pt x="9" y="55"/>
                  </a:lnTo>
                  <a:lnTo>
                    <a:pt x="11" y="53"/>
                  </a:lnTo>
                  <a:lnTo>
                    <a:pt x="11" y="52"/>
                  </a:lnTo>
                  <a:lnTo>
                    <a:pt x="11" y="6"/>
                  </a:lnTo>
                  <a:close/>
                </a:path>
              </a:pathLst>
            </a:custGeom>
            <a:solidFill>
              <a:srgbClr val="000000"/>
            </a:solidFill>
            <a:ln w="9525">
              <a:noFill/>
              <a:round/>
              <a:headEnd/>
              <a:tailEnd/>
            </a:ln>
          </p:spPr>
          <p:txBody>
            <a:bodyPr/>
            <a:lstStyle/>
            <a:p>
              <a:endParaRPr lang="en-US"/>
            </a:p>
          </p:txBody>
        </p:sp>
        <p:sp>
          <p:nvSpPr>
            <p:cNvPr id="46201" name="Freeform 121"/>
            <p:cNvSpPr>
              <a:spLocks/>
            </p:cNvSpPr>
            <p:nvPr/>
          </p:nvSpPr>
          <p:spPr bwMode="auto">
            <a:xfrm>
              <a:off x="3548" y="251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2" name="Freeform 122"/>
            <p:cNvSpPr>
              <a:spLocks/>
            </p:cNvSpPr>
            <p:nvPr/>
          </p:nvSpPr>
          <p:spPr bwMode="auto">
            <a:xfrm>
              <a:off x="3548" y="259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3" name="Freeform 123"/>
            <p:cNvSpPr>
              <a:spLocks/>
            </p:cNvSpPr>
            <p:nvPr/>
          </p:nvSpPr>
          <p:spPr bwMode="auto">
            <a:xfrm>
              <a:off x="3548" y="2673"/>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4" name="Freeform 124"/>
            <p:cNvSpPr>
              <a:spLocks/>
            </p:cNvSpPr>
            <p:nvPr/>
          </p:nvSpPr>
          <p:spPr bwMode="auto">
            <a:xfrm>
              <a:off x="3548" y="2753"/>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205" name="Freeform 125"/>
            <p:cNvSpPr>
              <a:spLocks/>
            </p:cNvSpPr>
            <p:nvPr/>
          </p:nvSpPr>
          <p:spPr bwMode="auto">
            <a:xfrm>
              <a:off x="3548" y="2833"/>
              <a:ext cx="11" cy="57"/>
            </a:xfrm>
            <a:custGeom>
              <a:avLst/>
              <a:gdLst/>
              <a:ahLst/>
              <a:cxnLst>
                <a:cxn ang="0">
                  <a:pos x="11" y="5"/>
                </a:cxn>
                <a:cxn ang="0">
                  <a:pos x="11" y="3"/>
                </a:cxn>
                <a:cxn ang="0">
                  <a:pos x="11" y="1"/>
                </a:cxn>
                <a:cxn ang="0">
                  <a:pos x="9" y="0"/>
                </a:cxn>
                <a:cxn ang="0">
                  <a:pos x="7" y="0"/>
                </a:cxn>
                <a:cxn ang="0">
                  <a:pos x="5" y="0"/>
                </a:cxn>
                <a:cxn ang="0">
                  <a:pos x="4" y="0"/>
                </a:cxn>
                <a:cxn ang="0">
                  <a:pos x="2" y="1"/>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1"/>
                  </a:lnTo>
                  <a:lnTo>
                    <a:pt x="9" y="0"/>
                  </a:lnTo>
                  <a:lnTo>
                    <a:pt x="7" y="0"/>
                  </a:lnTo>
                  <a:lnTo>
                    <a:pt x="5" y="0"/>
                  </a:lnTo>
                  <a:lnTo>
                    <a:pt x="4" y="0"/>
                  </a:lnTo>
                  <a:lnTo>
                    <a:pt x="2" y="1"/>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sp>
          <p:nvSpPr>
            <p:cNvPr id="46206" name="Freeform 126"/>
            <p:cNvSpPr>
              <a:spLocks/>
            </p:cNvSpPr>
            <p:nvPr/>
          </p:nvSpPr>
          <p:spPr bwMode="auto">
            <a:xfrm>
              <a:off x="3548" y="291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4"/>
                </a:cxn>
                <a:cxn ang="0">
                  <a:pos x="4" y="56"/>
                </a:cxn>
                <a:cxn ang="0">
                  <a:pos x="5" y="57"/>
                </a:cxn>
                <a:cxn ang="0">
                  <a:pos x="7" y="57"/>
                </a:cxn>
                <a:cxn ang="0">
                  <a:pos x="9" y="56"/>
                </a:cxn>
                <a:cxn ang="0">
                  <a:pos x="11" y="54"/>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4"/>
                  </a:lnTo>
                  <a:lnTo>
                    <a:pt x="4" y="56"/>
                  </a:lnTo>
                  <a:lnTo>
                    <a:pt x="5" y="57"/>
                  </a:lnTo>
                  <a:lnTo>
                    <a:pt x="7" y="57"/>
                  </a:lnTo>
                  <a:lnTo>
                    <a:pt x="9" y="56"/>
                  </a:lnTo>
                  <a:lnTo>
                    <a:pt x="11" y="54"/>
                  </a:lnTo>
                  <a:lnTo>
                    <a:pt x="11" y="52"/>
                  </a:lnTo>
                  <a:lnTo>
                    <a:pt x="11" y="6"/>
                  </a:lnTo>
                  <a:close/>
                </a:path>
              </a:pathLst>
            </a:custGeom>
            <a:solidFill>
              <a:srgbClr val="000000"/>
            </a:solidFill>
            <a:ln w="9525">
              <a:noFill/>
              <a:round/>
              <a:headEnd/>
              <a:tailEnd/>
            </a:ln>
          </p:spPr>
          <p:txBody>
            <a:bodyPr/>
            <a:lstStyle/>
            <a:p>
              <a:endParaRPr lang="en-US"/>
            </a:p>
          </p:txBody>
        </p:sp>
        <p:sp>
          <p:nvSpPr>
            <p:cNvPr id="46207" name="Freeform 127"/>
            <p:cNvSpPr>
              <a:spLocks/>
            </p:cNvSpPr>
            <p:nvPr/>
          </p:nvSpPr>
          <p:spPr bwMode="auto">
            <a:xfrm>
              <a:off x="3548" y="299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2"/>
                </a:cxn>
                <a:cxn ang="0">
                  <a:pos x="2" y="53"/>
                </a:cxn>
                <a:cxn ang="0">
                  <a:pos x="4" y="55"/>
                </a:cxn>
                <a:cxn ang="0">
                  <a:pos x="5" y="57"/>
                </a:cxn>
                <a:cxn ang="0">
                  <a:pos x="7" y="57"/>
                </a:cxn>
                <a:cxn ang="0">
                  <a:pos x="9" y="55"/>
                </a:cxn>
                <a:cxn ang="0">
                  <a:pos x="11" y="53"/>
                </a:cxn>
                <a:cxn ang="0">
                  <a:pos x="11" y="52"/>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2"/>
                  </a:lnTo>
                  <a:lnTo>
                    <a:pt x="2" y="53"/>
                  </a:lnTo>
                  <a:lnTo>
                    <a:pt x="4" y="55"/>
                  </a:lnTo>
                  <a:lnTo>
                    <a:pt x="5" y="57"/>
                  </a:lnTo>
                  <a:lnTo>
                    <a:pt x="7" y="57"/>
                  </a:lnTo>
                  <a:lnTo>
                    <a:pt x="9" y="55"/>
                  </a:lnTo>
                  <a:lnTo>
                    <a:pt x="11" y="53"/>
                  </a:lnTo>
                  <a:lnTo>
                    <a:pt x="11" y="52"/>
                  </a:lnTo>
                  <a:lnTo>
                    <a:pt x="11" y="6"/>
                  </a:lnTo>
                  <a:close/>
                </a:path>
              </a:pathLst>
            </a:custGeom>
            <a:solidFill>
              <a:srgbClr val="000000"/>
            </a:solidFill>
            <a:ln w="9525">
              <a:noFill/>
              <a:round/>
              <a:headEnd/>
              <a:tailEnd/>
            </a:ln>
          </p:spPr>
          <p:txBody>
            <a:bodyPr/>
            <a:lstStyle/>
            <a:p>
              <a:endParaRPr lang="en-US"/>
            </a:p>
          </p:txBody>
        </p:sp>
        <p:sp>
          <p:nvSpPr>
            <p:cNvPr id="46208" name="Freeform 128"/>
            <p:cNvSpPr>
              <a:spLocks/>
            </p:cNvSpPr>
            <p:nvPr/>
          </p:nvSpPr>
          <p:spPr bwMode="auto">
            <a:xfrm>
              <a:off x="3548" y="307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50"/>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50"/>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09" name="Freeform 129"/>
            <p:cNvSpPr>
              <a:spLocks/>
            </p:cNvSpPr>
            <p:nvPr/>
          </p:nvSpPr>
          <p:spPr bwMode="auto">
            <a:xfrm>
              <a:off x="3548" y="315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10" name="Freeform 130"/>
            <p:cNvSpPr>
              <a:spLocks/>
            </p:cNvSpPr>
            <p:nvPr/>
          </p:nvSpPr>
          <p:spPr bwMode="auto">
            <a:xfrm>
              <a:off x="3548" y="3232"/>
              <a:ext cx="11" cy="57"/>
            </a:xfrm>
            <a:custGeom>
              <a:avLst/>
              <a:gdLst/>
              <a:ahLst/>
              <a:cxnLst>
                <a:cxn ang="0">
                  <a:pos x="11" y="6"/>
                </a:cxn>
                <a:cxn ang="0">
                  <a:pos x="11" y="4"/>
                </a:cxn>
                <a:cxn ang="0">
                  <a:pos x="11" y="2"/>
                </a:cxn>
                <a:cxn ang="0">
                  <a:pos x="9" y="0"/>
                </a:cxn>
                <a:cxn ang="0">
                  <a:pos x="7" y="0"/>
                </a:cxn>
                <a:cxn ang="0">
                  <a:pos x="5" y="0"/>
                </a:cxn>
                <a:cxn ang="0">
                  <a:pos x="4" y="0"/>
                </a:cxn>
                <a:cxn ang="0">
                  <a:pos x="2" y="2"/>
                </a:cxn>
                <a:cxn ang="0">
                  <a:pos x="0" y="4"/>
                </a:cxn>
                <a:cxn ang="0">
                  <a:pos x="0" y="49"/>
                </a:cxn>
                <a:cxn ang="0">
                  <a:pos x="0" y="51"/>
                </a:cxn>
                <a:cxn ang="0">
                  <a:pos x="2" y="53"/>
                </a:cxn>
                <a:cxn ang="0">
                  <a:pos x="4" y="55"/>
                </a:cxn>
                <a:cxn ang="0">
                  <a:pos x="5" y="57"/>
                </a:cxn>
                <a:cxn ang="0">
                  <a:pos x="7" y="57"/>
                </a:cxn>
                <a:cxn ang="0">
                  <a:pos x="9" y="55"/>
                </a:cxn>
                <a:cxn ang="0">
                  <a:pos x="11" y="53"/>
                </a:cxn>
                <a:cxn ang="0">
                  <a:pos x="11" y="51"/>
                </a:cxn>
                <a:cxn ang="0">
                  <a:pos x="11" y="6"/>
                </a:cxn>
              </a:cxnLst>
              <a:rect l="0" t="0" r="r" b="b"/>
              <a:pathLst>
                <a:path w="11" h="57">
                  <a:moveTo>
                    <a:pt x="11" y="6"/>
                  </a:moveTo>
                  <a:lnTo>
                    <a:pt x="11" y="4"/>
                  </a:lnTo>
                  <a:lnTo>
                    <a:pt x="11" y="2"/>
                  </a:lnTo>
                  <a:lnTo>
                    <a:pt x="9" y="0"/>
                  </a:lnTo>
                  <a:lnTo>
                    <a:pt x="7" y="0"/>
                  </a:lnTo>
                  <a:lnTo>
                    <a:pt x="5" y="0"/>
                  </a:lnTo>
                  <a:lnTo>
                    <a:pt x="4" y="0"/>
                  </a:lnTo>
                  <a:lnTo>
                    <a:pt x="2" y="2"/>
                  </a:lnTo>
                  <a:lnTo>
                    <a:pt x="0" y="4"/>
                  </a:lnTo>
                  <a:lnTo>
                    <a:pt x="0" y="49"/>
                  </a:lnTo>
                  <a:lnTo>
                    <a:pt x="0" y="51"/>
                  </a:lnTo>
                  <a:lnTo>
                    <a:pt x="2" y="53"/>
                  </a:lnTo>
                  <a:lnTo>
                    <a:pt x="4" y="55"/>
                  </a:lnTo>
                  <a:lnTo>
                    <a:pt x="5" y="57"/>
                  </a:lnTo>
                  <a:lnTo>
                    <a:pt x="7" y="57"/>
                  </a:lnTo>
                  <a:lnTo>
                    <a:pt x="9" y="55"/>
                  </a:lnTo>
                  <a:lnTo>
                    <a:pt x="11" y="53"/>
                  </a:lnTo>
                  <a:lnTo>
                    <a:pt x="11" y="51"/>
                  </a:lnTo>
                  <a:lnTo>
                    <a:pt x="11" y="6"/>
                  </a:lnTo>
                  <a:close/>
                </a:path>
              </a:pathLst>
            </a:custGeom>
            <a:solidFill>
              <a:srgbClr val="000000"/>
            </a:solidFill>
            <a:ln w="9525">
              <a:noFill/>
              <a:round/>
              <a:headEnd/>
              <a:tailEnd/>
            </a:ln>
          </p:spPr>
          <p:txBody>
            <a:bodyPr/>
            <a:lstStyle/>
            <a:p>
              <a:endParaRPr lang="en-US"/>
            </a:p>
          </p:txBody>
        </p:sp>
        <p:sp>
          <p:nvSpPr>
            <p:cNvPr id="46211" name="Freeform 131"/>
            <p:cNvSpPr>
              <a:spLocks/>
            </p:cNvSpPr>
            <p:nvPr/>
          </p:nvSpPr>
          <p:spPr bwMode="auto">
            <a:xfrm>
              <a:off x="3548" y="3312"/>
              <a:ext cx="11" cy="57"/>
            </a:xfrm>
            <a:custGeom>
              <a:avLst/>
              <a:gdLst/>
              <a:ahLst/>
              <a:cxnLst>
                <a:cxn ang="0">
                  <a:pos x="11" y="5"/>
                </a:cxn>
                <a:cxn ang="0">
                  <a:pos x="11" y="3"/>
                </a:cxn>
                <a:cxn ang="0">
                  <a:pos x="11" y="2"/>
                </a:cxn>
                <a:cxn ang="0">
                  <a:pos x="9" y="0"/>
                </a:cxn>
                <a:cxn ang="0">
                  <a:pos x="7" y="0"/>
                </a:cxn>
                <a:cxn ang="0">
                  <a:pos x="5" y="0"/>
                </a:cxn>
                <a:cxn ang="0">
                  <a:pos x="4" y="0"/>
                </a:cxn>
                <a:cxn ang="0">
                  <a:pos x="2" y="2"/>
                </a:cxn>
                <a:cxn ang="0">
                  <a:pos x="0" y="3"/>
                </a:cxn>
                <a:cxn ang="0">
                  <a:pos x="0" y="49"/>
                </a:cxn>
                <a:cxn ang="0">
                  <a:pos x="0" y="51"/>
                </a:cxn>
                <a:cxn ang="0">
                  <a:pos x="2" y="53"/>
                </a:cxn>
                <a:cxn ang="0">
                  <a:pos x="4" y="55"/>
                </a:cxn>
                <a:cxn ang="0">
                  <a:pos x="5" y="57"/>
                </a:cxn>
                <a:cxn ang="0">
                  <a:pos x="7" y="57"/>
                </a:cxn>
                <a:cxn ang="0">
                  <a:pos x="9" y="55"/>
                </a:cxn>
                <a:cxn ang="0">
                  <a:pos x="11" y="53"/>
                </a:cxn>
                <a:cxn ang="0">
                  <a:pos x="11" y="51"/>
                </a:cxn>
                <a:cxn ang="0">
                  <a:pos x="11" y="5"/>
                </a:cxn>
              </a:cxnLst>
              <a:rect l="0" t="0" r="r" b="b"/>
              <a:pathLst>
                <a:path w="11" h="57">
                  <a:moveTo>
                    <a:pt x="11" y="5"/>
                  </a:moveTo>
                  <a:lnTo>
                    <a:pt x="11" y="3"/>
                  </a:lnTo>
                  <a:lnTo>
                    <a:pt x="11" y="2"/>
                  </a:lnTo>
                  <a:lnTo>
                    <a:pt x="9" y="0"/>
                  </a:lnTo>
                  <a:lnTo>
                    <a:pt x="7" y="0"/>
                  </a:lnTo>
                  <a:lnTo>
                    <a:pt x="5" y="0"/>
                  </a:lnTo>
                  <a:lnTo>
                    <a:pt x="4" y="0"/>
                  </a:lnTo>
                  <a:lnTo>
                    <a:pt x="2" y="2"/>
                  </a:lnTo>
                  <a:lnTo>
                    <a:pt x="0" y="3"/>
                  </a:lnTo>
                  <a:lnTo>
                    <a:pt x="0" y="49"/>
                  </a:lnTo>
                  <a:lnTo>
                    <a:pt x="0" y="51"/>
                  </a:lnTo>
                  <a:lnTo>
                    <a:pt x="2" y="53"/>
                  </a:lnTo>
                  <a:lnTo>
                    <a:pt x="4" y="55"/>
                  </a:lnTo>
                  <a:lnTo>
                    <a:pt x="5" y="57"/>
                  </a:lnTo>
                  <a:lnTo>
                    <a:pt x="7" y="57"/>
                  </a:lnTo>
                  <a:lnTo>
                    <a:pt x="9" y="55"/>
                  </a:lnTo>
                  <a:lnTo>
                    <a:pt x="11" y="53"/>
                  </a:lnTo>
                  <a:lnTo>
                    <a:pt x="11" y="51"/>
                  </a:lnTo>
                  <a:lnTo>
                    <a:pt x="11" y="5"/>
                  </a:lnTo>
                  <a:close/>
                </a:path>
              </a:pathLst>
            </a:custGeom>
            <a:solidFill>
              <a:srgbClr val="000000"/>
            </a:solidFill>
            <a:ln w="9525">
              <a:noFill/>
              <a:round/>
              <a:headEnd/>
              <a:tailEnd/>
            </a:ln>
          </p:spPr>
          <p:txBody>
            <a:bodyPr/>
            <a:lstStyle/>
            <a:p>
              <a:endParaRPr lang="en-US"/>
            </a:p>
          </p:txBody>
        </p:sp>
      </p:grpSp>
      <p:sp>
        <p:nvSpPr>
          <p:cNvPr id="46246" name="Rectangle 166"/>
          <p:cNvSpPr>
            <a:spLocks noChangeArrowheads="1"/>
          </p:cNvSpPr>
          <p:nvPr/>
        </p:nvSpPr>
        <p:spPr bwMode="auto">
          <a:xfrm>
            <a:off x="6705601" y="4267200"/>
            <a:ext cx="2133600" cy="615553"/>
          </a:xfrm>
          <a:prstGeom prst="rect">
            <a:avLst/>
          </a:prstGeom>
          <a:noFill/>
          <a:ln w="9525">
            <a:noFill/>
            <a:miter lim="800000"/>
            <a:headEnd/>
            <a:tailEnd/>
          </a:ln>
        </p:spPr>
        <p:txBody>
          <a:bodyPr wrap="square" lIns="0" tIns="0" rIns="0" bIns="0">
            <a:spAutoFit/>
          </a:bodyPr>
          <a:lstStyle/>
          <a:p>
            <a:pPr algn="ctr"/>
            <a:r>
              <a:rPr lang="en-US" sz="2000" b="1" dirty="0" smtClean="0">
                <a:solidFill>
                  <a:srgbClr val="000000"/>
                </a:solidFill>
              </a:rPr>
              <a:t>3 Operating Points – A,B,C</a:t>
            </a:r>
            <a:endParaRPr lang="en-US" b="1" dirty="0"/>
          </a:p>
        </p:txBody>
      </p:sp>
      <p:sp>
        <p:nvSpPr>
          <p:cNvPr id="46247" name="Rectangle 167"/>
          <p:cNvSpPr>
            <a:spLocks noChangeArrowheads="1"/>
          </p:cNvSpPr>
          <p:nvPr/>
        </p:nvSpPr>
        <p:spPr bwMode="auto">
          <a:xfrm>
            <a:off x="7900988" y="4695825"/>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48" name="Rectangle 168"/>
          <p:cNvSpPr>
            <a:spLocks noChangeArrowheads="1"/>
          </p:cNvSpPr>
          <p:nvPr/>
        </p:nvSpPr>
        <p:spPr bwMode="auto">
          <a:xfrm>
            <a:off x="5468938" y="2782888"/>
            <a:ext cx="706437" cy="473075"/>
          </a:xfrm>
          <a:prstGeom prst="rect">
            <a:avLst/>
          </a:prstGeom>
          <a:noFill/>
          <a:ln w="9525">
            <a:noFill/>
            <a:miter lim="800000"/>
            <a:headEnd/>
            <a:tailEnd/>
          </a:ln>
        </p:spPr>
        <p:txBody>
          <a:bodyPr/>
          <a:lstStyle/>
          <a:p>
            <a:endParaRPr lang="en-US"/>
          </a:p>
        </p:txBody>
      </p:sp>
      <p:sp>
        <p:nvSpPr>
          <p:cNvPr id="46249" name="Rectangle 169"/>
          <p:cNvSpPr>
            <a:spLocks noChangeArrowheads="1"/>
          </p:cNvSpPr>
          <p:nvPr/>
        </p:nvSpPr>
        <p:spPr bwMode="auto">
          <a:xfrm>
            <a:off x="5646738" y="2873375"/>
            <a:ext cx="350837" cy="412750"/>
          </a:xfrm>
          <a:prstGeom prst="rect">
            <a:avLst/>
          </a:prstGeom>
          <a:noFill/>
          <a:ln w="9525">
            <a:noFill/>
            <a:miter lim="800000"/>
            <a:headEnd/>
            <a:tailEnd/>
          </a:ln>
        </p:spPr>
        <p:txBody>
          <a:bodyPr wrap="none" lIns="0" tIns="0" rIns="0" bIns="0">
            <a:spAutoFit/>
          </a:bodyPr>
          <a:lstStyle/>
          <a:p>
            <a:r>
              <a:rPr lang="en-US" b="1">
                <a:solidFill>
                  <a:srgbClr val="000000"/>
                </a:solidFill>
              </a:rPr>
              <a:t>A</a:t>
            </a:r>
            <a:endParaRPr lang="en-US"/>
          </a:p>
        </p:txBody>
      </p:sp>
      <p:sp>
        <p:nvSpPr>
          <p:cNvPr id="46250" name="Rectangle 170"/>
          <p:cNvSpPr>
            <a:spLocks noChangeArrowheads="1"/>
          </p:cNvSpPr>
          <p:nvPr/>
        </p:nvSpPr>
        <p:spPr bwMode="auto">
          <a:xfrm>
            <a:off x="5864225" y="2873375"/>
            <a:ext cx="204788"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51" name="Rectangle 171"/>
          <p:cNvSpPr>
            <a:spLocks noChangeArrowheads="1"/>
          </p:cNvSpPr>
          <p:nvPr/>
        </p:nvSpPr>
        <p:spPr bwMode="auto">
          <a:xfrm>
            <a:off x="4527550" y="2181225"/>
            <a:ext cx="709613" cy="474663"/>
          </a:xfrm>
          <a:prstGeom prst="rect">
            <a:avLst/>
          </a:prstGeom>
          <a:noFill/>
          <a:ln w="9525">
            <a:noFill/>
            <a:miter lim="800000"/>
            <a:headEnd/>
            <a:tailEnd/>
          </a:ln>
        </p:spPr>
        <p:txBody>
          <a:bodyPr/>
          <a:lstStyle/>
          <a:p>
            <a:endParaRPr lang="en-US"/>
          </a:p>
        </p:txBody>
      </p:sp>
      <p:sp>
        <p:nvSpPr>
          <p:cNvPr id="46252" name="Rectangle 172"/>
          <p:cNvSpPr>
            <a:spLocks noChangeArrowheads="1"/>
          </p:cNvSpPr>
          <p:nvPr/>
        </p:nvSpPr>
        <p:spPr bwMode="auto">
          <a:xfrm>
            <a:off x="4705350" y="2271713"/>
            <a:ext cx="331788" cy="412750"/>
          </a:xfrm>
          <a:prstGeom prst="rect">
            <a:avLst/>
          </a:prstGeom>
          <a:noFill/>
          <a:ln w="9525">
            <a:noFill/>
            <a:miter lim="800000"/>
            <a:headEnd/>
            <a:tailEnd/>
          </a:ln>
        </p:spPr>
        <p:txBody>
          <a:bodyPr wrap="none" lIns="0" tIns="0" rIns="0" bIns="0">
            <a:spAutoFit/>
          </a:bodyPr>
          <a:lstStyle/>
          <a:p>
            <a:r>
              <a:rPr lang="en-US" b="1">
                <a:solidFill>
                  <a:srgbClr val="000000"/>
                </a:solidFill>
              </a:rPr>
              <a:t>B</a:t>
            </a:r>
            <a:endParaRPr lang="en-US"/>
          </a:p>
        </p:txBody>
      </p:sp>
      <p:sp>
        <p:nvSpPr>
          <p:cNvPr id="46253" name="Rectangle 173"/>
          <p:cNvSpPr>
            <a:spLocks noChangeArrowheads="1"/>
          </p:cNvSpPr>
          <p:nvPr/>
        </p:nvSpPr>
        <p:spPr bwMode="auto">
          <a:xfrm>
            <a:off x="4906963" y="2271713"/>
            <a:ext cx="204787"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54" name="Rectangle 174"/>
          <p:cNvSpPr>
            <a:spLocks noChangeArrowheads="1"/>
          </p:cNvSpPr>
          <p:nvPr/>
        </p:nvSpPr>
        <p:spPr bwMode="auto">
          <a:xfrm>
            <a:off x="5083175" y="5378450"/>
            <a:ext cx="1647825" cy="469900"/>
          </a:xfrm>
          <a:prstGeom prst="rect">
            <a:avLst/>
          </a:prstGeom>
          <a:solidFill>
            <a:srgbClr val="FFFFFF"/>
          </a:solidFill>
          <a:ln w="9525">
            <a:noFill/>
            <a:miter lim="800000"/>
            <a:headEnd/>
            <a:tailEnd/>
          </a:ln>
        </p:spPr>
        <p:txBody>
          <a:bodyPr/>
          <a:lstStyle/>
          <a:p>
            <a:endParaRPr lang="en-US"/>
          </a:p>
        </p:txBody>
      </p:sp>
      <p:sp>
        <p:nvSpPr>
          <p:cNvPr id="46255" name="Rectangle 175"/>
          <p:cNvSpPr>
            <a:spLocks noChangeArrowheads="1"/>
          </p:cNvSpPr>
          <p:nvPr/>
        </p:nvSpPr>
        <p:spPr bwMode="auto">
          <a:xfrm>
            <a:off x="5408613" y="5472113"/>
            <a:ext cx="736600" cy="347662"/>
          </a:xfrm>
          <a:prstGeom prst="rect">
            <a:avLst/>
          </a:prstGeom>
          <a:noFill/>
          <a:ln w="9525">
            <a:noFill/>
            <a:miter lim="800000"/>
            <a:headEnd/>
            <a:tailEnd/>
          </a:ln>
        </p:spPr>
        <p:txBody>
          <a:bodyPr wrap="none" lIns="0" tIns="0" rIns="0" bIns="0">
            <a:spAutoFit/>
          </a:bodyPr>
          <a:lstStyle/>
          <a:p>
            <a:r>
              <a:rPr lang="en-US" sz="2000">
                <a:solidFill>
                  <a:srgbClr val="000000"/>
                </a:solidFill>
              </a:rPr>
              <a:t>500 m</a:t>
            </a:r>
            <a:endParaRPr lang="en-US"/>
          </a:p>
        </p:txBody>
      </p:sp>
      <p:sp>
        <p:nvSpPr>
          <p:cNvPr id="46256" name="Rectangle 176"/>
          <p:cNvSpPr>
            <a:spLocks noChangeArrowheads="1"/>
          </p:cNvSpPr>
          <p:nvPr/>
        </p:nvSpPr>
        <p:spPr bwMode="auto">
          <a:xfrm>
            <a:off x="6042025" y="5435600"/>
            <a:ext cx="150813" cy="227013"/>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a:p>
        </p:txBody>
      </p:sp>
      <p:sp>
        <p:nvSpPr>
          <p:cNvPr id="46257" name="Rectangle 177"/>
          <p:cNvSpPr>
            <a:spLocks noChangeArrowheads="1"/>
          </p:cNvSpPr>
          <p:nvPr/>
        </p:nvSpPr>
        <p:spPr bwMode="auto">
          <a:xfrm>
            <a:off x="6124575" y="5472113"/>
            <a:ext cx="382588" cy="347662"/>
          </a:xfrm>
          <a:prstGeom prst="rect">
            <a:avLst/>
          </a:prstGeom>
          <a:noFill/>
          <a:ln w="9525">
            <a:noFill/>
            <a:miter lim="800000"/>
            <a:headEnd/>
            <a:tailEnd/>
          </a:ln>
        </p:spPr>
        <p:txBody>
          <a:bodyPr wrap="none" lIns="0" tIns="0" rIns="0" bIns="0">
            <a:spAutoFit/>
          </a:bodyPr>
          <a:lstStyle/>
          <a:p>
            <a:r>
              <a:rPr lang="en-US" sz="2000">
                <a:solidFill>
                  <a:srgbClr val="000000"/>
                </a:solidFill>
              </a:rPr>
              <a:t>/hr</a:t>
            </a:r>
            <a:endParaRPr lang="en-US"/>
          </a:p>
        </p:txBody>
      </p:sp>
      <p:sp>
        <p:nvSpPr>
          <p:cNvPr id="46258" name="Rectangle 178"/>
          <p:cNvSpPr>
            <a:spLocks noChangeArrowheads="1"/>
          </p:cNvSpPr>
          <p:nvPr/>
        </p:nvSpPr>
        <p:spPr bwMode="auto">
          <a:xfrm>
            <a:off x="6400800" y="54229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59" name="Rectangle 179"/>
          <p:cNvSpPr>
            <a:spLocks noChangeArrowheads="1"/>
          </p:cNvSpPr>
          <p:nvPr/>
        </p:nvSpPr>
        <p:spPr bwMode="auto">
          <a:xfrm>
            <a:off x="3673475" y="5378450"/>
            <a:ext cx="1644650" cy="469900"/>
          </a:xfrm>
          <a:prstGeom prst="rect">
            <a:avLst/>
          </a:prstGeom>
          <a:solidFill>
            <a:srgbClr val="FFFFFF"/>
          </a:solidFill>
          <a:ln w="9525">
            <a:noFill/>
            <a:miter lim="800000"/>
            <a:headEnd/>
            <a:tailEnd/>
          </a:ln>
        </p:spPr>
        <p:txBody>
          <a:bodyPr/>
          <a:lstStyle/>
          <a:p>
            <a:endParaRPr lang="en-US"/>
          </a:p>
        </p:txBody>
      </p:sp>
      <p:sp>
        <p:nvSpPr>
          <p:cNvPr id="46260" name="Rectangle 180"/>
          <p:cNvSpPr>
            <a:spLocks noChangeArrowheads="1"/>
          </p:cNvSpPr>
          <p:nvPr/>
        </p:nvSpPr>
        <p:spPr bwMode="auto">
          <a:xfrm>
            <a:off x="3995738" y="5472113"/>
            <a:ext cx="736600" cy="347662"/>
          </a:xfrm>
          <a:prstGeom prst="rect">
            <a:avLst/>
          </a:prstGeom>
          <a:noFill/>
          <a:ln w="9525">
            <a:noFill/>
            <a:miter lim="800000"/>
            <a:headEnd/>
            <a:tailEnd/>
          </a:ln>
        </p:spPr>
        <p:txBody>
          <a:bodyPr wrap="none" lIns="0" tIns="0" rIns="0" bIns="0">
            <a:spAutoFit/>
          </a:bodyPr>
          <a:lstStyle/>
          <a:p>
            <a:r>
              <a:rPr lang="en-US" sz="2000">
                <a:solidFill>
                  <a:srgbClr val="000000"/>
                </a:solidFill>
              </a:rPr>
              <a:t>300 m</a:t>
            </a:r>
            <a:endParaRPr lang="en-US"/>
          </a:p>
        </p:txBody>
      </p:sp>
      <p:sp>
        <p:nvSpPr>
          <p:cNvPr id="46261" name="Rectangle 181"/>
          <p:cNvSpPr>
            <a:spLocks noChangeArrowheads="1"/>
          </p:cNvSpPr>
          <p:nvPr/>
        </p:nvSpPr>
        <p:spPr bwMode="auto">
          <a:xfrm>
            <a:off x="4630738" y="5435600"/>
            <a:ext cx="150812" cy="227013"/>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a:p>
        </p:txBody>
      </p:sp>
      <p:sp>
        <p:nvSpPr>
          <p:cNvPr id="46262" name="Rectangle 182"/>
          <p:cNvSpPr>
            <a:spLocks noChangeArrowheads="1"/>
          </p:cNvSpPr>
          <p:nvPr/>
        </p:nvSpPr>
        <p:spPr bwMode="auto">
          <a:xfrm>
            <a:off x="4711700" y="5472113"/>
            <a:ext cx="382588" cy="347662"/>
          </a:xfrm>
          <a:prstGeom prst="rect">
            <a:avLst/>
          </a:prstGeom>
          <a:noFill/>
          <a:ln w="9525">
            <a:noFill/>
            <a:miter lim="800000"/>
            <a:headEnd/>
            <a:tailEnd/>
          </a:ln>
        </p:spPr>
        <p:txBody>
          <a:bodyPr wrap="none" lIns="0" tIns="0" rIns="0" bIns="0">
            <a:spAutoFit/>
          </a:bodyPr>
          <a:lstStyle/>
          <a:p>
            <a:r>
              <a:rPr lang="en-US" sz="2000">
                <a:solidFill>
                  <a:srgbClr val="000000"/>
                </a:solidFill>
              </a:rPr>
              <a:t>/hr</a:t>
            </a:r>
            <a:endParaRPr lang="en-US"/>
          </a:p>
        </p:txBody>
      </p:sp>
      <p:sp>
        <p:nvSpPr>
          <p:cNvPr id="46263" name="Rectangle 183"/>
          <p:cNvSpPr>
            <a:spLocks noChangeArrowheads="1"/>
          </p:cNvSpPr>
          <p:nvPr/>
        </p:nvSpPr>
        <p:spPr bwMode="auto">
          <a:xfrm>
            <a:off x="4989513" y="5422900"/>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64" name="Line 184"/>
          <p:cNvSpPr>
            <a:spLocks noChangeShapeType="1"/>
          </p:cNvSpPr>
          <p:nvPr/>
        </p:nvSpPr>
        <p:spPr bwMode="auto">
          <a:xfrm flipH="1">
            <a:off x="1790700" y="3319463"/>
            <a:ext cx="3998913" cy="1587"/>
          </a:xfrm>
          <a:prstGeom prst="line">
            <a:avLst/>
          </a:prstGeom>
          <a:noFill/>
          <a:ln w="17463" cap="rnd">
            <a:solidFill>
              <a:srgbClr val="000000"/>
            </a:solidFill>
            <a:prstDash val="sysDot"/>
            <a:round/>
            <a:headEnd/>
            <a:tailEnd/>
          </a:ln>
        </p:spPr>
        <p:txBody>
          <a:bodyPr/>
          <a:lstStyle/>
          <a:p>
            <a:endParaRPr lang="en-US"/>
          </a:p>
        </p:txBody>
      </p:sp>
      <p:sp>
        <p:nvSpPr>
          <p:cNvPr id="46265" name="Line 185"/>
          <p:cNvSpPr>
            <a:spLocks noChangeShapeType="1"/>
          </p:cNvSpPr>
          <p:nvPr/>
        </p:nvSpPr>
        <p:spPr bwMode="auto">
          <a:xfrm flipH="1">
            <a:off x="1790700" y="2697163"/>
            <a:ext cx="3055938" cy="1587"/>
          </a:xfrm>
          <a:prstGeom prst="line">
            <a:avLst/>
          </a:prstGeom>
          <a:noFill/>
          <a:ln w="17463" cap="rnd">
            <a:solidFill>
              <a:srgbClr val="000000"/>
            </a:solidFill>
            <a:prstDash val="sysDot"/>
            <a:round/>
            <a:headEnd/>
            <a:tailEnd/>
          </a:ln>
        </p:spPr>
        <p:txBody>
          <a:bodyPr/>
          <a:lstStyle/>
          <a:p>
            <a:endParaRPr lang="en-US"/>
          </a:p>
        </p:txBody>
      </p:sp>
      <p:sp>
        <p:nvSpPr>
          <p:cNvPr id="46266" name="Rectangle 186"/>
          <p:cNvSpPr>
            <a:spLocks noChangeArrowheads="1"/>
          </p:cNvSpPr>
          <p:nvPr/>
        </p:nvSpPr>
        <p:spPr bwMode="auto">
          <a:xfrm>
            <a:off x="552450" y="3021013"/>
            <a:ext cx="1238250" cy="466725"/>
          </a:xfrm>
          <a:prstGeom prst="rect">
            <a:avLst/>
          </a:prstGeom>
          <a:solidFill>
            <a:srgbClr val="FFFFFF"/>
          </a:solidFill>
          <a:ln w="9525">
            <a:noFill/>
            <a:miter lim="800000"/>
            <a:headEnd/>
            <a:tailEnd/>
          </a:ln>
        </p:spPr>
        <p:txBody>
          <a:bodyPr/>
          <a:lstStyle/>
          <a:p>
            <a:endParaRPr lang="en-US"/>
          </a:p>
        </p:txBody>
      </p:sp>
      <p:sp>
        <p:nvSpPr>
          <p:cNvPr id="46267" name="Rectangle 187"/>
          <p:cNvSpPr>
            <a:spLocks noChangeArrowheads="1"/>
          </p:cNvSpPr>
          <p:nvPr/>
        </p:nvSpPr>
        <p:spPr bwMode="auto">
          <a:xfrm>
            <a:off x="914400" y="3114675"/>
            <a:ext cx="609600" cy="347663"/>
          </a:xfrm>
          <a:prstGeom prst="rect">
            <a:avLst/>
          </a:prstGeom>
          <a:noFill/>
          <a:ln w="9525">
            <a:noFill/>
            <a:miter lim="800000"/>
            <a:headEnd/>
            <a:tailEnd/>
          </a:ln>
        </p:spPr>
        <p:txBody>
          <a:bodyPr wrap="none" lIns="0" tIns="0" rIns="0" bIns="0">
            <a:spAutoFit/>
          </a:bodyPr>
          <a:lstStyle/>
          <a:p>
            <a:r>
              <a:rPr lang="en-US" sz="2000">
                <a:solidFill>
                  <a:srgbClr val="000000"/>
                </a:solidFill>
              </a:rPr>
              <a:t>50 m</a:t>
            </a:r>
            <a:endParaRPr lang="en-US"/>
          </a:p>
        </p:txBody>
      </p:sp>
      <p:sp>
        <p:nvSpPr>
          <p:cNvPr id="46268" name="Rectangle 188"/>
          <p:cNvSpPr>
            <a:spLocks noChangeArrowheads="1"/>
          </p:cNvSpPr>
          <p:nvPr/>
        </p:nvSpPr>
        <p:spPr bwMode="auto">
          <a:xfrm>
            <a:off x="1422400" y="3065463"/>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69" name="Rectangle 189"/>
          <p:cNvSpPr>
            <a:spLocks noChangeArrowheads="1"/>
          </p:cNvSpPr>
          <p:nvPr/>
        </p:nvSpPr>
        <p:spPr bwMode="auto">
          <a:xfrm>
            <a:off x="615950" y="2355850"/>
            <a:ext cx="1174750" cy="471488"/>
          </a:xfrm>
          <a:prstGeom prst="rect">
            <a:avLst/>
          </a:prstGeom>
          <a:solidFill>
            <a:srgbClr val="FFFFFF"/>
          </a:solidFill>
          <a:ln w="9525">
            <a:noFill/>
            <a:miter lim="800000"/>
            <a:headEnd/>
            <a:tailEnd/>
          </a:ln>
        </p:spPr>
        <p:txBody>
          <a:bodyPr/>
          <a:lstStyle/>
          <a:p>
            <a:endParaRPr lang="en-US"/>
          </a:p>
        </p:txBody>
      </p:sp>
      <p:sp>
        <p:nvSpPr>
          <p:cNvPr id="46270" name="Rectangle 190"/>
          <p:cNvSpPr>
            <a:spLocks noChangeArrowheads="1"/>
          </p:cNvSpPr>
          <p:nvPr/>
        </p:nvSpPr>
        <p:spPr bwMode="auto">
          <a:xfrm>
            <a:off x="947738" y="2449513"/>
            <a:ext cx="609600" cy="347662"/>
          </a:xfrm>
          <a:prstGeom prst="rect">
            <a:avLst/>
          </a:prstGeom>
          <a:noFill/>
          <a:ln w="9525">
            <a:noFill/>
            <a:miter lim="800000"/>
            <a:headEnd/>
            <a:tailEnd/>
          </a:ln>
        </p:spPr>
        <p:txBody>
          <a:bodyPr wrap="none" lIns="0" tIns="0" rIns="0" bIns="0">
            <a:spAutoFit/>
          </a:bodyPr>
          <a:lstStyle/>
          <a:p>
            <a:r>
              <a:rPr lang="en-US" sz="2000">
                <a:solidFill>
                  <a:srgbClr val="000000"/>
                </a:solidFill>
              </a:rPr>
              <a:t>70 m</a:t>
            </a:r>
            <a:endParaRPr lang="en-US"/>
          </a:p>
        </p:txBody>
      </p:sp>
      <p:sp>
        <p:nvSpPr>
          <p:cNvPr id="46271" name="Rectangle 191"/>
          <p:cNvSpPr>
            <a:spLocks noChangeArrowheads="1"/>
          </p:cNvSpPr>
          <p:nvPr/>
        </p:nvSpPr>
        <p:spPr bwMode="auto">
          <a:xfrm>
            <a:off x="1455738" y="240188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72" name="Freeform 192"/>
          <p:cNvSpPr>
            <a:spLocks/>
          </p:cNvSpPr>
          <p:nvPr/>
        </p:nvSpPr>
        <p:spPr bwMode="auto">
          <a:xfrm>
            <a:off x="1790700" y="2997200"/>
            <a:ext cx="4233863" cy="1433513"/>
          </a:xfrm>
          <a:custGeom>
            <a:avLst/>
            <a:gdLst/>
            <a:ahLst/>
            <a:cxnLst>
              <a:cxn ang="0">
                <a:pos x="0" y="79"/>
              </a:cxn>
              <a:cxn ang="0">
                <a:pos x="152" y="53"/>
              </a:cxn>
              <a:cxn ang="0">
                <a:pos x="304" y="30"/>
              </a:cxn>
              <a:cxn ang="0">
                <a:pos x="458" y="13"/>
              </a:cxn>
              <a:cxn ang="0">
                <a:pos x="536" y="5"/>
              </a:cxn>
              <a:cxn ang="0">
                <a:pos x="614" y="1"/>
              </a:cxn>
              <a:cxn ang="0">
                <a:pos x="692" y="0"/>
              </a:cxn>
              <a:cxn ang="0">
                <a:pos x="770" y="1"/>
              </a:cxn>
              <a:cxn ang="0">
                <a:pos x="850" y="5"/>
              </a:cxn>
              <a:cxn ang="0">
                <a:pos x="929" y="11"/>
              </a:cxn>
              <a:cxn ang="0">
                <a:pos x="1009" y="22"/>
              </a:cxn>
              <a:cxn ang="0">
                <a:pos x="1091" y="38"/>
              </a:cxn>
              <a:cxn ang="0">
                <a:pos x="1173" y="57"/>
              </a:cxn>
              <a:cxn ang="0">
                <a:pos x="1254" y="79"/>
              </a:cxn>
              <a:cxn ang="0">
                <a:pos x="1296" y="93"/>
              </a:cxn>
              <a:cxn ang="0">
                <a:pos x="1340" y="110"/>
              </a:cxn>
              <a:cxn ang="0">
                <a:pos x="1386" y="129"/>
              </a:cxn>
              <a:cxn ang="0">
                <a:pos x="1431" y="148"/>
              </a:cxn>
              <a:cxn ang="0">
                <a:pos x="1526" y="195"/>
              </a:cxn>
              <a:cxn ang="0">
                <a:pos x="1623" y="247"/>
              </a:cxn>
              <a:cxn ang="0">
                <a:pos x="1722" y="304"/>
              </a:cxn>
              <a:cxn ang="0">
                <a:pos x="1821" y="365"/>
              </a:cxn>
              <a:cxn ang="0">
                <a:pos x="1922" y="427"/>
              </a:cxn>
              <a:cxn ang="0">
                <a:pos x="2021" y="492"/>
              </a:cxn>
              <a:cxn ang="0">
                <a:pos x="2117" y="555"/>
              </a:cxn>
              <a:cxn ang="0">
                <a:pos x="2211" y="617"/>
              </a:cxn>
              <a:cxn ang="0">
                <a:pos x="2302" y="678"/>
              </a:cxn>
              <a:cxn ang="0">
                <a:pos x="2387" y="735"/>
              </a:cxn>
              <a:cxn ang="0">
                <a:pos x="2467" y="789"/>
              </a:cxn>
              <a:cxn ang="0">
                <a:pos x="2541" y="834"/>
              </a:cxn>
              <a:cxn ang="0">
                <a:pos x="2576" y="853"/>
              </a:cxn>
              <a:cxn ang="0">
                <a:pos x="2608" y="872"/>
              </a:cxn>
              <a:cxn ang="0">
                <a:pos x="2638" y="889"/>
              </a:cxn>
              <a:cxn ang="0">
                <a:pos x="2667" y="903"/>
              </a:cxn>
            </a:cxnLst>
            <a:rect l="0" t="0" r="r" b="b"/>
            <a:pathLst>
              <a:path w="2667" h="903">
                <a:moveTo>
                  <a:pt x="0" y="79"/>
                </a:moveTo>
                <a:lnTo>
                  <a:pt x="152" y="53"/>
                </a:lnTo>
                <a:lnTo>
                  <a:pt x="304" y="30"/>
                </a:lnTo>
                <a:lnTo>
                  <a:pt x="458" y="13"/>
                </a:lnTo>
                <a:lnTo>
                  <a:pt x="536" y="5"/>
                </a:lnTo>
                <a:lnTo>
                  <a:pt x="614" y="1"/>
                </a:lnTo>
                <a:lnTo>
                  <a:pt x="692" y="0"/>
                </a:lnTo>
                <a:lnTo>
                  <a:pt x="770" y="1"/>
                </a:lnTo>
                <a:lnTo>
                  <a:pt x="850" y="5"/>
                </a:lnTo>
                <a:lnTo>
                  <a:pt x="929" y="11"/>
                </a:lnTo>
                <a:lnTo>
                  <a:pt x="1009" y="22"/>
                </a:lnTo>
                <a:lnTo>
                  <a:pt x="1091" y="38"/>
                </a:lnTo>
                <a:lnTo>
                  <a:pt x="1173" y="57"/>
                </a:lnTo>
                <a:lnTo>
                  <a:pt x="1254" y="79"/>
                </a:lnTo>
                <a:lnTo>
                  <a:pt x="1296" y="93"/>
                </a:lnTo>
                <a:lnTo>
                  <a:pt x="1340" y="110"/>
                </a:lnTo>
                <a:lnTo>
                  <a:pt x="1386" y="129"/>
                </a:lnTo>
                <a:lnTo>
                  <a:pt x="1431" y="148"/>
                </a:lnTo>
                <a:lnTo>
                  <a:pt x="1526" y="195"/>
                </a:lnTo>
                <a:lnTo>
                  <a:pt x="1623" y="247"/>
                </a:lnTo>
                <a:lnTo>
                  <a:pt x="1722" y="304"/>
                </a:lnTo>
                <a:lnTo>
                  <a:pt x="1821" y="365"/>
                </a:lnTo>
                <a:lnTo>
                  <a:pt x="1922" y="427"/>
                </a:lnTo>
                <a:lnTo>
                  <a:pt x="2021" y="492"/>
                </a:lnTo>
                <a:lnTo>
                  <a:pt x="2117" y="555"/>
                </a:lnTo>
                <a:lnTo>
                  <a:pt x="2211" y="617"/>
                </a:lnTo>
                <a:lnTo>
                  <a:pt x="2302" y="678"/>
                </a:lnTo>
                <a:lnTo>
                  <a:pt x="2387" y="735"/>
                </a:lnTo>
                <a:lnTo>
                  <a:pt x="2467" y="789"/>
                </a:lnTo>
                <a:lnTo>
                  <a:pt x="2541" y="834"/>
                </a:lnTo>
                <a:lnTo>
                  <a:pt x="2576" y="853"/>
                </a:lnTo>
                <a:lnTo>
                  <a:pt x="2608" y="872"/>
                </a:lnTo>
                <a:lnTo>
                  <a:pt x="2638" y="889"/>
                </a:lnTo>
                <a:lnTo>
                  <a:pt x="2667" y="903"/>
                </a:lnTo>
              </a:path>
            </a:pathLst>
          </a:custGeom>
          <a:noFill/>
          <a:ln w="17463">
            <a:solidFill>
              <a:srgbClr val="0000FF"/>
            </a:solidFill>
            <a:prstDash val="solid"/>
            <a:round/>
            <a:headEnd/>
            <a:tailEnd/>
          </a:ln>
        </p:spPr>
        <p:txBody>
          <a:bodyPr/>
          <a:lstStyle/>
          <a:p>
            <a:endParaRPr lang="en-US"/>
          </a:p>
        </p:txBody>
      </p:sp>
      <p:grpSp>
        <p:nvGrpSpPr>
          <p:cNvPr id="9" name="Group 196"/>
          <p:cNvGrpSpPr>
            <a:grpSpLocks/>
          </p:cNvGrpSpPr>
          <p:nvPr/>
        </p:nvGrpSpPr>
        <p:grpSpPr bwMode="auto">
          <a:xfrm>
            <a:off x="1928813" y="4645025"/>
            <a:ext cx="196850" cy="706438"/>
            <a:chOff x="1215" y="2926"/>
            <a:chExt cx="124" cy="445"/>
          </a:xfrm>
        </p:grpSpPr>
        <p:sp>
          <p:nvSpPr>
            <p:cNvPr id="46273" name="Line 193"/>
            <p:cNvSpPr>
              <a:spLocks noChangeShapeType="1"/>
            </p:cNvSpPr>
            <p:nvPr/>
          </p:nvSpPr>
          <p:spPr bwMode="auto">
            <a:xfrm>
              <a:off x="1276" y="3045"/>
              <a:ext cx="1" cy="206"/>
            </a:xfrm>
            <a:prstGeom prst="line">
              <a:avLst/>
            </a:prstGeom>
            <a:noFill/>
            <a:ln w="17463">
              <a:solidFill>
                <a:srgbClr val="000000"/>
              </a:solidFill>
              <a:round/>
              <a:headEnd/>
              <a:tailEnd/>
            </a:ln>
          </p:spPr>
          <p:txBody>
            <a:bodyPr/>
            <a:lstStyle/>
            <a:p>
              <a:endParaRPr lang="en-US"/>
            </a:p>
          </p:txBody>
        </p:sp>
        <p:sp>
          <p:nvSpPr>
            <p:cNvPr id="46274" name="Freeform 194"/>
            <p:cNvSpPr>
              <a:spLocks/>
            </p:cNvSpPr>
            <p:nvPr/>
          </p:nvSpPr>
          <p:spPr bwMode="auto">
            <a:xfrm>
              <a:off x="1215" y="2926"/>
              <a:ext cx="124" cy="125"/>
            </a:xfrm>
            <a:custGeom>
              <a:avLst/>
              <a:gdLst/>
              <a:ahLst/>
              <a:cxnLst>
                <a:cxn ang="0">
                  <a:pos x="124" y="125"/>
                </a:cxn>
                <a:cxn ang="0">
                  <a:pos x="61" y="0"/>
                </a:cxn>
                <a:cxn ang="0">
                  <a:pos x="0" y="125"/>
                </a:cxn>
                <a:cxn ang="0">
                  <a:pos x="124" y="125"/>
                </a:cxn>
              </a:cxnLst>
              <a:rect l="0" t="0" r="r" b="b"/>
              <a:pathLst>
                <a:path w="124" h="125">
                  <a:moveTo>
                    <a:pt x="124" y="125"/>
                  </a:moveTo>
                  <a:lnTo>
                    <a:pt x="61" y="0"/>
                  </a:lnTo>
                  <a:lnTo>
                    <a:pt x="0" y="125"/>
                  </a:lnTo>
                  <a:lnTo>
                    <a:pt x="124" y="125"/>
                  </a:lnTo>
                  <a:close/>
                </a:path>
              </a:pathLst>
            </a:custGeom>
            <a:solidFill>
              <a:srgbClr val="000000"/>
            </a:solidFill>
            <a:ln w="9525">
              <a:noFill/>
              <a:round/>
              <a:headEnd/>
              <a:tailEnd/>
            </a:ln>
          </p:spPr>
          <p:txBody>
            <a:bodyPr/>
            <a:lstStyle/>
            <a:p>
              <a:endParaRPr lang="en-US"/>
            </a:p>
          </p:txBody>
        </p:sp>
        <p:sp>
          <p:nvSpPr>
            <p:cNvPr id="46275" name="Freeform 195"/>
            <p:cNvSpPr>
              <a:spLocks/>
            </p:cNvSpPr>
            <p:nvPr/>
          </p:nvSpPr>
          <p:spPr bwMode="auto">
            <a:xfrm>
              <a:off x="1215" y="3247"/>
              <a:ext cx="124" cy="124"/>
            </a:xfrm>
            <a:custGeom>
              <a:avLst/>
              <a:gdLst/>
              <a:ahLst/>
              <a:cxnLst>
                <a:cxn ang="0">
                  <a:pos x="0" y="0"/>
                </a:cxn>
                <a:cxn ang="0">
                  <a:pos x="61" y="124"/>
                </a:cxn>
                <a:cxn ang="0">
                  <a:pos x="124" y="0"/>
                </a:cxn>
                <a:cxn ang="0">
                  <a:pos x="0" y="0"/>
                </a:cxn>
              </a:cxnLst>
              <a:rect l="0" t="0" r="r" b="b"/>
              <a:pathLst>
                <a:path w="124" h="124">
                  <a:moveTo>
                    <a:pt x="0" y="0"/>
                  </a:moveTo>
                  <a:lnTo>
                    <a:pt x="61" y="124"/>
                  </a:lnTo>
                  <a:lnTo>
                    <a:pt x="124" y="0"/>
                  </a:lnTo>
                  <a:lnTo>
                    <a:pt x="0" y="0"/>
                  </a:lnTo>
                  <a:close/>
                </a:path>
              </a:pathLst>
            </a:custGeom>
            <a:solidFill>
              <a:srgbClr val="000000"/>
            </a:solidFill>
            <a:ln w="9525">
              <a:noFill/>
              <a:round/>
              <a:headEnd/>
              <a:tailEnd/>
            </a:ln>
          </p:spPr>
          <p:txBody>
            <a:bodyPr/>
            <a:lstStyle/>
            <a:p>
              <a:endParaRPr lang="en-US"/>
            </a:p>
          </p:txBody>
        </p:sp>
      </p:grpSp>
      <p:sp>
        <p:nvSpPr>
          <p:cNvPr id="46277" name="Rectangle 197"/>
          <p:cNvSpPr>
            <a:spLocks noChangeArrowheads="1"/>
          </p:cNvSpPr>
          <p:nvPr/>
        </p:nvSpPr>
        <p:spPr bwMode="auto">
          <a:xfrm>
            <a:off x="2239963" y="4622800"/>
            <a:ext cx="1176337" cy="706438"/>
          </a:xfrm>
          <a:prstGeom prst="rect">
            <a:avLst/>
          </a:prstGeom>
          <a:solidFill>
            <a:srgbClr val="FFFFFF"/>
          </a:solidFill>
          <a:ln w="9525">
            <a:noFill/>
            <a:miter lim="800000"/>
            <a:headEnd/>
            <a:tailEnd/>
          </a:ln>
        </p:spPr>
        <p:txBody>
          <a:bodyPr/>
          <a:lstStyle/>
          <a:p>
            <a:endParaRPr lang="en-US"/>
          </a:p>
        </p:txBody>
      </p:sp>
      <p:sp>
        <p:nvSpPr>
          <p:cNvPr id="46278" name="Rectangle 198"/>
          <p:cNvSpPr>
            <a:spLocks noChangeArrowheads="1"/>
          </p:cNvSpPr>
          <p:nvPr/>
        </p:nvSpPr>
        <p:spPr bwMode="auto">
          <a:xfrm>
            <a:off x="2420938" y="4716463"/>
            <a:ext cx="739775" cy="347662"/>
          </a:xfrm>
          <a:prstGeom prst="rect">
            <a:avLst/>
          </a:prstGeom>
          <a:noFill/>
          <a:ln w="9525">
            <a:noFill/>
            <a:miter lim="800000"/>
            <a:headEnd/>
            <a:tailEnd/>
          </a:ln>
        </p:spPr>
        <p:txBody>
          <a:bodyPr wrap="none" lIns="0" tIns="0" rIns="0" bIns="0">
            <a:spAutoFit/>
          </a:bodyPr>
          <a:lstStyle/>
          <a:p>
            <a:r>
              <a:rPr lang="en-US" sz="2000">
                <a:solidFill>
                  <a:srgbClr val="000000"/>
                </a:solidFill>
              </a:rPr>
              <a:t>Static </a:t>
            </a:r>
            <a:endParaRPr lang="en-US"/>
          </a:p>
        </p:txBody>
      </p:sp>
      <p:sp>
        <p:nvSpPr>
          <p:cNvPr id="46279" name="Rectangle 199"/>
          <p:cNvSpPr>
            <a:spLocks noChangeArrowheads="1"/>
          </p:cNvSpPr>
          <p:nvPr/>
        </p:nvSpPr>
        <p:spPr bwMode="auto">
          <a:xfrm>
            <a:off x="2420938" y="5006975"/>
            <a:ext cx="636587" cy="347663"/>
          </a:xfrm>
          <a:prstGeom prst="rect">
            <a:avLst/>
          </a:prstGeom>
          <a:noFill/>
          <a:ln w="9525">
            <a:noFill/>
            <a:miter lim="800000"/>
            <a:headEnd/>
            <a:tailEnd/>
          </a:ln>
        </p:spPr>
        <p:txBody>
          <a:bodyPr wrap="none" lIns="0" tIns="0" rIns="0" bIns="0">
            <a:spAutoFit/>
          </a:bodyPr>
          <a:lstStyle/>
          <a:p>
            <a:r>
              <a:rPr lang="en-US" sz="2000">
                <a:solidFill>
                  <a:srgbClr val="000000"/>
                </a:solidFill>
              </a:rPr>
              <a:t>Head</a:t>
            </a:r>
            <a:endParaRPr lang="en-US"/>
          </a:p>
        </p:txBody>
      </p:sp>
      <p:sp>
        <p:nvSpPr>
          <p:cNvPr id="46280" name="Rectangle 200"/>
          <p:cNvSpPr>
            <a:spLocks noChangeArrowheads="1"/>
          </p:cNvSpPr>
          <p:nvPr/>
        </p:nvSpPr>
        <p:spPr bwMode="auto">
          <a:xfrm>
            <a:off x="2952750" y="5006975"/>
            <a:ext cx="166688" cy="347663"/>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281" name="Rectangle 201"/>
          <p:cNvSpPr>
            <a:spLocks noChangeArrowheads="1"/>
          </p:cNvSpPr>
          <p:nvPr/>
        </p:nvSpPr>
        <p:spPr bwMode="auto">
          <a:xfrm>
            <a:off x="2420938" y="5338763"/>
            <a:ext cx="166687" cy="347662"/>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46282" name="Rectangle 202"/>
          <p:cNvSpPr>
            <a:spLocks noChangeArrowheads="1"/>
          </p:cNvSpPr>
          <p:nvPr/>
        </p:nvSpPr>
        <p:spPr bwMode="auto">
          <a:xfrm>
            <a:off x="2484438" y="529113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46283" name="Line 203"/>
          <p:cNvSpPr>
            <a:spLocks noChangeShapeType="1"/>
          </p:cNvSpPr>
          <p:nvPr/>
        </p:nvSpPr>
        <p:spPr bwMode="auto">
          <a:xfrm>
            <a:off x="1790700" y="4645025"/>
            <a:ext cx="4703763" cy="1588"/>
          </a:xfrm>
          <a:prstGeom prst="line">
            <a:avLst/>
          </a:prstGeom>
          <a:noFill/>
          <a:ln w="17463">
            <a:solidFill>
              <a:srgbClr val="000000"/>
            </a:solidFill>
            <a:round/>
            <a:headEnd/>
            <a:tailEnd/>
          </a:ln>
        </p:spPr>
        <p:txBody>
          <a:bodyPr/>
          <a:lstStyle/>
          <a:p>
            <a:endParaRPr lang="en-US"/>
          </a:p>
        </p:txBody>
      </p:sp>
      <p:sp>
        <p:nvSpPr>
          <p:cNvPr id="46284" name="Rectangle 204"/>
          <p:cNvSpPr>
            <a:spLocks noChangeArrowheads="1"/>
          </p:cNvSpPr>
          <p:nvPr/>
        </p:nvSpPr>
        <p:spPr bwMode="auto">
          <a:xfrm>
            <a:off x="4400550" y="3702050"/>
            <a:ext cx="706438" cy="474663"/>
          </a:xfrm>
          <a:prstGeom prst="rect">
            <a:avLst/>
          </a:prstGeom>
          <a:noFill/>
          <a:ln w="9525">
            <a:noFill/>
            <a:miter lim="800000"/>
            <a:headEnd/>
            <a:tailEnd/>
          </a:ln>
        </p:spPr>
        <p:txBody>
          <a:bodyPr/>
          <a:lstStyle/>
          <a:p>
            <a:endParaRPr lang="en-US"/>
          </a:p>
        </p:txBody>
      </p:sp>
      <p:sp>
        <p:nvSpPr>
          <p:cNvPr id="46285" name="Rectangle 205"/>
          <p:cNvSpPr>
            <a:spLocks noChangeArrowheads="1"/>
          </p:cNvSpPr>
          <p:nvPr/>
        </p:nvSpPr>
        <p:spPr bwMode="auto">
          <a:xfrm>
            <a:off x="4578350" y="3794125"/>
            <a:ext cx="350838" cy="412750"/>
          </a:xfrm>
          <a:prstGeom prst="rect">
            <a:avLst/>
          </a:prstGeom>
          <a:noFill/>
          <a:ln w="9525">
            <a:noFill/>
            <a:miter lim="800000"/>
            <a:headEnd/>
            <a:tailEnd/>
          </a:ln>
        </p:spPr>
        <p:txBody>
          <a:bodyPr wrap="none" lIns="0" tIns="0" rIns="0" bIns="0">
            <a:spAutoFit/>
          </a:bodyPr>
          <a:lstStyle/>
          <a:p>
            <a:r>
              <a:rPr lang="en-US" b="1">
                <a:solidFill>
                  <a:srgbClr val="000000"/>
                </a:solidFill>
              </a:rPr>
              <a:t>C</a:t>
            </a:r>
            <a:endParaRPr lang="en-US"/>
          </a:p>
        </p:txBody>
      </p:sp>
      <p:sp>
        <p:nvSpPr>
          <p:cNvPr id="46286" name="Rectangle 206"/>
          <p:cNvSpPr>
            <a:spLocks noChangeArrowheads="1"/>
          </p:cNvSpPr>
          <p:nvPr/>
        </p:nvSpPr>
        <p:spPr bwMode="auto">
          <a:xfrm>
            <a:off x="4795838" y="3794125"/>
            <a:ext cx="204787" cy="412750"/>
          </a:xfrm>
          <a:prstGeom prst="rect">
            <a:avLst/>
          </a:prstGeom>
          <a:noFill/>
          <a:ln w="9525">
            <a:noFill/>
            <a:miter lim="800000"/>
            <a:headEnd/>
            <a:tailEnd/>
          </a:ln>
        </p:spPr>
        <p:txBody>
          <a:bodyPr wrap="none" lIns="0" tIns="0" rIns="0" bIns="0">
            <a:spAutoFit/>
          </a:bodyPr>
          <a:lstStyle/>
          <a:p>
            <a:r>
              <a:rPr lang="en-US" b="1">
                <a:solidFill>
                  <a:srgbClr val="000000"/>
                </a:solidFill>
              </a:rPr>
              <a:t> </a:t>
            </a:r>
            <a:endParaRPr lang="en-US"/>
          </a:p>
        </p:txBody>
      </p:sp>
      <p:sp>
        <p:nvSpPr>
          <p:cNvPr id="46287" name="Line 207"/>
          <p:cNvSpPr>
            <a:spLocks noChangeShapeType="1"/>
          </p:cNvSpPr>
          <p:nvPr/>
        </p:nvSpPr>
        <p:spPr bwMode="auto">
          <a:xfrm flipH="1">
            <a:off x="1790700" y="3702050"/>
            <a:ext cx="3055938" cy="1588"/>
          </a:xfrm>
          <a:prstGeom prst="line">
            <a:avLst/>
          </a:prstGeom>
          <a:noFill/>
          <a:ln w="17463" cap="rnd">
            <a:solidFill>
              <a:srgbClr val="000000"/>
            </a:solidFill>
            <a:prstDash val="sysDot"/>
            <a:round/>
            <a:headEnd/>
            <a:tailEnd/>
          </a:ln>
        </p:spPr>
        <p:txBody>
          <a:bodyPr/>
          <a:lstStyle/>
          <a:p>
            <a:endParaRPr lang="en-US"/>
          </a:p>
        </p:txBody>
      </p:sp>
      <p:sp>
        <p:nvSpPr>
          <p:cNvPr id="46288" name="Rectangle 208"/>
          <p:cNvSpPr>
            <a:spLocks noChangeArrowheads="1"/>
          </p:cNvSpPr>
          <p:nvPr/>
        </p:nvSpPr>
        <p:spPr bwMode="auto">
          <a:xfrm>
            <a:off x="552450" y="3467100"/>
            <a:ext cx="1238250" cy="471488"/>
          </a:xfrm>
          <a:prstGeom prst="rect">
            <a:avLst/>
          </a:prstGeom>
          <a:solidFill>
            <a:srgbClr val="FFFFFF"/>
          </a:solidFill>
          <a:ln w="9525">
            <a:noFill/>
            <a:miter lim="800000"/>
            <a:headEnd/>
            <a:tailEnd/>
          </a:ln>
        </p:spPr>
        <p:txBody>
          <a:bodyPr/>
          <a:lstStyle/>
          <a:p>
            <a:endParaRPr lang="en-US"/>
          </a:p>
        </p:txBody>
      </p:sp>
      <p:sp>
        <p:nvSpPr>
          <p:cNvPr id="46289" name="Rectangle 209"/>
          <p:cNvSpPr>
            <a:spLocks noChangeArrowheads="1"/>
          </p:cNvSpPr>
          <p:nvPr/>
        </p:nvSpPr>
        <p:spPr bwMode="auto">
          <a:xfrm>
            <a:off x="914400" y="3560763"/>
            <a:ext cx="609600" cy="347662"/>
          </a:xfrm>
          <a:prstGeom prst="rect">
            <a:avLst/>
          </a:prstGeom>
          <a:noFill/>
          <a:ln w="9525">
            <a:noFill/>
            <a:miter lim="800000"/>
            <a:headEnd/>
            <a:tailEnd/>
          </a:ln>
        </p:spPr>
        <p:txBody>
          <a:bodyPr wrap="none" lIns="0" tIns="0" rIns="0" bIns="0">
            <a:spAutoFit/>
          </a:bodyPr>
          <a:lstStyle/>
          <a:p>
            <a:r>
              <a:rPr lang="en-US" sz="2000">
                <a:solidFill>
                  <a:srgbClr val="000000"/>
                </a:solidFill>
              </a:rPr>
              <a:t>42 m</a:t>
            </a:r>
            <a:endParaRPr lang="en-US"/>
          </a:p>
        </p:txBody>
      </p:sp>
      <p:sp>
        <p:nvSpPr>
          <p:cNvPr id="46290" name="Rectangle 210"/>
          <p:cNvSpPr>
            <a:spLocks noChangeArrowheads="1"/>
          </p:cNvSpPr>
          <p:nvPr/>
        </p:nvSpPr>
        <p:spPr bwMode="auto">
          <a:xfrm>
            <a:off x="1422400" y="3513138"/>
            <a:ext cx="196850" cy="41910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grpSp>
        <p:nvGrpSpPr>
          <p:cNvPr id="10" name="Group 214"/>
          <p:cNvGrpSpPr>
            <a:grpSpLocks/>
          </p:cNvGrpSpPr>
          <p:nvPr/>
        </p:nvGrpSpPr>
        <p:grpSpPr bwMode="auto">
          <a:xfrm>
            <a:off x="4714875" y="2749550"/>
            <a:ext cx="195263" cy="935038"/>
            <a:chOff x="2970" y="1732"/>
            <a:chExt cx="123" cy="589"/>
          </a:xfrm>
        </p:grpSpPr>
        <p:sp>
          <p:nvSpPr>
            <p:cNvPr id="46291" name="Line 211"/>
            <p:cNvSpPr>
              <a:spLocks noChangeShapeType="1"/>
            </p:cNvSpPr>
            <p:nvPr/>
          </p:nvSpPr>
          <p:spPr bwMode="auto">
            <a:xfrm>
              <a:off x="3031" y="1850"/>
              <a:ext cx="1" cy="351"/>
            </a:xfrm>
            <a:prstGeom prst="line">
              <a:avLst/>
            </a:prstGeom>
            <a:noFill/>
            <a:ln w="17463">
              <a:solidFill>
                <a:srgbClr val="FF0000"/>
              </a:solidFill>
              <a:round/>
              <a:headEnd/>
              <a:tailEnd/>
            </a:ln>
          </p:spPr>
          <p:txBody>
            <a:bodyPr/>
            <a:lstStyle/>
            <a:p>
              <a:endParaRPr lang="en-US"/>
            </a:p>
          </p:txBody>
        </p:sp>
        <p:sp>
          <p:nvSpPr>
            <p:cNvPr id="46292" name="Freeform 212"/>
            <p:cNvSpPr>
              <a:spLocks/>
            </p:cNvSpPr>
            <p:nvPr/>
          </p:nvSpPr>
          <p:spPr bwMode="auto">
            <a:xfrm>
              <a:off x="2970" y="1732"/>
              <a:ext cx="123" cy="123"/>
            </a:xfrm>
            <a:custGeom>
              <a:avLst/>
              <a:gdLst/>
              <a:ahLst/>
              <a:cxnLst>
                <a:cxn ang="0">
                  <a:pos x="123" y="123"/>
                </a:cxn>
                <a:cxn ang="0">
                  <a:pos x="63" y="0"/>
                </a:cxn>
                <a:cxn ang="0">
                  <a:pos x="0" y="123"/>
                </a:cxn>
                <a:cxn ang="0">
                  <a:pos x="123" y="123"/>
                </a:cxn>
              </a:cxnLst>
              <a:rect l="0" t="0" r="r" b="b"/>
              <a:pathLst>
                <a:path w="123" h="123">
                  <a:moveTo>
                    <a:pt x="123" y="123"/>
                  </a:moveTo>
                  <a:lnTo>
                    <a:pt x="63" y="0"/>
                  </a:lnTo>
                  <a:lnTo>
                    <a:pt x="0" y="123"/>
                  </a:lnTo>
                  <a:lnTo>
                    <a:pt x="123" y="123"/>
                  </a:lnTo>
                  <a:close/>
                </a:path>
              </a:pathLst>
            </a:custGeom>
            <a:solidFill>
              <a:srgbClr val="FF0000"/>
            </a:solidFill>
            <a:ln w="9525">
              <a:noFill/>
              <a:round/>
              <a:headEnd/>
              <a:tailEnd/>
            </a:ln>
          </p:spPr>
          <p:txBody>
            <a:bodyPr/>
            <a:lstStyle/>
            <a:p>
              <a:endParaRPr lang="en-US"/>
            </a:p>
          </p:txBody>
        </p:sp>
        <p:sp>
          <p:nvSpPr>
            <p:cNvPr id="46293" name="Freeform 213"/>
            <p:cNvSpPr>
              <a:spLocks/>
            </p:cNvSpPr>
            <p:nvPr/>
          </p:nvSpPr>
          <p:spPr bwMode="auto">
            <a:xfrm>
              <a:off x="2970" y="2197"/>
              <a:ext cx="123" cy="124"/>
            </a:xfrm>
            <a:custGeom>
              <a:avLst/>
              <a:gdLst/>
              <a:ahLst/>
              <a:cxnLst>
                <a:cxn ang="0">
                  <a:pos x="0" y="0"/>
                </a:cxn>
                <a:cxn ang="0">
                  <a:pos x="63" y="124"/>
                </a:cxn>
                <a:cxn ang="0">
                  <a:pos x="123" y="0"/>
                </a:cxn>
                <a:cxn ang="0">
                  <a:pos x="0" y="0"/>
                </a:cxn>
              </a:cxnLst>
              <a:rect l="0" t="0" r="r" b="b"/>
              <a:pathLst>
                <a:path w="123" h="124">
                  <a:moveTo>
                    <a:pt x="0" y="0"/>
                  </a:moveTo>
                  <a:lnTo>
                    <a:pt x="63" y="124"/>
                  </a:lnTo>
                  <a:lnTo>
                    <a:pt x="123" y="0"/>
                  </a:lnTo>
                  <a:lnTo>
                    <a:pt x="0" y="0"/>
                  </a:lnTo>
                  <a:close/>
                </a:path>
              </a:pathLst>
            </a:custGeom>
            <a:solidFill>
              <a:srgbClr val="FF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POWER CURVE</a:t>
            </a:r>
            <a:endParaRPr lang="en-IN" b="1" dirty="0">
              <a:solidFill>
                <a:schemeClr val="accent2"/>
              </a:solidFill>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33400" y="1524000"/>
            <a:ext cx="828642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Example</a:t>
            </a:r>
            <a:endParaRPr lang="en-IN" b="1" dirty="0">
              <a:solidFill>
                <a:schemeClr val="accent2"/>
              </a:solidFill>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457200" y="1371600"/>
            <a:ext cx="8305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Net Positive Suction Head</a:t>
            </a:r>
            <a:endParaRPr lang="en-IN" b="1" dirty="0">
              <a:solidFill>
                <a:schemeClr val="accent2"/>
              </a:solidFill>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204229" y="1600200"/>
            <a:ext cx="8939771" cy="472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NPSH</a:t>
            </a:r>
            <a:endParaRPr lang="en-IN" b="1" dirty="0">
              <a:solidFill>
                <a:schemeClr val="accent2"/>
              </a:solidFill>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304800" y="1524001"/>
            <a:ext cx="8534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accent2"/>
                </a:solidFill>
                <a:cs typeface="Times New Roman" pitchFamily="18" charset="0"/>
              </a:rPr>
              <a:t>Vapour</a:t>
            </a:r>
            <a:r>
              <a:rPr lang="en-US" b="1" dirty="0" smtClean="0">
                <a:solidFill>
                  <a:schemeClr val="accent2"/>
                </a:solidFill>
                <a:cs typeface="Times New Roman" pitchFamily="18" charset="0"/>
              </a:rPr>
              <a:t> Pressure &amp; Suction Lift</a:t>
            </a:r>
            <a:endParaRPr lang="en-IN" b="1" dirty="0">
              <a:solidFill>
                <a:schemeClr val="accent2"/>
              </a:solidFill>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228600" y="1371601"/>
            <a:ext cx="8382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NPSH Calculations</a:t>
            </a:r>
            <a:endParaRPr lang="en-IN" b="1" dirty="0">
              <a:solidFill>
                <a:schemeClr val="accent2"/>
              </a:solidFill>
              <a:cs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368300" y="1371600"/>
            <a:ext cx="85471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normAutofit/>
          </a:bodyPr>
          <a:lstStyle/>
          <a:p>
            <a:r>
              <a:rPr lang="en-US" b="1" dirty="0" smtClean="0">
                <a:solidFill>
                  <a:schemeClr val="accent2"/>
                </a:solidFill>
                <a:cs typeface="Times New Roman" pitchFamily="18" charset="0"/>
              </a:rPr>
              <a:t>AFFINITY LAW</a:t>
            </a:r>
            <a:endParaRPr lang="en-US" b="1" dirty="0">
              <a:solidFill>
                <a:schemeClr val="accent2"/>
              </a:solidFill>
              <a:cs typeface="Times New Roman" pitchFamily="18" charset="0"/>
            </a:endParaRPr>
          </a:p>
        </p:txBody>
      </p:sp>
      <p:pic>
        <p:nvPicPr>
          <p:cNvPr id="15362" name="Picture 2"/>
          <p:cNvPicPr>
            <a:picLocks noChangeAspect="1" noChangeArrowheads="1"/>
          </p:cNvPicPr>
          <p:nvPr/>
        </p:nvPicPr>
        <p:blipFill>
          <a:blip r:embed="rId2" cstate="print"/>
          <a:srcRect/>
          <a:stretch>
            <a:fillRect/>
          </a:stretch>
        </p:blipFill>
        <p:spPr bwMode="auto">
          <a:xfrm>
            <a:off x="609600" y="1143000"/>
            <a:ext cx="7924800" cy="2590800"/>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609600" y="3810000"/>
            <a:ext cx="7924800"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954088"/>
            <a:ext cx="9144000" cy="8521701"/>
            <a:chOff x="-2841" y="0"/>
            <a:chExt cx="5760" cy="5368"/>
          </a:xfrm>
        </p:grpSpPr>
        <p:sp>
          <p:nvSpPr>
            <p:cNvPr id="12291" name="Rectangle 3"/>
            <p:cNvSpPr>
              <a:spLocks noChangeArrowheads="1"/>
            </p:cNvSpPr>
            <p:nvPr/>
          </p:nvSpPr>
          <p:spPr bwMode="auto">
            <a:xfrm>
              <a:off x="-2841" y="0"/>
              <a:ext cx="5760" cy="288"/>
            </a:xfrm>
            <a:prstGeom prst="rect">
              <a:avLst/>
            </a:prstGeom>
            <a:noFill/>
            <a:ln w="9525">
              <a:noFill/>
              <a:miter lim="800000"/>
              <a:headEnd/>
              <a:tailEnd/>
            </a:ln>
            <a:effectLst/>
          </p:spPr>
          <p:txBody>
            <a:bodyPr>
              <a:spAutoFit/>
            </a:bodyPr>
            <a:lstStyle/>
            <a:p>
              <a:pPr algn="ctr" eaLnBrk="0" hangingPunct="0"/>
              <a:endParaRPr lang="en-GB"/>
            </a:p>
          </p:txBody>
        </p:sp>
        <p:sp>
          <p:nvSpPr>
            <p:cNvPr id="12292" name="Rectangle 4"/>
            <p:cNvSpPr>
              <a:spLocks noChangeArrowheads="1"/>
            </p:cNvSpPr>
            <p:nvPr/>
          </p:nvSpPr>
          <p:spPr bwMode="auto">
            <a:xfrm>
              <a:off x="0" y="1558"/>
              <a:ext cx="0" cy="0"/>
            </a:xfrm>
            <a:prstGeom prst="rect">
              <a:avLst/>
            </a:prstGeom>
            <a:noFill/>
            <a:ln w="9525">
              <a:noFill/>
              <a:miter lim="800000"/>
              <a:headEnd/>
              <a:tailEnd/>
            </a:ln>
            <a:effectLst/>
          </p:spPr>
          <p:txBody>
            <a:bodyPr>
              <a:spAutoFit/>
            </a:bodyPr>
            <a:lstStyle/>
            <a:p>
              <a:endParaRPr lang="en-US"/>
            </a:p>
          </p:txBody>
        </p:sp>
        <p:sp>
          <p:nvSpPr>
            <p:cNvPr id="12293" name="Rectangle 5"/>
            <p:cNvSpPr>
              <a:spLocks noChangeArrowheads="1"/>
            </p:cNvSpPr>
            <p:nvPr/>
          </p:nvSpPr>
          <p:spPr bwMode="auto">
            <a:xfrm>
              <a:off x="0" y="5080"/>
              <a:ext cx="1386" cy="288"/>
            </a:xfrm>
            <a:prstGeom prst="rect">
              <a:avLst/>
            </a:prstGeom>
            <a:noFill/>
            <a:ln w="9525">
              <a:noFill/>
              <a:miter lim="800000"/>
              <a:headEnd/>
              <a:tailEnd/>
            </a:ln>
            <a:effectLst/>
          </p:spPr>
          <p:txBody>
            <a:bodyPr>
              <a:spAutoFit/>
            </a:bodyPr>
            <a:lstStyle/>
            <a:p>
              <a:pPr algn="ctr" eaLnBrk="0" hangingPunct="0"/>
              <a:endParaRPr lang="en-GB"/>
            </a:p>
          </p:txBody>
        </p:sp>
      </p:grpSp>
      <p:sp>
        <p:nvSpPr>
          <p:cNvPr id="12295" name="Rectangle 7"/>
          <p:cNvSpPr>
            <a:spLocks noChangeArrowheads="1"/>
          </p:cNvSpPr>
          <p:nvPr/>
        </p:nvSpPr>
        <p:spPr bwMode="auto">
          <a:xfrm>
            <a:off x="533400" y="1066800"/>
            <a:ext cx="7924800" cy="4278094"/>
          </a:xfrm>
          <a:prstGeom prst="rect">
            <a:avLst/>
          </a:prstGeom>
          <a:noFill/>
          <a:ln w="9525">
            <a:noFill/>
            <a:miter lim="800000"/>
            <a:headEnd/>
            <a:tailEnd/>
          </a:ln>
          <a:effectLst/>
        </p:spPr>
        <p:txBody>
          <a:bodyPr wrap="square">
            <a:spAutoFit/>
          </a:bodyPr>
          <a:lstStyle/>
          <a:p>
            <a:pPr eaLnBrk="0" hangingPunct="0">
              <a:spcBef>
                <a:spcPct val="50000"/>
              </a:spcBef>
            </a:pPr>
            <a:r>
              <a:rPr lang="en-US" sz="4400" b="1" dirty="0" smtClean="0">
                <a:effectLst>
                  <a:outerShdw blurRad="38100" dist="38100" dir="2700000" algn="tl">
                    <a:srgbClr val="C0C0C0"/>
                  </a:outerShdw>
                </a:effectLst>
                <a:cs typeface="Times New Roman" pitchFamily="18" charset="0"/>
              </a:rPr>
              <a:t>Flow:                         </a:t>
            </a:r>
            <a:r>
              <a:rPr lang="en-US" sz="3200" b="1" dirty="0" smtClean="0">
                <a:cs typeface="Times New Roman" pitchFamily="18" charset="0"/>
              </a:rPr>
              <a:t>Q1 </a:t>
            </a:r>
            <a:r>
              <a:rPr lang="en-US" sz="3200" b="1" dirty="0">
                <a:cs typeface="Times New Roman" pitchFamily="18" charset="0"/>
              </a:rPr>
              <a:t>/ Q2 = N1 / N2</a:t>
            </a:r>
            <a:endParaRPr lang="en-US" sz="2800" dirty="0"/>
          </a:p>
          <a:p>
            <a:pPr eaLnBrk="0" hangingPunct="0">
              <a:spcBef>
                <a:spcPct val="50000"/>
              </a:spcBef>
            </a:pPr>
            <a:r>
              <a:rPr lang="en-US" sz="3200" b="1" dirty="0" smtClean="0">
                <a:cs typeface="Times New Roman" pitchFamily="18" charset="0"/>
              </a:rPr>
              <a:t>                                             </a:t>
            </a:r>
          </a:p>
          <a:p>
            <a:pPr eaLnBrk="0" hangingPunct="0">
              <a:spcBef>
                <a:spcPct val="50000"/>
              </a:spcBef>
            </a:pPr>
            <a:r>
              <a:rPr lang="en-US" sz="3200" b="1" dirty="0" smtClean="0">
                <a:cs typeface="Times New Roman" pitchFamily="18" charset="0"/>
              </a:rPr>
              <a:t>					 Example</a:t>
            </a:r>
            <a:r>
              <a:rPr lang="en-US" sz="3200" b="1" dirty="0">
                <a:cs typeface="Times New Roman" pitchFamily="18" charset="0"/>
              </a:rPr>
              <a:t>:   </a:t>
            </a:r>
            <a:endParaRPr lang="en-US" sz="3200" b="1" dirty="0" smtClean="0">
              <a:cs typeface="Times New Roman" pitchFamily="18" charset="0"/>
            </a:endParaRPr>
          </a:p>
          <a:p>
            <a:pPr eaLnBrk="0" hangingPunct="0">
              <a:spcBef>
                <a:spcPct val="50000"/>
              </a:spcBef>
            </a:pPr>
            <a:r>
              <a:rPr lang="en-US" sz="3200" b="1" dirty="0" smtClean="0">
                <a:cs typeface="Times New Roman" pitchFamily="18" charset="0"/>
              </a:rPr>
              <a:t>					</a:t>
            </a:r>
            <a:r>
              <a:rPr lang="en-US" sz="2800" b="1" dirty="0" smtClean="0">
                <a:cs typeface="Times New Roman" pitchFamily="18" charset="0"/>
              </a:rPr>
              <a:t>100 </a:t>
            </a:r>
            <a:r>
              <a:rPr lang="en-US" sz="2800" b="1" dirty="0">
                <a:cs typeface="Times New Roman" pitchFamily="18" charset="0"/>
              </a:rPr>
              <a:t>/ Q</a:t>
            </a:r>
            <a:r>
              <a:rPr lang="en-US" sz="2800" b="1" baseline="-30000" dirty="0">
                <a:cs typeface="Times New Roman" pitchFamily="18" charset="0"/>
              </a:rPr>
              <a:t>2</a:t>
            </a:r>
            <a:r>
              <a:rPr lang="en-US" sz="2800" b="1" dirty="0">
                <a:cs typeface="Times New Roman" pitchFamily="18" charset="0"/>
              </a:rPr>
              <a:t> = 1750/3500</a:t>
            </a:r>
            <a:endParaRPr lang="en-US" sz="2800" dirty="0">
              <a:cs typeface="Times New Roman" pitchFamily="18" charset="0"/>
            </a:endParaRPr>
          </a:p>
          <a:p>
            <a:pPr eaLnBrk="0" hangingPunct="0">
              <a:spcBef>
                <a:spcPct val="50000"/>
              </a:spcBef>
            </a:pPr>
            <a:r>
              <a:rPr lang="en-US" sz="2800" b="1" dirty="0">
                <a:cs typeface="Times New Roman" pitchFamily="18" charset="0"/>
              </a:rPr>
              <a:t>                               </a:t>
            </a:r>
            <a:r>
              <a:rPr lang="en-US" sz="2800" b="1" dirty="0" smtClean="0">
                <a:cs typeface="Times New Roman" pitchFamily="18" charset="0"/>
              </a:rPr>
              <a:t>                             Q</a:t>
            </a:r>
            <a:r>
              <a:rPr lang="en-US" sz="2800" b="1" baseline="-30000" dirty="0" smtClean="0">
                <a:cs typeface="Times New Roman" pitchFamily="18" charset="0"/>
              </a:rPr>
              <a:t>2</a:t>
            </a:r>
            <a:r>
              <a:rPr lang="en-US" sz="2800" b="1" dirty="0" smtClean="0">
                <a:cs typeface="Times New Roman" pitchFamily="18" charset="0"/>
              </a:rPr>
              <a:t> </a:t>
            </a:r>
            <a:r>
              <a:rPr lang="en-US" sz="2800" b="1" dirty="0">
                <a:cs typeface="Times New Roman" pitchFamily="18" charset="0"/>
              </a:rPr>
              <a:t>= 200 m</a:t>
            </a:r>
            <a:r>
              <a:rPr lang="en-US" sz="2800" b="1" baseline="30000" dirty="0">
                <a:cs typeface="Times New Roman" pitchFamily="18" charset="0"/>
              </a:rPr>
              <a:t>3</a:t>
            </a:r>
            <a:r>
              <a:rPr lang="en-US" sz="2800" b="1" dirty="0">
                <a:cs typeface="Times New Roman" pitchFamily="18" charset="0"/>
              </a:rPr>
              <a:t>/hr</a:t>
            </a:r>
            <a:endParaRPr lang="en-US" sz="2800" dirty="0">
              <a:cs typeface="Times New Roman" pitchFamily="18" charset="0"/>
            </a:endParaRPr>
          </a:p>
          <a:p>
            <a:pPr eaLnBrk="0" hangingPunct="0">
              <a:spcBef>
                <a:spcPct val="50000"/>
              </a:spcBef>
            </a:pPr>
            <a:r>
              <a:rPr lang="en-US" sz="2800" b="1" dirty="0">
                <a:cs typeface="Times New Roman" pitchFamily="18" charset="0"/>
              </a:rPr>
              <a:t> </a:t>
            </a:r>
          </a:p>
        </p:txBody>
      </p:sp>
      <p:sp>
        <p:nvSpPr>
          <p:cNvPr id="8"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accent2"/>
                </a:solidFill>
                <a:latin typeface="+mj-lt"/>
                <a:ea typeface="+mj-ea"/>
                <a:cs typeface="Times New Roman" pitchFamily="18" charset="0"/>
              </a:rPr>
              <a:t>Effect of Variable Speed</a:t>
            </a:r>
            <a:endParaRPr lang="en-IN" sz="4400" b="1" dirty="0">
              <a:solidFill>
                <a:schemeClr val="accent2"/>
              </a:solidFill>
              <a:latin typeface="+mj-lt"/>
              <a:ea typeface="+mj-ea"/>
              <a:cs typeface="Times New Roman" pitchFamily="18" charset="0"/>
            </a:endParaRPr>
          </a:p>
        </p:txBody>
      </p:sp>
      <p:pic>
        <p:nvPicPr>
          <p:cNvPr id="16386" name="Picture 2"/>
          <p:cNvPicPr>
            <a:picLocks noChangeAspect="1" noChangeArrowheads="1"/>
          </p:cNvPicPr>
          <p:nvPr/>
        </p:nvPicPr>
        <p:blipFill>
          <a:blip r:embed="rId2" cstate="print"/>
          <a:srcRect/>
          <a:stretch>
            <a:fillRect/>
          </a:stretch>
        </p:blipFill>
        <p:spPr bwMode="auto">
          <a:xfrm>
            <a:off x="533400" y="1676400"/>
            <a:ext cx="449580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2"/>
                </a:solidFill>
                <a:cs typeface="Times New Roman" pitchFamily="18" charset="0"/>
              </a:rPr>
              <a:t>PUMPS CLASSIFICATION</a:t>
            </a:r>
            <a:endParaRPr lang="en-IN" sz="4000" b="1" dirty="0" smtClean="0">
              <a:solidFill>
                <a:schemeClr val="accent2"/>
              </a:solidFill>
              <a:cs typeface="Times New Roman" pitchFamily="18" charset="0"/>
            </a:endParaRPr>
          </a:p>
        </p:txBody>
      </p:sp>
      <p:graphicFrame>
        <p:nvGraphicFramePr>
          <p:cNvPr id="13314" name="Object 2"/>
          <p:cNvGraphicFramePr>
            <a:graphicFrameLocks noChangeAspect="1"/>
          </p:cNvGraphicFramePr>
          <p:nvPr/>
        </p:nvGraphicFramePr>
        <p:xfrm>
          <a:off x="690563" y="1752600"/>
          <a:ext cx="7762875" cy="4419600"/>
        </p:xfrm>
        <a:graphic>
          <a:graphicData uri="http://schemas.openxmlformats.org/presentationml/2006/ole">
            <p:oleObj spid="_x0000_s13314" name="MS Org Chart" r:id="rId3" imgW="7746840" imgH="3244680" progId="">
              <p:embed followColorScheme="full"/>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Effect of Variable Speed</a:t>
            </a:r>
            <a:endParaRPr lang="en-IN" b="1" dirty="0">
              <a:solidFill>
                <a:schemeClr val="accent2"/>
              </a:solidFill>
              <a:cs typeface="Times New Roman" pitchFamily="18" charset="0"/>
            </a:endParaRPr>
          </a:p>
        </p:txBody>
      </p:sp>
      <p:pic>
        <p:nvPicPr>
          <p:cNvPr id="10243" name="Picture 3"/>
          <p:cNvPicPr>
            <a:picLocks noChangeAspect="1" noChangeArrowheads="1"/>
          </p:cNvPicPr>
          <p:nvPr/>
        </p:nvPicPr>
        <p:blipFill>
          <a:blip r:embed="rId2" cstate="print"/>
          <a:srcRect/>
          <a:stretch>
            <a:fillRect/>
          </a:stretch>
        </p:blipFill>
        <p:spPr bwMode="auto">
          <a:xfrm>
            <a:off x="533400" y="1828801"/>
            <a:ext cx="8077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solidFill>
                  <a:schemeClr val="accent2"/>
                </a:solidFill>
                <a:cs typeface="Times New Roman" pitchFamily="18" charset="0"/>
              </a:rPr>
              <a:t>Effect of Variable Diameter</a:t>
            </a:r>
            <a:endParaRPr lang="en-IN" b="1" dirty="0">
              <a:solidFill>
                <a:schemeClr val="accent2"/>
              </a:solidFill>
              <a:cs typeface="Times New Roman" pitchFamily="18" charset="0"/>
            </a:endParaRPr>
          </a:p>
        </p:txBody>
      </p:sp>
      <p:pic>
        <p:nvPicPr>
          <p:cNvPr id="17410" name="Picture 2"/>
          <p:cNvPicPr>
            <a:picLocks noChangeAspect="1" noChangeArrowheads="1"/>
          </p:cNvPicPr>
          <p:nvPr/>
        </p:nvPicPr>
        <p:blipFill>
          <a:blip r:embed="rId2" cstate="print"/>
          <a:srcRect/>
          <a:stretch>
            <a:fillRect/>
          </a:stretch>
        </p:blipFill>
        <p:spPr bwMode="auto">
          <a:xfrm>
            <a:off x="325395" y="914400"/>
            <a:ext cx="851380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Impeller Trimming</a:t>
            </a:r>
            <a:endParaRPr lang="en-IN" b="1" dirty="0">
              <a:solidFill>
                <a:schemeClr val="accent2"/>
              </a:solidFill>
              <a:cs typeface="Times New Roman"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433060" y="1524001"/>
            <a:ext cx="817754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Parallel Operation of Similar Pump</a:t>
            </a:r>
            <a:endParaRPr lang="en-IN" b="1" dirty="0">
              <a:solidFill>
                <a:schemeClr val="accent2"/>
              </a:solidFill>
              <a:cs typeface="Times New Roman" pitchFamily="18" charset="0"/>
            </a:endParaRPr>
          </a:p>
        </p:txBody>
      </p:sp>
      <p:pic>
        <p:nvPicPr>
          <p:cNvPr id="11266" name="Picture 2"/>
          <p:cNvPicPr>
            <a:picLocks noChangeAspect="1" noChangeArrowheads="1"/>
          </p:cNvPicPr>
          <p:nvPr/>
        </p:nvPicPr>
        <p:blipFill>
          <a:blip r:embed="rId2" cstate="print"/>
          <a:srcRect/>
          <a:stretch>
            <a:fillRect/>
          </a:stretch>
        </p:blipFill>
        <p:spPr bwMode="auto">
          <a:xfrm>
            <a:off x="371354" y="1524000"/>
            <a:ext cx="8391646"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Parallel Pumping</a:t>
            </a:r>
            <a:endParaRPr lang="en-IN" b="1" dirty="0">
              <a:solidFill>
                <a:schemeClr val="accent2"/>
              </a:solidFill>
              <a:cs typeface="Times New Roman" pitchFamily="18" charset="0"/>
            </a:endParaRPr>
          </a:p>
        </p:txBody>
      </p:sp>
      <p:pic>
        <p:nvPicPr>
          <p:cNvPr id="22530" name="Picture 2"/>
          <p:cNvPicPr>
            <a:picLocks noChangeAspect="1" noChangeArrowheads="1"/>
          </p:cNvPicPr>
          <p:nvPr/>
        </p:nvPicPr>
        <p:blipFill>
          <a:blip r:embed="rId2" cstate="print"/>
          <a:srcRect/>
          <a:stretch>
            <a:fillRect/>
          </a:stretch>
        </p:blipFill>
        <p:spPr bwMode="auto">
          <a:xfrm>
            <a:off x="533400" y="1524000"/>
            <a:ext cx="800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Parallel  Pumping</a:t>
            </a:r>
            <a:endParaRPr lang="en-IN" b="1" dirty="0">
              <a:solidFill>
                <a:schemeClr val="accent2"/>
              </a:solidFill>
              <a:cs typeface="Times New Roman" pitchFamily="18" charset="0"/>
            </a:endParaRPr>
          </a:p>
        </p:txBody>
      </p:sp>
      <p:pic>
        <p:nvPicPr>
          <p:cNvPr id="23554" name="Picture 2"/>
          <p:cNvPicPr>
            <a:picLocks noChangeAspect="1" noChangeArrowheads="1"/>
          </p:cNvPicPr>
          <p:nvPr/>
        </p:nvPicPr>
        <p:blipFill>
          <a:blip r:embed="rId2" cstate="print"/>
          <a:srcRect/>
          <a:stretch>
            <a:fillRect/>
          </a:stretch>
        </p:blipFill>
        <p:spPr bwMode="auto">
          <a:xfrm>
            <a:off x="609600" y="1319213"/>
            <a:ext cx="7924800" cy="485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60438"/>
          </a:xfrm>
        </p:spPr>
        <p:txBody>
          <a:bodyPr>
            <a:normAutofit/>
          </a:bodyPr>
          <a:lstStyle/>
          <a:p>
            <a:r>
              <a:rPr lang="en-US" b="1" dirty="0" smtClean="0">
                <a:solidFill>
                  <a:schemeClr val="accent2"/>
                </a:solidFill>
                <a:cs typeface="Times New Roman" pitchFamily="18" charset="0"/>
              </a:rPr>
              <a:t>Parallel Pumping</a:t>
            </a:r>
            <a:endParaRPr lang="en-IN" b="1" dirty="0">
              <a:solidFill>
                <a:schemeClr val="accent2"/>
              </a:solidFill>
              <a:cs typeface="Times New Roman"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762000" y="12192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Series Operation of Similar Pump</a:t>
            </a:r>
            <a:endParaRPr lang="en-IN" b="1" dirty="0">
              <a:solidFill>
                <a:schemeClr val="accent2"/>
              </a:solidFill>
              <a:cs typeface="Times New Roman" pitchFamily="18" charset="0"/>
            </a:endParaRPr>
          </a:p>
        </p:txBody>
      </p:sp>
      <p:pic>
        <p:nvPicPr>
          <p:cNvPr id="12290" name="Picture 2"/>
          <p:cNvPicPr>
            <a:picLocks noChangeAspect="1" noChangeArrowheads="1"/>
          </p:cNvPicPr>
          <p:nvPr/>
        </p:nvPicPr>
        <p:blipFill>
          <a:blip r:embed="rId2" cstate="print"/>
          <a:srcRect/>
          <a:stretch>
            <a:fillRect/>
          </a:stretch>
        </p:blipFill>
        <p:spPr bwMode="auto">
          <a:xfrm>
            <a:off x="331502" y="1524001"/>
            <a:ext cx="827909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Effect of Valve Throttling</a:t>
            </a:r>
            <a:endParaRPr lang="en-IN" b="1" dirty="0">
              <a:solidFill>
                <a:schemeClr val="accent2"/>
              </a:solidFill>
              <a:cs typeface="Times New Roman" pitchFamily="18" charset="0"/>
            </a:endParaRPr>
          </a:p>
        </p:txBody>
      </p:sp>
      <p:pic>
        <p:nvPicPr>
          <p:cNvPr id="18434" name="Picture 2"/>
          <p:cNvPicPr>
            <a:picLocks noChangeAspect="1" noChangeArrowheads="1"/>
          </p:cNvPicPr>
          <p:nvPr/>
        </p:nvPicPr>
        <p:blipFill>
          <a:blip r:embed="rId2" cstate="print"/>
          <a:srcRect/>
          <a:stretch>
            <a:fillRect/>
          </a:stretch>
        </p:blipFill>
        <p:spPr bwMode="auto">
          <a:xfrm>
            <a:off x="533400" y="1524000"/>
            <a:ext cx="800099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solidFill>
                  <a:schemeClr val="accent2"/>
                </a:solidFill>
                <a:cs typeface="Times New Roman" pitchFamily="18" charset="0"/>
              </a:rPr>
              <a:t>Effect of Valve Throttling</a:t>
            </a:r>
            <a:endParaRPr lang="en-IN" dirty="0"/>
          </a:p>
        </p:txBody>
      </p:sp>
      <p:pic>
        <p:nvPicPr>
          <p:cNvPr id="19458" name="Picture 2"/>
          <p:cNvPicPr>
            <a:picLocks noChangeAspect="1" noChangeArrowheads="1"/>
          </p:cNvPicPr>
          <p:nvPr/>
        </p:nvPicPr>
        <p:blipFill>
          <a:blip r:embed="rId2" cstate="print"/>
          <a:srcRect/>
          <a:stretch>
            <a:fillRect/>
          </a:stretch>
        </p:blipFill>
        <p:spPr bwMode="auto">
          <a:xfrm>
            <a:off x="533400" y="1271588"/>
            <a:ext cx="8077200" cy="497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458200" cy="5416868"/>
          </a:xfrm>
          <a:prstGeom prst="rect">
            <a:avLst/>
          </a:prstGeom>
        </p:spPr>
        <p:txBody>
          <a:bodyPr wrap="square">
            <a:spAutoFit/>
          </a:bodyPr>
          <a:lstStyle/>
          <a:p>
            <a:pPr algn="ctr">
              <a:spcBef>
                <a:spcPct val="0"/>
              </a:spcBef>
            </a:pPr>
            <a:r>
              <a:rPr lang="en-US" sz="4000" b="1" dirty="0" smtClean="0">
                <a:solidFill>
                  <a:schemeClr val="accent2"/>
                </a:solidFill>
                <a:latin typeface="+mj-lt"/>
                <a:ea typeface="+mj-ea"/>
                <a:cs typeface="Times New Roman" pitchFamily="18" charset="0"/>
              </a:rPr>
              <a:t>PUMPS CLASSIFICATION</a:t>
            </a:r>
          </a:p>
          <a:p>
            <a:pPr algn="ctr"/>
            <a:endParaRPr lang="en-IN" b="1" dirty="0" smtClean="0"/>
          </a:p>
          <a:p>
            <a:pPr algn="ctr"/>
            <a:endParaRPr lang="en-IN" b="1" dirty="0" smtClean="0"/>
          </a:p>
          <a:p>
            <a:r>
              <a:rPr lang="en-IN" b="1" dirty="0" smtClean="0"/>
              <a:t>PUMPS ARE OF 2 TYPES – POSITIVE DISPLACEMENT AND ROTODYNAMIC</a:t>
            </a:r>
          </a:p>
          <a:p>
            <a:endParaRPr lang="en-IN" b="1" dirty="0" smtClean="0"/>
          </a:p>
          <a:p>
            <a:pPr algn="just">
              <a:buFont typeface="Arial" pitchFamily="34" charset="0"/>
              <a:buChar char="•"/>
            </a:pPr>
            <a:r>
              <a:rPr lang="en-IN" b="1" dirty="0" smtClean="0"/>
              <a:t> </a:t>
            </a:r>
            <a:r>
              <a:rPr lang="en-IN" b="1" dirty="0" smtClean="0">
                <a:solidFill>
                  <a:schemeClr val="accent6">
                    <a:lumMod val="50000"/>
                  </a:schemeClr>
                </a:solidFill>
              </a:rPr>
              <a:t>POSITIVE DISPLACEMENT PUMPS </a:t>
            </a:r>
            <a:r>
              <a:rPr lang="en-IN" b="1" dirty="0" smtClean="0"/>
              <a:t>ARE THOSE IN WHICH LIQUID IS SUCKED AND THEN PUSHED DUE TO THE THRUST EXERTED ON IT BY A MOVING MEMBER ,WHICH RESULTS IN LIFTING THE LIQUID TO THE REQUIRED HEIGHT</a:t>
            </a:r>
            <a:r>
              <a:rPr lang="en-IN" b="1" dirty="0" smtClean="0"/>
              <a:t>.</a:t>
            </a:r>
          </a:p>
          <a:p>
            <a:pPr algn="just">
              <a:buFont typeface="Arial" pitchFamily="34" charset="0"/>
              <a:buChar char="•"/>
            </a:pPr>
            <a:endParaRPr lang="en-IN" b="1" dirty="0" smtClean="0"/>
          </a:p>
          <a:p>
            <a:r>
              <a:rPr lang="en-IN" b="1" dirty="0" smtClean="0"/>
              <a:t>EXAMPLES – RECIPROCATING PUMPS, DOSING PUMPS, PLUNGER PUMPS,SCREW PUMPS</a:t>
            </a:r>
          </a:p>
          <a:p>
            <a:endParaRPr lang="en-IN" b="1" dirty="0" smtClean="0"/>
          </a:p>
          <a:p>
            <a:pPr>
              <a:buFont typeface="Arial" pitchFamily="34" charset="0"/>
              <a:buChar char="•"/>
            </a:pPr>
            <a:r>
              <a:rPr lang="en-IN" b="1" dirty="0" smtClean="0"/>
              <a:t> </a:t>
            </a:r>
            <a:r>
              <a:rPr lang="en-IN" b="1" dirty="0" smtClean="0">
                <a:solidFill>
                  <a:schemeClr val="accent6">
                    <a:lumMod val="50000"/>
                  </a:schemeClr>
                </a:solidFill>
              </a:rPr>
              <a:t>ROTODYNAMIC PUMPS</a:t>
            </a:r>
            <a:r>
              <a:rPr lang="en-IN" b="1" dirty="0" smtClean="0"/>
              <a:t> HAVE A ROTATING ELEMENT ,CALLED IMPELLER,THROUGH WHICH AS THE LIQUID PASSES ITS ANGULAR MOMENTUM CHANGES ,DUE TO WHICH THE PRESSURE ENERGY OF THE LIQUID IS INCREASED</a:t>
            </a:r>
            <a:r>
              <a:rPr lang="en-IN" b="1" dirty="0" smtClean="0"/>
              <a:t>.</a:t>
            </a:r>
          </a:p>
          <a:p>
            <a:pPr>
              <a:buFont typeface="Arial" pitchFamily="34" charset="0"/>
              <a:buChar char="•"/>
            </a:pPr>
            <a:endParaRPr lang="en-IN" b="1" dirty="0" smtClean="0"/>
          </a:p>
          <a:p>
            <a:r>
              <a:rPr lang="en-IN" b="1" dirty="0" smtClean="0"/>
              <a:t>EXAMPLES – CENTRIFUGAL PUMPS , CENTRIPETAL </a:t>
            </a:r>
            <a:r>
              <a:rPr lang="en-IN" b="1" dirty="0" smtClean="0"/>
              <a:t>PUMPS</a:t>
            </a:r>
          </a:p>
          <a:p>
            <a:endParaRPr lang="en-IN" dirty="0"/>
          </a:p>
        </p:txBody>
      </p:sp>
      <p:sp>
        <p:nvSpPr>
          <p:cNvPr id="3" name="Rectangle 3"/>
          <p:cNvSpPr txBox="1">
            <a:spLocks noChangeArrowheads="1"/>
          </p:cNvSpPr>
          <p:nvPr/>
        </p:nvSpPr>
        <p:spPr>
          <a:xfrm>
            <a:off x="1524000" y="5334000"/>
            <a:ext cx="5257800" cy="838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Velocity energy </a:t>
            </a:r>
            <a:r>
              <a:rPr kumimoji="0" lang="en-US"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Pressure energy</a:t>
            </a: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(Kinetic energy)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2"/>
                </a:solidFill>
                <a:cs typeface="Times New Roman" pitchFamily="18" charset="0"/>
              </a:rPr>
              <a:t>Operating Conditions of Over-designed Pump</a:t>
            </a:r>
            <a:endParaRPr lang="en-IN" sz="3200" b="1" dirty="0">
              <a:solidFill>
                <a:schemeClr val="accent2"/>
              </a:solidFill>
              <a:cs typeface="Times New Roman" pitchFamily="18" charset="0"/>
            </a:endParaRPr>
          </a:p>
        </p:txBody>
      </p:sp>
      <p:pic>
        <p:nvPicPr>
          <p:cNvPr id="20482" name="Picture 2"/>
          <p:cNvPicPr>
            <a:picLocks noChangeAspect="1" noChangeArrowheads="1"/>
          </p:cNvPicPr>
          <p:nvPr/>
        </p:nvPicPr>
        <p:blipFill>
          <a:blip r:embed="rId2" cstate="print"/>
          <a:srcRect/>
          <a:stretch>
            <a:fillRect/>
          </a:stretch>
        </p:blipFill>
        <p:spPr bwMode="auto">
          <a:xfrm>
            <a:off x="533400" y="1400174"/>
            <a:ext cx="7772400" cy="4924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solidFill>
                <a:cs typeface="Times New Roman" pitchFamily="18" charset="0"/>
              </a:rPr>
              <a:t>Operating Conditions of Over-designed Pump</a:t>
            </a:r>
            <a:endParaRPr lang="en-IN" sz="3200" dirty="0"/>
          </a:p>
        </p:txBody>
      </p:sp>
      <p:pic>
        <p:nvPicPr>
          <p:cNvPr id="21506" name="Picture 2"/>
          <p:cNvPicPr>
            <a:picLocks noChangeAspect="1" noChangeArrowheads="1"/>
          </p:cNvPicPr>
          <p:nvPr/>
        </p:nvPicPr>
        <p:blipFill>
          <a:blip r:embed="rId2" cstate="print"/>
          <a:srcRect/>
          <a:stretch>
            <a:fillRect/>
          </a:stretch>
        </p:blipFill>
        <p:spPr bwMode="auto">
          <a:xfrm>
            <a:off x="685800" y="1357313"/>
            <a:ext cx="7772400" cy="466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cs typeface="Times New Roman" pitchFamily="18" charset="0"/>
              </a:rPr>
              <a:t>Coatings of Hydraulic Passages</a:t>
            </a:r>
            <a:endParaRPr lang="en-IN" b="1" dirty="0">
              <a:solidFill>
                <a:schemeClr val="accent2"/>
              </a:solidFill>
              <a:cs typeface="Times New Roman" pitchFamily="18" charset="0"/>
            </a:endParaRPr>
          </a:p>
        </p:txBody>
      </p:sp>
      <p:pic>
        <p:nvPicPr>
          <p:cNvPr id="26626" name="Picture 2"/>
          <p:cNvPicPr>
            <a:picLocks noChangeAspect="1" noChangeArrowheads="1"/>
          </p:cNvPicPr>
          <p:nvPr/>
        </p:nvPicPr>
        <p:blipFill>
          <a:blip r:embed="rId2" cstate="print"/>
          <a:srcRect/>
          <a:stretch>
            <a:fillRect/>
          </a:stretch>
        </p:blipFill>
        <p:spPr bwMode="auto">
          <a:xfrm>
            <a:off x="457200" y="1500188"/>
            <a:ext cx="8153400" cy="4900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cs typeface="Times New Roman" pitchFamily="18" charset="0"/>
              </a:rPr>
              <a:t>Coatings of Hydraulic Passages</a:t>
            </a:r>
            <a:endParaRPr lang="en-IN" dirty="0"/>
          </a:p>
        </p:txBody>
      </p:sp>
      <p:pic>
        <p:nvPicPr>
          <p:cNvPr id="27650" name="Picture 2"/>
          <p:cNvPicPr>
            <a:picLocks noChangeAspect="1" noChangeArrowheads="1"/>
          </p:cNvPicPr>
          <p:nvPr/>
        </p:nvPicPr>
        <p:blipFill>
          <a:blip r:embed="rId2" cstate="print"/>
          <a:srcRect/>
          <a:stretch>
            <a:fillRect/>
          </a:stretch>
        </p:blipFill>
        <p:spPr bwMode="auto">
          <a:xfrm>
            <a:off x="381000" y="1409700"/>
            <a:ext cx="8305799"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cs typeface="Times New Roman" pitchFamily="18" charset="0"/>
              </a:rPr>
              <a:t>Coatings of Hydraulic Passages</a:t>
            </a:r>
            <a:endParaRPr lang="en-IN" dirty="0"/>
          </a:p>
        </p:txBody>
      </p:sp>
      <p:pic>
        <p:nvPicPr>
          <p:cNvPr id="28674" name="Picture 2"/>
          <p:cNvPicPr>
            <a:picLocks noChangeAspect="1" noChangeArrowheads="1"/>
          </p:cNvPicPr>
          <p:nvPr/>
        </p:nvPicPr>
        <p:blipFill>
          <a:blip r:embed="rId2" cstate="print"/>
          <a:srcRect/>
          <a:stretch>
            <a:fillRect/>
          </a:stretch>
        </p:blipFill>
        <p:spPr bwMode="auto">
          <a:xfrm>
            <a:off x="381000" y="1543050"/>
            <a:ext cx="82296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solidFill>
                  <a:schemeClr val="accent2"/>
                </a:solidFill>
                <a:cs typeface="Times New Roman" pitchFamily="18" charset="0"/>
              </a:rPr>
              <a:t>CONCLUSION</a:t>
            </a:r>
            <a:endParaRPr lang="en-IN" b="1" dirty="0">
              <a:solidFill>
                <a:schemeClr val="accent2"/>
              </a:solidFill>
              <a:cs typeface="Times New Roman" pitchFamily="18" charset="0"/>
            </a:endParaRPr>
          </a:p>
        </p:txBody>
      </p:sp>
      <p:pic>
        <p:nvPicPr>
          <p:cNvPr id="25603" name="Picture 3"/>
          <p:cNvPicPr>
            <a:picLocks noChangeAspect="1" noChangeArrowheads="1"/>
          </p:cNvPicPr>
          <p:nvPr/>
        </p:nvPicPr>
        <p:blipFill>
          <a:blip r:embed="rId2" cstate="print"/>
          <a:srcRect/>
          <a:stretch>
            <a:fillRect/>
          </a:stretch>
        </p:blipFill>
        <p:spPr bwMode="auto">
          <a:xfrm>
            <a:off x="457200" y="1752600"/>
            <a:ext cx="8381999" cy="4648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382000" cy="2971800"/>
          </a:xfrm>
        </p:spPr>
        <p:txBody>
          <a:bodyPr>
            <a:normAutofit/>
          </a:bodyPr>
          <a:lstStyle/>
          <a:p>
            <a:r>
              <a:rPr lang="en-US" sz="7200" b="1" dirty="0" smtClean="0">
                <a:solidFill>
                  <a:schemeClr val="accent2"/>
                </a:solidFill>
                <a:cs typeface="Times New Roman" pitchFamily="18" charset="0"/>
              </a:rPr>
              <a:t>THANK YOU</a:t>
            </a:r>
            <a:endParaRPr lang="en-IN" sz="7200" b="1"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600" b="1" dirty="0" smtClean="0">
                <a:solidFill>
                  <a:schemeClr val="accent2"/>
                </a:solidFill>
                <a:cs typeface="Times New Roman" pitchFamily="18" charset="0"/>
              </a:rPr>
              <a:t>CENTRIFUGAL  v/s  RECIPROCATING PUMPS</a:t>
            </a:r>
          </a:p>
        </p:txBody>
      </p:sp>
      <p:pic>
        <p:nvPicPr>
          <p:cNvPr id="3" name="Picture 2"/>
          <p:cNvPicPr>
            <a:picLocks noChangeAspect="1" noChangeArrowheads="1"/>
          </p:cNvPicPr>
          <p:nvPr/>
        </p:nvPicPr>
        <p:blipFill>
          <a:blip r:embed="rId2" cstate="print"/>
          <a:srcRect/>
          <a:stretch>
            <a:fillRect/>
          </a:stretch>
        </p:blipFill>
        <p:spPr bwMode="auto">
          <a:xfrm>
            <a:off x="533400" y="1600200"/>
            <a:ext cx="8305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normAutofit/>
          </a:bodyPr>
          <a:lstStyle/>
          <a:p>
            <a:r>
              <a:rPr lang="en-US" sz="4000" b="1" dirty="0" smtClean="0">
                <a:solidFill>
                  <a:schemeClr val="accent2"/>
                </a:solidFill>
                <a:cs typeface="Times New Roman" pitchFamily="18" charset="0"/>
              </a:rPr>
              <a:t>Centrifugal Pumps</a:t>
            </a:r>
          </a:p>
        </p:txBody>
      </p:sp>
      <p:pic>
        <p:nvPicPr>
          <p:cNvPr id="32772" name="Picture 4" descr="\\Dharma\Sharable files\cpump.jpg"/>
          <p:cNvPicPr>
            <a:picLocks noChangeAspect="1" noChangeArrowheads="1"/>
          </p:cNvPicPr>
          <p:nvPr/>
        </p:nvPicPr>
        <p:blipFill>
          <a:blip r:embed="rId2" r:link="rId3" cstate="print"/>
          <a:srcRect/>
          <a:stretch>
            <a:fillRect/>
          </a:stretch>
        </p:blipFill>
        <p:spPr bwMode="auto">
          <a:xfrm>
            <a:off x="228600" y="1447801"/>
            <a:ext cx="4724400" cy="4343400"/>
          </a:xfrm>
          <a:prstGeom prst="rect">
            <a:avLst/>
          </a:prstGeom>
          <a:noFill/>
          <a:ln w="9525">
            <a:noFill/>
            <a:miter lim="800000"/>
            <a:headEnd/>
            <a:tailEnd/>
          </a:ln>
        </p:spPr>
      </p:pic>
      <p:pic>
        <p:nvPicPr>
          <p:cNvPr id="4" name="Picture 3" descr="ImpellerAnim"/>
          <p:cNvPicPr>
            <a:picLocks noChangeAspect="1" noChangeArrowheads="1"/>
          </p:cNvPicPr>
          <p:nvPr/>
        </p:nvPicPr>
        <p:blipFill>
          <a:blip r:embed="rId4" cstate="print"/>
          <a:srcRect/>
          <a:stretch>
            <a:fillRect/>
          </a:stretch>
        </p:blipFill>
        <p:spPr bwMode="auto">
          <a:xfrm>
            <a:off x="5181600" y="2057400"/>
            <a:ext cx="3962400" cy="411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solidFill>
                  <a:schemeClr val="accent2"/>
                </a:solidFill>
                <a:cs typeface="Times New Roman" pitchFamily="18" charset="0"/>
              </a:rPr>
              <a:t>COMPONENTS OF PUMP</a:t>
            </a:r>
          </a:p>
        </p:txBody>
      </p:sp>
      <p:pic>
        <p:nvPicPr>
          <p:cNvPr id="41985" name="Picture 1"/>
          <p:cNvPicPr>
            <a:picLocks noChangeAspect="1" noChangeArrowheads="1"/>
          </p:cNvPicPr>
          <p:nvPr/>
        </p:nvPicPr>
        <p:blipFill>
          <a:blip r:embed="rId2"/>
          <a:srcRect/>
          <a:stretch>
            <a:fillRect/>
          </a:stretch>
        </p:blipFill>
        <p:spPr bwMode="auto">
          <a:xfrm>
            <a:off x="762000" y="1447800"/>
            <a:ext cx="7315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srcRect/>
          <a:stretch>
            <a:fillRect/>
          </a:stretch>
        </p:blipFill>
        <p:spPr bwMode="auto">
          <a:xfrm>
            <a:off x="381000" y="1600200"/>
            <a:ext cx="8077201" cy="4800600"/>
          </a:xfrm>
          <a:prstGeom prst="rect">
            <a:avLst/>
          </a:prstGeom>
          <a:noFill/>
          <a:ln w="9525">
            <a:noFill/>
            <a:miter lim="800000"/>
            <a:headEnd/>
            <a:tailEnd/>
          </a:ln>
          <a:effectLst/>
        </p:spPr>
      </p:pic>
      <p:sp>
        <p:nvSpPr>
          <p:cNvPr id="3" name="Rectangle 2"/>
          <p:cNvSpPr/>
          <p:nvPr/>
        </p:nvSpPr>
        <p:spPr>
          <a:xfrm>
            <a:off x="457200" y="228600"/>
            <a:ext cx="8229600" cy="646331"/>
          </a:xfrm>
          <a:prstGeom prst="rect">
            <a:avLst/>
          </a:prstGeom>
        </p:spPr>
        <p:txBody>
          <a:bodyPr wrap="square">
            <a:spAutoFit/>
          </a:bodyPr>
          <a:lstStyle/>
          <a:p>
            <a:r>
              <a:rPr lang="en-US" sz="3600" b="1" dirty="0" smtClean="0">
                <a:solidFill>
                  <a:schemeClr val="accent2"/>
                </a:solidFill>
                <a:cs typeface="Times New Roman" pitchFamily="18" charset="0"/>
              </a:rPr>
              <a:t>COMPONENTS OF PUMP -  IMPELLER</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1179</Words>
  <Application>Microsoft Office PowerPoint</Application>
  <PresentationFormat>On-screen Show (4:3)</PresentationFormat>
  <Paragraphs>380</Paragraphs>
  <Slides>56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MS Org Chart</vt:lpstr>
      <vt:lpstr>Bitmap Image</vt:lpstr>
      <vt:lpstr>PERFORMANCE MONITORING OF PUMPS</vt:lpstr>
      <vt:lpstr>Slide 2</vt:lpstr>
      <vt:lpstr>Slide 3</vt:lpstr>
      <vt:lpstr>PUMPS CLASSIFICATION</vt:lpstr>
      <vt:lpstr>Slide 5</vt:lpstr>
      <vt:lpstr>CENTRIFUGAL  v/s  RECIPROCATING PUMPS</vt:lpstr>
      <vt:lpstr>Centrifugal Pumps</vt:lpstr>
      <vt:lpstr>COMPONENTS OF PUMP</vt:lpstr>
      <vt:lpstr>Slide 9</vt:lpstr>
      <vt:lpstr>COMPONENTS OF PUMP -  IMPELLER</vt:lpstr>
      <vt:lpstr>COMPONENTS OF PUMP - CASING</vt:lpstr>
      <vt:lpstr>Pump Assessment Study</vt:lpstr>
      <vt:lpstr>Pump Efficiency</vt:lpstr>
      <vt:lpstr>System Characteristics Curve</vt:lpstr>
      <vt:lpstr>System Characteristics Curve</vt:lpstr>
      <vt:lpstr>System with high static head</vt:lpstr>
      <vt:lpstr>System with low static head</vt:lpstr>
      <vt:lpstr>Pump Characteristics Curve</vt:lpstr>
      <vt:lpstr>Pump curve</vt:lpstr>
      <vt:lpstr>Pump operating point</vt:lpstr>
      <vt:lpstr>Pump Selection – System &amp; Pump Curve</vt:lpstr>
      <vt:lpstr>Iso-Efficiency Curves</vt:lpstr>
      <vt:lpstr>Iso-Efficiency Curves</vt:lpstr>
      <vt:lpstr>If we select E, then the pump efficiency is 60%</vt:lpstr>
      <vt:lpstr>If we select A, then the pump efficiency is 50% </vt:lpstr>
      <vt:lpstr>Iso-Efficiency Curves</vt:lpstr>
      <vt:lpstr>Using oversized pump !</vt:lpstr>
      <vt:lpstr>Pump Selection - Modification</vt:lpstr>
      <vt:lpstr>Pump Selection - Modification</vt:lpstr>
      <vt:lpstr>Pump Selection - Modification</vt:lpstr>
      <vt:lpstr>Pump Selection - Modification</vt:lpstr>
      <vt:lpstr>POWER CURVE</vt:lpstr>
      <vt:lpstr>Example</vt:lpstr>
      <vt:lpstr>Net Positive Suction Head</vt:lpstr>
      <vt:lpstr>NPSH</vt:lpstr>
      <vt:lpstr>Vapour Pressure &amp; Suction Lift</vt:lpstr>
      <vt:lpstr>NPSH Calculations</vt:lpstr>
      <vt:lpstr>AFFINITY LAW</vt:lpstr>
      <vt:lpstr>Slide 39</vt:lpstr>
      <vt:lpstr>Effect of Variable Speed</vt:lpstr>
      <vt:lpstr>Effect of Variable Diameter</vt:lpstr>
      <vt:lpstr>Impeller Trimming</vt:lpstr>
      <vt:lpstr>Parallel Operation of Similar Pump</vt:lpstr>
      <vt:lpstr>Parallel Pumping</vt:lpstr>
      <vt:lpstr>Parallel  Pumping</vt:lpstr>
      <vt:lpstr>Parallel Pumping</vt:lpstr>
      <vt:lpstr>Series Operation of Similar Pump</vt:lpstr>
      <vt:lpstr>Effect of Valve Throttling</vt:lpstr>
      <vt:lpstr>Effect of Valve Throttling</vt:lpstr>
      <vt:lpstr>Operating Conditions of Over-designed Pump</vt:lpstr>
      <vt:lpstr>Operating Conditions of Over-designed Pump</vt:lpstr>
      <vt:lpstr>Coatings of Hydraulic Passages</vt:lpstr>
      <vt:lpstr>Coatings of Hydraulic Passages</vt:lpstr>
      <vt:lpstr>Coatings of Hydraulic Passages</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Pumps and Pumping Systems</dc:title>
  <dc:creator>mukeshs</dc:creator>
  <cp:lastModifiedBy>sharmachirag</cp:lastModifiedBy>
  <cp:revision>63</cp:revision>
  <dcterms:created xsi:type="dcterms:W3CDTF">2013-02-02T11:52:15Z</dcterms:created>
  <dcterms:modified xsi:type="dcterms:W3CDTF">2013-06-13T10:09:09Z</dcterms:modified>
</cp:coreProperties>
</file>