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97" r:id="rId4"/>
    <p:sldId id="298" r:id="rId5"/>
    <p:sldId id="299" r:id="rId6"/>
    <p:sldId id="274" r:id="rId7"/>
    <p:sldId id="301" r:id="rId8"/>
    <p:sldId id="302" r:id="rId9"/>
    <p:sldId id="290" r:id="rId10"/>
    <p:sldId id="291" r:id="rId11"/>
    <p:sldId id="259" r:id="rId12"/>
    <p:sldId id="283" r:id="rId13"/>
    <p:sldId id="260" r:id="rId14"/>
    <p:sldId id="288" r:id="rId15"/>
    <p:sldId id="277" r:id="rId16"/>
    <p:sldId id="278" r:id="rId17"/>
    <p:sldId id="280" r:id="rId18"/>
    <p:sldId id="284" r:id="rId19"/>
    <p:sldId id="285" r:id="rId20"/>
    <p:sldId id="286" r:id="rId21"/>
    <p:sldId id="287" r:id="rId22"/>
    <p:sldId id="262" r:id="rId23"/>
    <p:sldId id="294" r:id="rId24"/>
    <p:sldId id="295" r:id="rId25"/>
    <p:sldId id="263" r:id="rId26"/>
    <p:sldId id="296" r:id="rId27"/>
    <p:sldId id="300" r:id="rId28"/>
    <p:sldId id="282" r:id="rId29"/>
    <p:sldId id="303"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p:scale>
          <a:sx n="50" d="100"/>
          <a:sy n="50" d="100"/>
        </p:scale>
        <p:origin x="-1956" y="-5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304800"/>
            <a:ext cx="7772400" cy="460375"/>
          </a:xfrm>
        </p:spPr>
        <p:txBody>
          <a:bodyPr>
            <a:normAutofit/>
          </a:bodyPr>
          <a:lstStyle/>
          <a:p>
            <a:r>
              <a:rPr lang="en-US" sz="2400" b="1" i="1" dirty="0" smtClean="0"/>
              <a:t>WHAT IS GREASE</a:t>
            </a:r>
            <a:endParaRPr lang="en-US" sz="2400" b="1" i="1" dirty="0"/>
          </a:p>
        </p:txBody>
      </p:sp>
      <p:sp>
        <p:nvSpPr>
          <p:cNvPr id="3" name="Subtitle 2"/>
          <p:cNvSpPr>
            <a:spLocks noGrp="1"/>
          </p:cNvSpPr>
          <p:nvPr>
            <p:ph type="subTitle" idx="1"/>
          </p:nvPr>
        </p:nvSpPr>
        <p:spPr>
          <a:xfrm>
            <a:off x="381000" y="1447800"/>
            <a:ext cx="8153400" cy="4724400"/>
          </a:xfrm>
        </p:spPr>
        <p:txBody>
          <a:bodyPr>
            <a:normAutofit/>
          </a:bodyPr>
          <a:lstStyle/>
          <a:p>
            <a:pPr algn="l"/>
            <a:r>
              <a:rPr lang="en-IN" sz="1800" i="1" dirty="0" smtClean="0">
                <a:solidFill>
                  <a:schemeClr val="tx1"/>
                </a:solidFill>
              </a:rPr>
              <a:t>“A solid to </a:t>
            </a:r>
            <a:r>
              <a:rPr lang="en-IN" sz="1800" i="1" dirty="0" err="1" smtClean="0">
                <a:solidFill>
                  <a:schemeClr val="tx1"/>
                </a:solidFill>
              </a:rPr>
              <a:t>semifluid</a:t>
            </a:r>
            <a:r>
              <a:rPr lang="en-IN" sz="1800" i="1" dirty="0" smtClean="0">
                <a:solidFill>
                  <a:schemeClr val="tx1"/>
                </a:solidFill>
              </a:rPr>
              <a:t> product of dispersion of a thickening agent in liquid lubricant. Other ingredients imparting special properties may be included“ </a:t>
            </a:r>
            <a:endParaRPr lang="en-US" sz="1800" dirty="0" smtClean="0">
              <a:solidFill>
                <a:schemeClr val="tx1"/>
              </a:solidFill>
            </a:endParaRPr>
          </a:p>
          <a:p>
            <a:pPr algn="l"/>
            <a:endParaRPr lang="en-US" sz="1800" dirty="0" smtClean="0">
              <a:solidFill>
                <a:schemeClr val="tx1"/>
              </a:solidFill>
            </a:endParaRPr>
          </a:p>
          <a:p>
            <a:pPr algn="l"/>
            <a:r>
              <a:rPr lang="en-US" sz="1800" dirty="0" smtClean="0">
                <a:solidFill>
                  <a:schemeClr val="tx1"/>
                </a:solidFill>
              </a:rPr>
              <a:t>It possess a high initial viscosity, which upon the application of shear, drops to give the effect of an oil-lubricated bearing of approximately the same viscosity as the base oil used in the grease.</a:t>
            </a:r>
          </a:p>
          <a:p>
            <a:pPr algn="l"/>
            <a:endParaRPr lang="en-US" sz="1800" dirty="0" smtClean="0">
              <a:solidFill>
                <a:schemeClr val="tx1"/>
              </a:solidFill>
            </a:endParaRPr>
          </a:p>
          <a:p>
            <a:pPr algn="l"/>
            <a:r>
              <a:rPr lang="en-US" sz="1800" dirty="0" smtClean="0">
                <a:solidFill>
                  <a:schemeClr val="tx1"/>
                </a:solidFill>
              </a:rPr>
              <a:t>It is simply a Lubricating fluid which has been gelled with a thickening agent.</a:t>
            </a:r>
          </a:p>
          <a:p>
            <a:pPr algn="l"/>
            <a:endParaRPr lang="en-US" sz="1800" dirty="0" smtClean="0">
              <a:solidFill>
                <a:schemeClr val="tx1"/>
              </a:solidFill>
            </a:endParaRPr>
          </a:p>
          <a:p>
            <a:pPr algn="l"/>
            <a:r>
              <a:rPr lang="en-US" sz="1800" dirty="0" smtClean="0">
                <a:solidFill>
                  <a:schemeClr val="tx1"/>
                </a:solidFill>
              </a:rPr>
              <a:t>		</a:t>
            </a:r>
          </a:p>
          <a:p>
            <a:pPr algn="l"/>
            <a:r>
              <a:rPr lang="en-US" sz="1800" dirty="0" smtClean="0">
                <a:solidFill>
                  <a:schemeClr val="tx1"/>
                </a:solidFill>
              </a:rPr>
              <a:t>	                +		   +		          =</a:t>
            </a:r>
          </a:p>
        </p:txBody>
      </p:sp>
      <p:sp>
        <p:nvSpPr>
          <p:cNvPr id="6" name="Oval 5"/>
          <p:cNvSpPr/>
          <p:nvPr/>
        </p:nvSpPr>
        <p:spPr>
          <a:xfrm>
            <a:off x="381000" y="4191000"/>
            <a:ext cx="1524000" cy="990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70-95% Base oil</a:t>
            </a:r>
            <a:endParaRPr lang="en-IN" dirty="0"/>
          </a:p>
        </p:txBody>
      </p:sp>
      <p:sp>
        <p:nvSpPr>
          <p:cNvPr id="7" name="Oval 6"/>
          <p:cNvSpPr/>
          <p:nvPr/>
        </p:nvSpPr>
        <p:spPr>
          <a:xfrm>
            <a:off x="2514600" y="4267200"/>
            <a:ext cx="1600200" cy="990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3-30 % Thickener </a:t>
            </a:r>
            <a:endParaRPr lang="en-IN" dirty="0"/>
          </a:p>
        </p:txBody>
      </p:sp>
      <p:sp>
        <p:nvSpPr>
          <p:cNvPr id="8" name="Oval 7"/>
          <p:cNvSpPr/>
          <p:nvPr/>
        </p:nvSpPr>
        <p:spPr>
          <a:xfrm>
            <a:off x="4572000" y="4267200"/>
            <a:ext cx="1676400" cy="990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10 % Additives</a:t>
            </a:r>
            <a:endParaRPr lang="en-IN" dirty="0"/>
          </a:p>
        </p:txBody>
      </p:sp>
      <p:sp>
        <p:nvSpPr>
          <p:cNvPr id="9" name="Oval 8"/>
          <p:cNvSpPr/>
          <p:nvPr/>
        </p:nvSpPr>
        <p:spPr>
          <a:xfrm>
            <a:off x="6781800" y="4191000"/>
            <a:ext cx="1828800" cy="990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Lubricating Grease</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602163"/>
          </a:xfrm>
        </p:spPr>
        <p:txBody>
          <a:bodyPr>
            <a:normAutofit/>
          </a:bodyPr>
          <a:lstStyle/>
          <a:p>
            <a:pPr>
              <a:buNone/>
            </a:pPr>
            <a:r>
              <a:rPr lang="en-US" sz="1800" dirty="0" smtClean="0"/>
              <a:t>4) </a:t>
            </a:r>
            <a:r>
              <a:rPr lang="en-US" sz="1800" b="1" dirty="0" smtClean="0"/>
              <a:t>Determine the proper additive package</a:t>
            </a:r>
          </a:p>
          <a:p>
            <a:pPr>
              <a:buNone/>
            </a:pPr>
            <a:endParaRPr lang="en-US" sz="1800" b="1" dirty="0" smtClean="0"/>
          </a:p>
          <a:p>
            <a:r>
              <a:rPr lang="en-US" sz="1800" dirty="0" smtClean="0"/>
              <a:t>anti-wear (AW)</a:t>
            </a:r>
          </a:p>
          <a:p>
            <a:pPr>
              <a:buNone/>
            </a:pPr>
            <a:endParaRPr lang="en-US" sz="1800" dirty="0" smtClean="0"/>
          </a:p>
          <a:p>
            <a:r>
              <a:rPr lang="en-US" sz="1800" dirty="0" smtClean="0"/>
              <a:t>extreme pressure (EP)</a:t>
            </a:r>
          </a:p>
          <a:p>
            <a:pPr>
              <a:buNone/>
            </a:pPr>
            <a:endParaRPr lang="en-US" sz="1800" dirty="0" smtClean="0"/>
          </a:p>
          <a:p>
            <a:r>
              <a:rPr lang="en-US" sz="1800" dirty="0" smtClean="0"/>
              <a:t>rust and oxidation inhibitors (RO)</a:t>
            </a:r>
          </a:p>
          <a:p>
            <a:pPr>
              <a:buNone/>
            </a:pPr>
            <a:r>
              <a:rPr lang="en-US" sz="1800" b="1" dirty="0" smtClean="0"/>
              <a:t>e.g. </a:t>
            </a:r>
          </a:p>
          <a:p>
            <a:pPr>
              <a:buNone/>
            </a:pPr>
            <a:endParaRPr lang="en-US" sz="1800" b="1" dirty="0" smtClean="0"/>
          </a:p>
          <a:p>
            <a:pPr>
              <a:buAutoNum type="alphaLcParenR"/>
            </a:pPr>
            <a:r>
              <a:rPr lang="en-US" sz="1800" dirty="0" smtClean="0"/>
              <a:t>a slow-moving, standard-temperature conveyor bearing may use either an EP or AW</a:t>
            </a:r>
          </a:p>
          <a:p>
            <a:pPr>
              <a:buAutoNum type="alphaLcParenR"/>
            </a:pPr>
            <a:r>
              <a:rPr lang="en-US" sz="1800" dirty="0" smtClean="0"/>
              <a:t>high-speed, high-temperature electric motor will require only AW</a:t>
            </a:r>
          </a:p>
          <a:p>
            <a:pPr>
              <a:buNone/>
            </a:pPr>
            <a:endParaRPr lang="en-US" sz="1800" dirty="0" smtClean="0"/>
          </a:p>
        </p:txBody>
      </p:sp>
      <p:sp>
        <p:nvSpPr>
          <p:cNvPr id="4" name="Title 1"/>
          <p:cNvSpPr>
            <a:spLocks noGrp="1"/>
          </p:cNvSpPr>
          <p:nvPr>
            <p:ph type="title"/>
          </p:nvPr>
        </p:nvSpPr>
        <p:spPr>
          <a:xfrm>
            <a:off x="457200" y="274638"/>
            <a:ext cx="8229600" cy="563562"/>
          </a:xfrm>
        </p:spPr>
        <p:txBody>
          <a:bodyPr>
            <a:normAutofit/>
          </a:bodyPr>
          <a:lstStyle/>
          <a:p>
            <a:r>
              <a:rPr lang="en-US" sz="2400" b="1" i="1" dirty="0" smtClean="0"/>
              <a:t>GREASE SELECTION</a:t>
            </a:r>
            <a:endParaRPr lang="en-US" sz="2400" b="1" i="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r>
              <a:rPr lang="en-US" sz="2400" b="1" i="1" dirty="0" smtClean="0"/>
              <a:t>APPLICATION OF GREASE</a:t>
            </a:r>
            <a:endParaRPr lang="en-US" sz="2400" b="1" i="1" dirty="0"/>
          </a:p>
        </p:txBody>
      </p:sp>
      <p:sp>
        <p:nvSpPr>
          <p:cNvPr id="3" name="Content Placeholder 2"/>
          <p:cNvSpPr>
            <a:spLocks noGrp="1"/>
          </p:cNvSpPr>
          <p:nvPr>
            <p:ph idx="1"/>
          </p:nvPr>
        </p:nvSpPr>
        <p:spPr/>
        <p:txBody>
          <a:bodyPr>
            <a:normAutofit/>
          </a:bodyPr>
          <a:lstStyle/>
          <a:p>
            <a:r>
              <a:rPr lang="en-US" sz="1800" dirty="0" smtClean="0"/>
              <a:t>Greases are applied to mechanisms that can only be lubricated infrequently and where a lubricating oil would not stay in position</a:t>
            </a:r>
          </a:p>
          <a:p>
            <a:pPr>
              <a:buNone/>
            </a:pPr>
            <a:endParaRPr lang="en-US" sz="1800" dirty="0" smtClean="0"/>
          </a:p>
          <a:p>
            <a:r>
              <a:rPr lang="en-US" sz="1800" dirty="0" smtClean="0"/>
              <a:t>They also act as sealants to prevent ingress of water and incompressible materials.</a:t>
            </a:r>
          </a:p>
          <a:p>
            <a:endParaRPr lang="en-US" sz="1800" dirty="0" smtClean="0"/>
          </a:p>
          <a:p>
            <a:r>
              <a:rPr lang="en-IN" sz="1800" dirty="0" smtClean="0"/>
              <a:t>Machinery that runs intermittently or is in storage for an extended period of time.</a:t>
            </a:r>
          </a:p>
          <a:p>
            <a:endParaRPr lang="en-IN" sz="1800" dirty="0" smtClean="0"/>
          </a:p>
          <a:p>
            <a:r>
              <a:rPr lang="en-IN" sz="1800" dirty="0" smtClean="0"/>
              <a:t>Machinery that is not easily accessible</a:t>
            </a:r>
          </a:p>
          <a:p>
            <a:endParaRPr lang="en-IN" sz="1800" dirty="0" smtClean="0"/>
          </a:p>
          <a:p>
            <a:r>
              <a:rPr lang="en-IN" sz="1800" dirty="0" smtClean="0"/>
              <a:t>Worn components. Grease maintains thicker films</a:t>
            </a:r>
            <a:endParaRPr lang="en-US" sz="1800" dirty="0" smtClean="0"/>
          </a:p>
          <a:p>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400" b="1" i="1" dirty="0" smtClean="0"/>
              <a:t>MAKING OF GREASE</a:t>
            </a:r>
            <a:endParaRPr lang="en-US" sz="2400" b="1" i="1" dirty="0"/>
          </a:p>
        </p:txBody>
      </p:sp>
      <p:sp>
        <p:nvSpPr>
          <p:cNvPr id="3" name="Content Placeholder 2"/>
          <p:cNvSpPr>
            <a:spLocks noGrp="1"/>
          </p:cNvSpPr>
          <p:nvPr>
            <p:ph idx="1"/>
          </p:nvPr>
        </p:nvSpPr>
        <p:spPr/>
        <p:txBody>
          <a:bodyPr>
            <a:normAutofit/>
          </a:bodyPr>
          <a:lstStyle/>
          <a:p>
            <a:pPr>
              <a:lnSpc>
                <a:spcPct val="150000"/>
              </a:lnSpc>
            </a:pPr>
            <a:r>
              <a:rPr lang="en-US" sz="2000" dirty="0" smtClean="0"/>
              <a:t>Synthesize the thickener in fluid.</a:t>
            </a:r>
          </a:p>
          <a:p>
            <a:pPr>
              <a:lnSpc>
                <a:spcPct val="150000"/>
              </a:lnSpc>
            </a:pPr>
            <a:r>
              <a:rPr lang="en-US" sz="2000" dirty="0" smtClean="0"/>
              <a:t>Defined time, Temperature and Mixing pattern is followed</a:t>
            </a:r>
          </a:p>
          <a:p>
            <a:pPr>
              <a:lnSpc>
                <a:spcPct val="150000"/>
              </a:lnSpc>
            </a:pPr>
            <a:r>
              <a:rPr lang="en-US" sz="2000" dirty="0" smtClean="0"/>
              <a:t>Thorough mixing &amp; blending of Additives at proper time &amp; temperature.</a:t>
            </a:r>
          </a:p>
          <a:p>
            <a:pPr>
              <a:lnSpc>
                <a:spcPct val="150000"/>
              </a:lnSpc>
            </a:pPr>
            <a:r>
              <a:rPr lang="en-US" sz="2000" dirty="0" smtClean="0"/>
              <a:t>Homogenize the composition.</a:t>
            </a:r>
          </a:p>
          <a:p>
            <a:pPr>
              <a:lnSpc>
                <a:spcPct val="150000"/>
              </a:lnSpc>
            </a:pPr>
            <a:r>
              <a:rPr lang="en-US" sz="2000" dirty="0" smtClean="0"/>
              <a:t>Passing of grease through a mill to disperse the thickener and additives</a:t>
            </a:r>
          </a:p>
          <a:p>
            <a:pPr>
              <a:lnSpc>
                <a:spcPct val="150000"/>
              </a:lnSpc>
            </a:pPr>
            <a:r>
              <a:rPr lang="en-US" sz="2000" dirty="0" smtClean="0"/>
              <a:t>De </a:t>
            </a:r>
            <a:r>
              <a:rPr lang="en-US" sz="2000" dirty="0" err="1" smtClean="0"/>
              <a:t>aration</a:t>
            </a:r>
            <a:r>
              <a:rPr lang="en-US" sz="2000" dirty="0" smtClean="0"/>
              <a:t> of grease to remove the contained air  that got mixed during making of grease. </a:t>
            </a:r>
            <a:endParaRPr 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2400" b="1" i="1" dirty="0" smtClean="0"/>
              <a:t>TYPE OF GREASE USED IN SMP</a:t>
            </a:r>
            <a:endParaRPr lang="en-US" sz="2400" b="1" i="1" dirty="0"/>
          </a:p>
        </p:txBody>
      </p:sp>
      <p:graphicFrame>
        <p:nvGraphicFramePr>
          <p:cNvPr id="5" name="Table 4"/>
          <p:cNvGraphicFramePr>
            <a:graphicFrameLocks noGrp="1"/>
          </p:cNvGraphicFramePr>
          <p:nvPr/>
        </p:nvGraphicFramePr>
        <p:xfrm>
          <a:off x="609600" y="1600197"/>
          <a:ext cx="8077200" cy="4191003"/>
        </p:xfrm>
        <a:graphic>
          <a:graphicData uri="http://schemas.openxmlformats.org/drawingml/2006/table">
            <a:tbl>
              <a:tblPr/>
              <a:tblGrid>
                <a:gridCol w="4076700"/>
                <a:gridCol w="4000500"/>
              </a:tblGrid>
              <a:tr h="228299">
                <a:tc rowSpan="7">
                  <a:txBody>
                    <a:bodyPr/>
                    <a:lstStyle/>
                    <a:p>
                      <a:pPr algn="l" fontAlgn="ctr"/>
                      <a:r>
                        <a:rPr lang="en-US" sz="1400" b="0" i="0" u="none" strike="noStrike" dirty="0">
                          <a:solidFill>
                            <a:srgbClr val="000000"/>
                          </a:solidFill>
                          <a:latin typeface="Century Gothic"/>
                        </a:rPr>
                        <a:t>GREASE SERVO GEM EP2 MAKE SERVO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400" b="0" i="0" u="none" strike="noStrike">
                          <a:solidFill>
                            <a:srgbClr val="000000"/>
                          </a:solidFill>
                          <a:latin typeface="Century Gothic"/>
                        </a:rPr>
                        <a:t>Coal Crusher_CHP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28299">
                <a:tc vMerge="1">
                  <a:txBody>
                    <a:bodyPr/>
                    <a:lstStyle/>
                    <a:p>
                      <a:endParaRPr lang="en-US"/>
                    </a:p>
                  </a:txBody>
                  <a:tcPr/>
                </a:tc>
                <a:tc>
                  <a:txBody>
                    <a:bodyPr/>
                    <a:lstStyle/>
                    <a:p>
                      <a:pPr algn="l" fontAlgn="ctr"/>
                      <a:r>
                        <a:rPr lang="en-US" sz="1400" b="0" i="0" u="none" strike="noStrike">
                          <a:solidFill>
                            <a:srgbClr val="000000"/>
                          </a:solidFill>
                          <a:latin typeface="Century Gothic"/>
                        </a:rPr>
                        <a:t>Belt conveyor pulleys Bearings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815115">
                <a:tc vMerge="1">
                  <a:txBody>
                    <a:bodyPr/>
                    <a:lstStyle/>
                    <a:p>
                      <a:endParaRPr lang="en-US"/>
                    </a:p>
                  </a:txBody>
                  <a:tcPr/>
                </a:tc>
                <a:tc>
                  <a:txBody>
                    <a:bodyPr/>
                    <a:lstStyle/>
                    <a:p>
                      <a:pPr algn="l" fontAlgn="ctr"/>
                      <a:r>
                        <a:rPr lang="en-US" sz="1400" b="0" i="0" u="none" strike="noStrike">
                          <a:solidFill>
                            <a:srgbClr val="000000"/>
                          </a:solidFill>
                          <a:latin typeface="Century Gothic"/>
                        </a:rPr>
                        <a:t>Chines Mill Blower/crusher/clsifier/screw convyor/belt conveyor/Elevator/Belt coupling/Dome Valve Bush/RAV</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28299">
                <a:tc vMerge="1">
                  <a:txBody>
                    <a:bodyPr/>
                    <a:lstStyle/>
                    <a:p>
                      <a:endParaRPr lang="en-US"/>
                    </a:p>
                  </a:txBody>
                  <a:tcPr/>
                </a:tc>
                <a:tc>
                  <a:txBody>
                    <a:bodyPr/>
                    <a:lstStyle/>
                    <a:p>
                      <a:pPr algn="l" fontAlgn="ctr"/>
                      <a:r>
                        <a:rPr lang="en-US" sz="1400" b="0" i="0" u="none" strike="noStrike">
                          <a:solidFill>
                            <a:srgbClr val="000000"/>
                          </a:solidFill>
                          <a:latin typeface="Century Gothic"/>
                        </a:rPr>
                        <a:t>LDO Trnsfer pump Make: Tushco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28299">
                <a:tc vMerge="1">
                  <a:txBody>
                    <a:bodyPr/>
                    <a:lstStyle/>
                    <a:p>
                      <a:endParaRPr lang="en-US"/>
                    </a:p>
                  </a:txBody>
                  <a:tcPr/>
                </a:tc>
                <a:tc>
                  <a:txBody>
                    <a:bodyPr/>
                    <a:lstStyle/>
                    <a:p>
                      <a:pPr algn="l" fontAlgn="ctr"/>
                      <a:r>
                        <a:rPr lang="en-US" sz="1400" b="0" i="0" u="none" strike="noStrike">
                          <a:solidFill>
                            <a:srgbClr val="000000"/>
                          </a:solidFill>
                          <a:latin typeface="Century Gothic"/>
                        </a:rPr>
                        <a:t>ACW pump make: Kirloskar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28299">
                <a:tc vMerge="1">
                  <a:txBody>
                    <a:bodyPr/>
                    <a:lstStyle/>
                    <a:p>
                      <a:endParaRPr lang="en-US"/>
                    </a:p>
                  </a:txBody>
                  <a:tcPr/>
                </a:tc>
                <a:tc>
                  <a:txBody>
                    <a:bodyPr/>
                    <a:lstStyle/>
                    <a:p>
                      <a:pPr algn="l" fontAlgn="ctr"/>
                      <a:r>
                        <a:rPr lang="en-US" sz="1400" b="0" i="0" u="none" strike="noStrike">
                          <a:solidFill>
                            <a:srgbClr val="000000"/>
                          </a:solidFill>
                          <a:latin typeface="Century Gothic"/>
                        </a:rPr>
                        <a:t>Fire hydrant pump Maker: kirloskar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07557">
                <a:tc vMerge="1">
                  <a:txBody>
                    <a:bodyPr/>
                    <a:lstStyle/>
                    <a:p>
                      <a:endParaRPr lang="en-US"/>
                    </a:p>
                  </a:txBody>
                  <a:tcPr/>
                </a:tc>
                <a:tc>
                  <a:txBody>
                    <a:bodyPr/>
                    <a:lstStyle/>
                    <a:p>
                      <a:pPr algn="l" fontAlgn="ctr"/>
                      <a:r>
                        <a:rPr lang="en-US" sz="1400" b="0" i="0" u="none" strike="noStrike">
                          <a:solidFill>
                            <a:srgbClr val="000000"/>
                          </a:solidFill>
                          <a:latin typeface="Century Gothic"/>
                        </a:rPr>
                        <a:t>Boiler fan coupling/bed ash and fly ash silo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07557">
                <a:tc rowSpan="2">
                  <a:txBody>
                    <a:bodyPr/>
                    <a:lstStyle/>
                    <a:p>
                      <a:pPr algn="l" fontAlgn="ctr"/>
                      <a:r>
                        <a:rPr lang="en-US" sz="1400" b="0" i="0" u="none" strike="noStrike" dirty="0">
                          <a:solidFill>
                            <a:srgbClr val="000000"/>
                          </a:solidFill>
                          <a:latin typeface="Century Gothic"/>
                        </a:rPr>
                        <a:t>GREASE AP3, MAKE-CASTROL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400" b="0" i="0" u="none" strike="noStrike" dirty="0">
                          <a:solidFill>
                            <a:srgbClr val="000000"/>
                          </a:solidFill>
                          <a:latin typeface="Century Gothic"/>
                        </a:rPr>
                        <a:t>Loop seal blower make: Key international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28299">
                <a:tc vMerge="1">
                  <a:txBody>
                    <a:bodyPr/>
                    <a:lstStyle/>
                    <a:p>
                      <a:endParaRPr lang="en-US"/>
                    </a:p>
                  </a:txBody>
                  <a:tcPr/>
                </a:tc>
                <a:tc>
                  <a:txBody>
                    <a:bodyPr/>
                    <a:lstStyle/>
                    <a:p>
                      <a:pPr algn="l" fontAlgn="ctr"/>
                      <a:r>
                        <a:rPr lang="en-US" sz="1400" b="0" i="0" u="none" strike="noStrike" dirty="0">
                          <a:solidFill>
                            <a:srgbClr val="000000"/>
                          </a:solidFill>
                          <a:latin typeface="Century Gothic"/>
                        </a:rPr>
                        <a:t>CEP pump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46840">
                <a:tc>
                  <a:txBody>
                    <a:bodyPr/>
                    <a:lstStyle/>
                    <a:p>
                      <a:pPr algn="l" fontAlgn="b"/>
                      <a:r>
                        <a:rPr lang="en-US" sz="1400" b="0" i="0" u="none" strike="noStrike" dirty="0">
                          <a:solidFill>
                            <a:srgbClr val="000000"/>
                          </a:solidFill>
                          <a:latin typeface="Century Gothic"/>
                        </a:rPr>
                        <a:t>Grease Mobil XHP 222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nn-NO" sz="1400" b="0" i="0" u="none" strike="noStrike">
                          <a:solidFill>
                            <a:srgbClr val="000000"/>
                          </a:solidFill>
                          <a:latin typeface="Century Gothic"/>
                        </a:rPr>
                        <a:t>Mill Roller Bearings(1mill having 6roller 12brgsmill shaft brg-2points)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44140">
                <a:tc>
                  <a:txBody>
                    <a:bodyPr/>
                    <a:lstStyle/>
                    <a:p>
                      <a:pPr algn="l" fontAlgn="b"/>
                      <a:r>
                        <a:rPr lang="en-US" sz="1400" b="0" i="0" u="none" strike="noStrike" dirty="0">
                          <a:solidFill>
                            <a:srgbClr val="000000"/>
                          </a:solidFill>
                          <a:latin typeface="Century Gothic"/>
                        </a:rPr>
                        <a:t>SERVO GEM  XHT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latin typeface="Century Gothic"/>
                        </a:rPr>
                        <a:t>Boiler Lime Blower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7" name="Rectangle 6"/>
          <p:cNvSpPr/>
          <p:nvPr/>
        </p:nvSpPr>
        <p:spPr>
          <a:xfrm>
            <a:off x="609600" y="1219200"/>
            <a:ext cx="41148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Grease Types </a:t>
            </a:r>
            <a:endParaRPr lang="en-US" dirty="0"/>
          </a:p>
        </p:txBody>
      </p:sp>
      <p:sp>
        <p:nvSpPr>
          <p:cNvPr id="8" name="Rectangle 7"/>
          <p:cNvSpPr/>
          <p:nvPr/>
        </p:nvSpPr>
        <p:spPr>
          <a:xfrm>
            <a:off x="4724400" y="1219200"/>
            <a:ext cx="39624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Application in SMP</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400" b="1" i="1" dirty="0" smtClean="0">
                <a:solidFill>
                  <a:srgbClr val="000000"/>
                </a:solidFill>
                <a:latin typeface="Century Gothic"/>
              </a:rPr>
              <a:t>GREASE SERVO GEM EP2</a:t>
            </a:r>
            <a:endParaRPr lang="en-US" sz="2400" i="1" dirty="0"/>
          </a:p>
        </p:txBody>
      </p:sp>
      <p:sp>
        <p:nvSpPr>
          <p:cNvPr id="3" name="Content Placeholder 2"/>
          <p:cNvSpPr>
            <a:spLocks noGrp="1"/>
          </p:cNvSpPr>
          <p:nvPr>
            <p:ph idx="1"/>
          </p:nvPr>
        </p:nvSpPr>
        <p:spPr>
          <a:xfrm>
            <a:off x="457200" y="1066800"/>
            <a:ext cx="8229600" cy="5334000"/>
          </a:xfrm>
        </p:spPr>
        <p:txBody>
          <a:bodyPr>
            <a:normAutofit/>
          </a:bodyPr>
          <a:lstStyle/>
          <a:p>
            <a:r>
              <a:rPr lang="en-US" sz="2000" dirty="0" smtClean="0"/>
              <a:t>EP Stands for “Extreme Pressure” while “2” is the NLGI no.</a:t>
            </a:r>
          </a:p>
          <a:p>
            <a:pPr>
              <a:buNone/>
            </a:pPr>
            <a:endParaRPr lang="en-US" sz="2000" dirty="0" smtClean="0"/>
          </a:p>
          <a:p>
            <a:r>
              <a:rPr lang="en-US" sz="2000" dirty="0" err="1" smtClean="0"/>
              <a:t>Servogem</a:t>
            </a:r>
            <a:r>
              <a:rPr lang="en-US" sz="2000" dirty="0" smtClean="0"/>
              <a:t> EP grease is premium quality Lithium Soap base Product.</a:t>
            </a:r>
          </a:p>
          <a:p>
            <a:pPr>
              <a:buNone/>
            </a:pPr>
            <a:endParaRPr lang="en-US" sz="2000" dirty="0" smtClean="0"/>
          </a:p>
          <a:p>
            <a:r>
              <a:rPr lang="en-US" sz="2000" dirty="0" smtClean="0"/>
              <a:t>Contains Extreme Pressure additives.</a:t>
            </a:r>
          </a:p>
          <a:p>
            <a:pPr>
              <a:buNone/>
            </a:pPr>
            <a:endParaRPr lang="en-US" sz="2000" dirty="0" smtClean="0"/>
          </a:p>
          <a:p>
            <a:r>
              <a:rPr lang="en-US" sz="2000" dirty="0" smtClean="0"/>
              <a:t>It meet the demand of EP grease for boundary lubrication condition so as to prevent excessive wear.</a:t>
            </a:r>
          </a:p>
          <a:p>
            <a:pPr>
              <a:buNone/>
            </a:pPr>
            <a:endParaRPr lang="en-US" sz="2000" dirty="0" smtClean="0"/>
          </a:p>
          <a:p>
            <a:r>
              <a:rPr lang="en-US" sz="2000" dirty="0" smtClean="0"/>
              <a:t>Bears excellent shear stability at low &amp; High load carrying capacity, high oxidation stability &amp; prevent rust &amp; corrosion.</a:t>
            </a:r>
          </a:p>
          <a:p>
            <a:pPr>
              <a:buNone/>
            </a:pPr>
            <a:endParaRPr lang="en-US" sz="2000" dirty="0" smtClean="0"/>
          </a:p>
          <a:p>
            <a:r>
              <a:rPr lang="en-US" sz="2000" dirty="0" smtClean="0"/>
              <a:t>Recommended for the lubrication of both Plain &amp; Antifriction bearings in a wide variety of application.</a:t>
            </a:r>
          </a:p>
          <a:p>
            <a:endParaRPr lang="en-US" sz="2000" dirty="0" smtClean="0"/>
          </a:p>
          <a:p>
            <a:endParaRPr lang="en-US" sz="2000" dirty="0" smtClean="0"/>
          </a:p>
          <a:p>
            <a:endParaRPr 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7315200" cy="533400"/>
          </a:xfrm>
        </p:spPr>
        <p:txBody>
          <a:bodyPr>
            <a:normAutofit/>
          </a:bodyPr>
          <a:lstStyle/>
          <a:p>
            <a:pPr fontAlgn="ctr"/>
            <a:r>
              <a:rPr lang="en-US" sz="2400" b="1" i="1" dirty="0" smtClean="0">
                <a:solidFill>
                  <a:srgbClr val="000000"/>
                </a:solidFill>
              </a:rPr>
              <a:t>TECHNICAL SPECS of GREASE SERVO GEM EP2</a:t>
            </a:r>
            <a:endParaRPr lang="en-US" sz="2400" b="1" i="1" dirty="0">
              <a:solidFill>
                <a:srgbClr val="000000"/>
              </a:solidFill>
            </a:endParaRPr>
          </a:p>
        </p:txBody>
      </p:sp>
      <p:graphicFrame>
        <p:nvGraphicFramePr>
          <p:cNvPr id="5" name="Table 4"/>
          <p:cNvGraphicFramePr>
            <a:graphicFrameLocks noGrp="1"/>
          </p:cNvGraphicFramePr>
          <p:nvPr/>
        </p:nvGraphicFramePr>
        <p:xfrm>
          <a:off x="685800" y="1676400"/>
          <a:ext cx="7315199" cy="4133715"/>
        </p:xfrm>
        <a:graphic>
          <a:graphicData uri="http://schemas.openxmlformats.org/drawingml/2006/table">
            <a:tbl>
              <a:tblPr firstRow="1" bandRow="1">
                <a:tableStyleId>{5C22544A-7EE6-4342-B048-85BDC9FD1C3A}</a:tableStyleId>
              </a:tblPr>
              <a:tblGrid>
                <a:gridCol w="3537019"/>
                <a:gridCol w="3778180"/>
              </a:tblGrid>
              <a:tr h="552315">
                <a:tc>
                  <a:txBody>
                    <a:bodyPr/>
                    <a:lstStyle/>
                    <a:p>
                      <a:r>
                        <a:rPr lang="en-US" dirty="0" smtClean="0"/>
                        <a:t>Property</a:t>
                      </a:r>
                      <a:endParaRPr lang="en-US" dirty="0"/>
                    </a:p>
                  </a:txBody>
                  <a:tcPr/>
                </a:tc>
                <a:tc>
                  <a:txBody>
                    <a:bodyPr/>
                    <a:lstStyle/>
                    <a:p>
                      <a:r>
                        <a:rPr lang="en-US" dirty="0" smtClean="0"/>
                        <a:t>Servo gem</a:t>
                      </a:r>
                      <a:r>
                        <a:rPr lang="en-US" baseline="0" dirty="0" smtClean="0"/>
                        <a:t> EP2</a:t>
                      </a:r>
                      <a:endParaRPr lang="en-US" dirty="0"/>
                    </a:p>
                  </a:txBody>
                  <a:tcPr/>
                </a:tc>
              </a:tr>
              <a:tr h="552315">
                <a:tc>
                  <a:txBody>
                    <a:bodyPr/>
                    <a:lstStyle/>
                    <a:p>
                      <a:r>
                        <a:rPr lang="en-US" dirty="0" smtClean="0"/>
                        <a:t>Appearance</a:t>
                      </a:r>
                      <a:endParaRPr lang="en-US" dirty="0"/>
                    </a:p>
                  </a:txBody>
                  <a:tcPr/>
                </a:tc>
                <a:tc>
                  <a:txBody>
                    <a:bodyPr/>
                    <a:lstStyle/>
                    <a:p>
                      <a:r>
                        <a:rPr lang="en-US" dirty="0" smtClean="0"/>
                        <a:t>Smooth Light</a:t>
                      </a:r>
                      <a:r>
                        <a:rPr lang="en-US" baseline="0" dirty="0" smtClean="0"/>
                        <a:t> Brown</a:t>
                      </a:r>
                      <a:endParaRPr lang="en-US" dirty="0"/>
                    </a:p>
                  </a:txBody>
                  <a:tcPr/>
                </a:tc>
              </a:tr>
              <a:tr h="552315">
                <a:tc>
                  <a:txBody>
                    <a:bodyPr/>
                    <a:lstStyle/>
                    <a:p>
                      <a:r>
                        <a:rPr lang="en-US" dirty="0" smtClean="0"/>
                        <a:t>Thickener type</a:t>
                      </a:r>
                      <a:endParaRPr lang="en-US" dirty="0"/>
                    </a:p>
                  </a:txBody>
                  <a:tcPr/>
                </a:tc>
                <a:tc>
                  <a:txBody>
                    <a:bodyPr/>
                    <a:lstStyle/>
                    <a:p>
                      <a:r>
                        <a:rPr lang="en-US" dirty="0" smtClean="0"/>
                        <a:t>Lithium</a:t>
                      </a:r>
                      <a:r>
                        <a:rPr lang="en-US" baseline="0" dirty="0" smtClean="0"/>
                        <a:t> Soap</a:t>
                      </a:r>
                      <a:endParaRPr lang="en-US" dirty="0"/>
                    </a:p>
                  </a:txBody>
                  <a:tcPr/>
                </a:tc>
              </a:tr>
              <a:tr h="552315">
                <a:tc>
                  <a:txBody>
                    <a:bodyPr/>
                    <a:lstStyle/>
                    <a:p>
                      <a:r>
                        <a:rPr lang="en-US" dirty="0" smtClean="0"/>
                        <a:t>Base Oil type</a:t>
                      </a:r>
                      <a:endParaRPr lang="en-US" dirty="0"/>
                    </a:p>
                  </a:txBody>
                  <a:tcPr/>
                </a:tc>
                <a:tc>
                  <a:txBody>
                    <a:bodyPr/>
                    <a:lstStyle/>
                    <a:p>
                      <a:r>
                        <a:rPr lang="en-US" dirty="0" smtClean="0"/>
                        <a:t>Mineral</a:t>
                      </a:r>
                      <a:endParaRPr lang="en-US" dirty="0"/>
                    </a:p>
                  </a:txBody>
                  <a:tcPr/>
                </a:tc>
              </a:tr>
              <a:tr h="552315">
                <a:tc>
                  <a:txBody>
                    <a:bodyPr/>
                    <a:lstStyle/>
                    <a:p>
                      <a:r>
                        <a:rPr lang="en-US" dirty="0" smtClean="0"/>
                        <a:t>NLGI class</a:t>
                      </a:r>
                      <a:endParaRPr lang="en-US" dirty="0"/>
                    </a:p>
                  </a:txBody>
                  <a:tcPr/>
                </a:tc>
                <a:tc>
                  <a:txBody>
                    <a:bodyPr/>
                    <a:lstStyle/>
                    <a:p>
                      <a:r>
                        <a:rPr lang="en-US" dirty="0" smtClean="0"/>
                        <a:t>2</a:t>
                      </a:r>
                      <a:endParaRPr lang="en-US" dirty="0"/>
                    </a:p>
                  </a:txBody>
                  <a:tcPr/>
                </a:tc>
              </a:tr>
              <a:tr h="819825">
                <a:tc>
                  <a:txBody>
                    <a:bodyPr/>
                    <a:lstStyle/>
                    <a:p>
                      <a:r>
                        <a:rPr lang="en-US" dirty="0" smtClean="0"/>
                        <a:t>Worked Penetration at 25 Deg C</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265-295</a:t>
                      </a:r>
                    </a:p>
                    <a:p>
                      <a:endParaRPr lang="en-US" dirty="0"/>
                    </a:p>
                  </a:txBody>
                  <a:tcPr/>
                </a:tc>
              </a:tr>
              <a:tr h="552315">
                <a:tc>
                  <a:txBody>
                    <a:bodyPr/>
                    <a:lstStyle/>
                    <a:p>
                      <a:r>
                        <a:rPr lang="en-US" dirty="0" smtClean="0"/>
                        <a:t>Drop</a:t>
                      </a:r>
                      <a:r>
                        <a:rPr lang="en-US" baseline="0" dirty="0" smtClean="0"/>
                        <a:t> Point</a:t>
                      </a:r>
                      <a:endParaRPr lang="en-US" dirty="0"/>
                    </a:p>
                  </a:txBody>
                  <a:tcPr/>
                </a:tc>
                <a:tc>
                  <a:txBody>
                    <a:bodyPr/>
                    <a:lstStyle/>
                    <a:p>
                      <a:r>
                        <a:rPr lang="en-US" dirty="0" smtClean="0"/>
                        <a:t>180 deg C </a:t>
                      </a:r>
                      <a:endParaRPr lang="en-US" dirty="0"/>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2700" b="1" i="1" dirty="0" smtClean="0">
                <a:solidFill>
                  <a:srgbClr val="000000"/>
                </a:solidFill>
              </a:rPr>
              <a:t>GREASE AP3, MAKE-CASTROL</a:t>
            </a:r>
            <a:r>
              <a:rPr lang="en-US" sz="2400" dirty="0" smtClean="0">
                <a:solidFill>
                  <a:srgbClr val="000000"/>
                </a:solidFill>
                <a:latin typeface="Century Gothic"/>
              </a:rPr>
              <a:t/>
            </a:r>
            <a:br>
              <a:rPr lang="en-US" sz="2400" dirty="0" smtClean="0">
                <a:solidFill>
                  <a:srgbClr val="000000"/>
                </a:solidFill>
                <a:latin typeface="Century Gothic"/>
              </a:rPr>
            </a:br>
            <a:endParaRPr lang="en-US" sz="2400" dirty="0"/>
          </a:p>
        </p:txBody>
      </p:sp>
      <p:sp>
        <p:nvSpPr>
          <p:cNvPr id="3" name="Content Placeholder 2"/>
          <p:cNvSpPr>
            <a:spLocks noGrp="1"/>
          </p:cNvSpPr>
          <p:nvPr>
            <p:ph idx="1"/>
          </p:nvPr>
        </p:nvSpPr>
        <p:spPr>
          <a:xfrm>
            <a:off x="457200" y="1143000"/>
            <a:ext cx="8229600" cy="4983163"/>
          </a:xfrm>
        </p:spPr>
        <p:txBody>
          <a:bodyPr>
            <a:normAutofit/>
          </a:bodyPr>
          <a:lstStyle/>
          <a:p>
            <a:r>
              <a:rPr lang="en-US" sz="2000" dirty="0" smtClean="0"/>
              <a:t>It is NLGI 3 Lithium Soap Grease containing oxidation and Corrosion inhibitors. The relative low base oil viscosity of AP 3 Makes it an ideal Grease for Lubricating high speed bearings.</a:t>
            </a:r>
          </a:p>
          <a:p>
            <a:pPr>
              <a:buNone/>
            </a:pPr>
            <a:endParaRPr lang="en-US" sz="2000" dirty="0" smtClean="0"/>
          </a:p>
          <a:p>
            <a:r>
              <a:rPr lang="en-US" sz="2000" dirty="0" smtClean="0"/>
              <a:t>Recommended for roller bearings in electric motors &amp; fans.</a:t>
            </a:r>
          </a:p>
          <a:p>
            <a:pPr>
              <a:buNone/>
            </a:pPr>
            <a:endParaRPr lang="en-US" sz="2000" dirty="0" smtClean="0"/>
          </a:p>
          <a:p>
            <a:r>
              <a:rPr lang="en-US" sz="2000" dirty="0" smtClean="0"/>
              <a:t>It has firm Consistency &amp; </a:t>
            </a:r>
            <a:r>
              <a:rPr lang="en-US" sz="2000" dirty="0" err="1" smtClean="0"/>
              <a:t>antio</a:t>
            </a:r>
            <a:r>
              <a:rPr lang="en-US" sz="2000" dirty="0" smtClean="0"/>
              <a:t>-corrosion performance.</a:t>
            </a:r>
          </a:p>
          <a:p>
            <a:pPr>
              <a:buNone/>
            </a:pPr>
            <a:endParaRPr lang="en-US" sz="2000" dirty="0" smtClean="0"/>
          </a:p>
          <a:p>
            <a:r>
              <a:rPr lang="en-US" sz="2000" b="1" dirty="0" smtClean="0"/>
              <a:t>Benefits</a:t>
            </a:r>
            <a:r>
              <a:rPr lang="en-US" sz="2000" dirty="0" smtClean="0"/>
              <a:t>:</a:t>
            </a:r>
          </a:p>
          <a:p>
            <a:pPr lvl="1">
              <a:lnSpc>
                <a:spcPct val="150000"/>
              </a:lnSpc>
            </a:pPr>
            <a:r>
              <a:rPr lang="en-US" sz="1600" dirty="0" smtClean="0"/>
              <a:t> Light Base Oil </a:t>
            </a:r>
            <a:r>
              <a:rPr lang="en-US" sz="1600" dirty="0" err="1" smtClean="0"/>
              <a:t>Viscousity</a:t>
            </a:r>
            <a:r>
              <a:rPr lang="en-US" sz="1600" dirty="0" smtClean="0"/>
              <a:t>: ideal for penetrating roller contacts at high speed</a:t>
            </a:r>
          </a:p>
          <a:p>
            <a:pPr lvl="1">
              <a:lnSpc>
                <a:spcPct val="150000"/>
              </a:lnSpc>
            </a:pPr>
            <a:r>
              <a:rPr lang="en-US" sz="1600" dirty="0" smtClean="0"/>
              <a:t>Advanced Corrosion Inhibiting Additives: Protect against Corrosion</a:t>
            </a:r>
          </a:p>
          <a:p>
            <a:pPr lvl="1">
              <a:lnSpc>
                <a:spcPct val="150000"/>
              </a:lnSpc>
            </a:pPr>
            <a:r>
              <a:rPr lang="en-US" sz="1600" dirty="0" smtClean="0"/>
              <a:t>Firm Consistency: Resist water washout &amp; Grease loss due to vibration.</a:t>
            </a:r>
          </a:p>
          <a:p>
            <a:pPr lvl="1"/>
            <a:endParaRPr lang="en-US" sz="1600" dirty="0" smtClean="0"/>
          </a:p>
          <a:p>
            <a:endParaRPr lang="en-US" sz="20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838200" y="1295399"/>
          <a:ext cx="7162800" cy="4495799"/>
        </p:xfrm>
        <a:graphic>
          <a:graphicData uri="http://schemas.openxmlformats.org/drawingml/2006/table">
            <a:tbl>
              <a:tblPr firstRow="1" bandRow="1">
                <a:tableStyleId>{5C22544A-7EE6-4342-B048-85BDC9FD1C3A}</a:tableStyleId>
              </a:tblPr>
              <a:tblGrid>
                <a:gridCol w="3581400"/>
                <a:gridCol w="3581400"/>
              </a:tblGrid>
              <a:tr h="515217">
                <a:tc>
                  <a:txBody>
                    <a:bodyPr/>
                    <a:lstStyle/>
                    <a:p>
                      <a:r>
                        <a:rPr lang="en-US" dirty="0" smtClean="0"/>
                        <a:t>Property</a:t>
                      </a:r>
                      <a:endParaRPr lang="en-US" dirty="0"/>
                    </a:p>
                  </a:txBody>
                  <a:tcPr/>
                </a:tc>
                <a:tc>
                  <a:txBody>
                    <a:bodyPr/>
                    <a:lstStyle/>
                    <a:p>
                      <a:r>
                        <a:rPr lang="en-US" dirty="0" smtClean="0"/>
                        <a:t>Castrol AP3 Grease</a:t>
                      </a:r>
                      <a:endParaRPr lang="en-US" dirty="0"/>
                    </a:p>
                  </a:txBody>
                  <a:tcPr/>
                </a:tc>
              </a:tr>
              <a:tr h="515217">
                <a:tc>
                  <a:txBody>
                    <a:bodyPr/>
                    <a:lstStyle/>
                    <a:p>
                      <a:r>
                        <a:rPr lang="en-US" dirty="0" smtClean="0"/>
                        <a:t>Appearance</a:t>
                      </a:r>
                      <a:endParaRPr lang="en-US" dirty="0"/>
                    </a:p>
                  </a:txBody>
                  <a:tcPr/>
                </a:tc>
                <a:tc>
                  <a:txBody>
                    <a:bodyPr/>
                    <a:lstStyle/>
                    <a:p>
                      <a:r>
                        <a:rPr lang="en-US" dirty="0" smtClean="0"/>
                        <a:t>Smooth Light</a:t>
                      </a:r>
                      <a:r>
                        <a:rPr lang="en-US" baseline="0" dirty="0" smtClean="0"/>
                        <a:t> Brown</a:t>
                      </a:r>
                      <a:endParaRPr lang="en-US" dirty="0"/>
                    </a:p>
                  </a:txBody>
                  <a:tcPr/>
                </a:tc>
              </a:tr>
              <a:tr h="515217">
                <a:tc>
                  <a:txBody>
                    <a:bodyPr/>
                    <a:lstStyle/>
                    <a:p>
                      <a:r>
                        <a:rPr lang="en-US" dirty="0" smtClean="0"/>
                        <a:t>Thickener type</a:t>
                      </a:r>
                      <a:endParaRPr lang="en-US" dirty="0"/>
                    </a:p>
                  </a:txBody>
                  <a:tcPr/>
                </a:tc>
                <a:tc>
                  <a:txBody>
                    <a:bodyPr/>
                    <a:lstStyle/>
                    <a:p>
                      <a:r>
                        <a:rPr lang="en-US" dirty="0" smtClean="0"/>
                        <a:t>Lithium</a:t>
                      </a:r>
                      <a:r>
                        <a:rPr lang="en-US" baseline="0" dirty="0" smtClean="0"/>
                        <a:t> Soap</a:t>
                      </a:r>
                      <a:endParaRPr lang="en-US" dirty="0"/>
                    </a:p>
                  </a:txBody>
                  <a:tcPr/>
                </a:tc>
              </a:tr>
              <a:tr h="515217">
                <a:tc>
                  <a:txBody>
                    <a:bodyPr/>
                    <a:lstStyle/>
                    <a:p>
                      <a:r>
                        <a:rPr lang="en-US" dirty="0" smtClean="0"/>
                        <a:t>Base Oil type</a:t>
                      </a:r>
                      <a:endParaRPr lang="en-US" dirty="0"/>
                    </a:p>
                  </a:txBody>
                  <a:tcPr/>
                </a:tc>
                <a:tc>
                  <a:txBody>
                    <a:bodyPr/>
                    <a:lstStyle/>
                    <a:p>
                      <a:r>
                        <a:rPr lang="en-US" dirty="0" smtClean="0"/>
                        <a:t>Mineral</a:t>
                      </a:r>
                      <a:endParaRPr lang="en-US" dirty="0"/>
                    </a:p>
                  </a:txBody>
                  <a:tcPr/>
                </a:tc>
              </a:tr>
              <a:tr h="515217">
                <a:tc>
                  <a:txBody>
                    <a:bodyPr/>
                    <a:lstStyle/>
                    <a:p>
                      <a:r>
                        <a:rPr lang="en-US" dirty="0" smtClean="0"/>
                        <a:t>NLGI class</a:t>
                      </a:r>
                      <a:endParaRPr lang="en-US" dirty="0"/>
                    </a:p>
                  </a:txBody>
                  <a:tcPr/>
                </a:tc>
                <a:tc>
                  <a:txBody>
                    <a:bodyPr/>
                    <a:lstStyle/>
                    <a:p>
                      <a:r>
                        <a:rPr lang="en-US" dirty="0" smtClean="0"/>
                        <a:t>3</a:t>
                      </a:r>
                      <a:endParaRPr lang="en-US" dirty="0"/>
                    </a:p>
                  </a:txBody>
                  <a:tcPr/>
                </a:tc>
              </a:tr>
              <a:tr h="889280">
                <a:tc>
                  <a:txBody>
                    <a:bodyPr/>
                    <a:lstStyle/>
                    <a:p>
                      <a:r>
                        <a:rPr lang="en-US" dirty="0" smtClean="0"/>
                        <a:t>Worked Penetration</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225-245</a:t>
                      </a:r>
                      <a:r>
                        <a:rPr lang="en-US" baseline="0" dirty="0" smtClean="0"/>
                        <a:t> </a:t>
                      </a:r>
                      <a:r>
                        <a:rPr lang="en-US" baseline="0" dirty="0" err="1" smtClean="0"/>
                        <a:t>dmm</a:t>
                      </a:r>
                      <a:endParaRPr lang="en-US" dirty="0" smtClean="0"/>
                    </a:p>
                    <a:p>
                      <a:endParaRPr lang="en-US" dirty="0"/>
                    </a:p>
                  </a:txBody>
                  <a:tcPr/>
                </a:tc>
              </a:tr>
              <a:tr h="515217">
                <a:tc>
                  <a:txBody>
                    <a:bodyPr/>
                    <a:lstStyle/>
                    <a:p>
                      <a:r>
                        <a:rPr lang="en-US" dirty="0" smtClean="0"/>
                        <a:t>Drop</a:t>
                      </a:r>
                      <a:r>
                        <a:rPr lang="en-US" baseline="0" dirty="0" smtClean="0"/>
                        <a:t> Point</a:t>
                      </a:r>
                      <a:endParaRPr lang="en-US" dirty="0"/>
                    </a:p>
                  </a:txBody>
                  <a:tcPr/>
                </a:tc>
                <a:tc>
                  <a:txBody>
                    <a:bodyPr/>
                    <a:lstStyle/>
                    <a:p>
                      <a:r>
                        <a:rPr lang="en-US" dirty="0" smtClean="0"/>
                        <a:t>180 deg C </a:t>
                      </a:r>
                      <a:endParaRPr lang="en-US" dirty="0"/>
                    </a:p>
                  </a:txBody>
                  <a:tcPr/>
                </a:tc>
              </a:tr>
              <a:tr h="515217">
                <a:tc>
                  <a:txBody>
                    <a:bodyPr/>
                    <a:lstStyle/>
                    <a:p>
                      <a:r>
                        <a:rPr lang="en-US" dirty="0" smtClean="0"/>
                        <a:t>Base Oil </a:t>
                      </a:r>
                      <a:r>
                        <a:rPr lang="en-US" dirty="0" err="1" smtClean="0"/>
                        <a:t>Viscousity</a:t>
                      </a:r>
                      <a:endParaRPr lang="en-US" dirty="0"/>
                    </a:p>
                  </a:txBody>
                  <a:tcPr/>
                </a:tc>
                <a:tc>
                  <a:txBody>
                    <a:bodyPr/>
                    <a:lstStyle/>
                    <a:p>
                      <a:r>
                        <a:rPr lang="en-US" dirty="0" smtClean="0"/>
                        <a:t>70 </a:t>
                      </a:r>
                      <a:r>
                        <a:rPr lang="en-US" dirty="0" err="1" smtClean="0"/>
                        <a:t>cSt</a:t>
                      </a:r>
                      <a:endParaRPr lang="en-US" dirty="0"/>
                    </a:p>
                  </a:txBody>
                  <a:tcPr/>
                </a:tc>
              </a:tr>
            </a:tbl>
          </a:graphicData>
        </a:graphic>
      </p:graphicFrame>
      <p:sp>
        <p:nvSpPr>
          <p:cNvPr id="5" name="Title 1"/>
          <p:cNvSpPr>
            <a:spLocks noGrp="1"/>
          </p:cNvSpPr>
          <p:nvPr>
            <p:ph type="title"/>
          </p:nvPr>
        </p:nvSpPr>
        <p:spPr>
          <a:xfrm>
            <a:off x="457200" y="274638"/>
            <a:ext cx="8229600" cy="792162"/>
          </a:xfrm>
        </p:spPr>
        <p:txBody>
          <a:bodyPr>
            <a:normAutofit fontScale="90000"/>
          </a:bodyPr>
          <a:lstStyle/>
          <a:p>
            <a:r>
              <a:rPr lang="en-US" sz="2700" b="1" i="1" dirty="0" smtClean="0">
                <a:solidFill>
                  <a:srgbClr val="000000"/>
                </a:solidFill>
              </a:rPr>
              <a:t>TECHNICAL SPECS of GREASE AP3</a:t>
            </a:r>
            <a:r>
              <a:rPr lang="en-US" sz="2400" dirty="0" smtClean="0">
                <a:solidFill>
                  <a:srgbClr val="000000"/>
                </a:solidFill>
                <a:latin typeface="Century Gothic"/>
              </a:rPr>
              <a:t/>
            </a:r>
            <a:br>
              <a:rPr lang="en-US" sz="2400" dirty="0" smtClean="0">
                <a:solidFill>
                  <a:srgbClr val="000000"/>
                </a:solidFill>
                <a:latin typeface="Century Gothic"/>
              </a:rPr>
            </a:br>
            <a:endParaRPr 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487362"/>
          </a:xfrm>
        </p:spPr>
        <p:txBody>
          <a:bodyPr>
            <a:normAutofit fontScale="90000"/>
          </a:bodyPr>
          <a:lstStyle/>
          <a:p>
            <a:r>
              <a:rPr lang="en-US" sz="2700" b="1" i="1" dirty="0" smtClean="0"/>
              <a:t>MOBILGREASE XHP 222</a:t>
            </a:r>
            <a:r>
              <a:rPr lang="en-US" sz="2400" b="1" dirty="0" smtClean="0"/>
              <a:t/>
            </a:r>
            <a:br>
              <a:rPr lang="en-US" sz="2400" b="1" dirty="0" smtClean="0"/>
            </a:br>
            <a:endParaRPr lang="en-US" sz="2400" dirty="0"/>
          </a:p>
        </p:txBody>
      </p:sp>
      <p:sp>
        <p:nvSpPr>
          <p:cNvPr id="3" name="Content Placeholder 2"/>
          <p:cNvSpPr>
            <a:spLocks noGrp="1"/>
          </p:cNvSpPr>
          <p:nvPr>
            <p:ph idx="1"/>
          </p:nvPr>
        </p:nvSpPr>
        <p:spPr>
          <a:xfrm>
            <a:off x="457200" y="914400"/>
            <a:ext cx="8229600" cy="5486400"/>
          </a:xfrm>
        </p:spPr>
        <p:txBody>
          <a:bodyPr>
            <a:normAutofit/>
          </a:bodyPr>
          <a:lstStyle/>
          <a:p>
            <a:endParaRPr lang="en-US" sz="1600" dirty="0" smtClean="0"/>
          </a:p>
          <a:p>
            <a:endParaRPr lang="en-US" sz="1600" dirty="0" smtClean="0"/>
          </a:p>
          <a:p>
            <a:r>
              <a:rPr lang="en-US" sz="1600" dirty="0" smtClean="0"/>
              <a:t>XHP Stands for “Extra High Performance  ” &amp; 222 is the Base oil Viscosity at 40 Deg </a:t>
            </a:r>
            <a:r>
              <a:rPr lang="en-US" sz="1600" dirty="0" err="1" smtClean="0"/>
              <a:t>Celcius</a:t>
            </a:r>
            <a:r>
              <a:rPr lang="en-US" sz="1600" dirty="0" smtClean="0"/>
              <a:t>.</a:t>
            </a:r>
          </a:p>
          <a:p>
            <a:pPr>
              <a:buNone/>
            </a:pPr>
            <a:endParaRPr lang="en-US" sz="1600" dirty="0" smtClean="0"/>
          </a:p>
          <a:p>
            <a:r>
              <a:rPr lang="en-US" sz="1600" dirty="0" smtClean="0"/>
              <a:t>This  Lithium complex grease provide excellent high temperature performance with superb adhesion, structural stability and resistance to water contamination</a:t>
            </a:r>
          </a:p>
          <a:p>
            <a:pPr>
              <a:buNone/>
            </a:pPr>
            <a:endParaRPr lang="en-US" sz="1600" dirty="0" smtClean="0"/>
          </a:p>
          <a:p>
            <a:r>
              <a:rPr lang="en-US" sz="1600" dirty="0" smtClean="0"/>
              <a:t>have a high level of chemical stability and offer excellent protection against rust and corrosion and excellent oxidation stability</a:t>
            </a:r>
          </a:p>
          <a:p>
            <a:endParaRPr lang="en-US" sz="1600" dirty="0" smtClean="0"/>
          </a:p>
          <a:p>
            <a:r>
              <a:rPr lang="en-US" sz="1600" dirty="0" smtClean="0"/>
              <a:t>These greases feature high dropping points &amp; operating temperature of 140º C</a:t>
            </a:r>
          </a:p>
          <a:p>
            <a:pPr>
              <a:buNone/>
            </a:pPr>
            <a:endParaRPr lang="en-US" sz="1600" dirty="0" smtClean="0"/>
          </a:p>
          <a:p>
            <a:r>
              <a:rPr lang="en-US" sz="1600" dirty="0" err="1" smtClean="0"/>
              <a:t>Mobilgrease</a:t>
            </a:r>
            <a:r>
              <a:rPr lang="en-US" sz="1600" dirty="0" smtClean="0"/>
              <a:t> XHP 222 Special is an extreme pressure grease fortified with 0.75% molybdenum disulfide that provides protection from wear</a:t>
            </a:r>
            <a:endParaRPr lang="en-US" sz="1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2400" b="1" i="1" dirty="0" smtClean="0"/>
              <a:t>TECHNICAL SPECS OF MOBILGREASE XHP 222</a:t>
            </a:r>
            <a:endParaRPr lang="en-US" sz="2400" b="1" i="1" dirty="0"/>
          </a:p>
        </p:txBody>
      </p:sp>
      <p:graphicFrame>
        <p:nvGraphicFramePr>
          <p:cNvPr id="4" name="Table 3"/>
          <p:cNvGraphicFramePr>
            <a:graphicFrameLocks noGrp="1"/>
          </p:cNvGraphicFramePr>
          <p:nvPr/>
        </p:nvGraphicFramePr>
        <p:xfrm>
          <a:off x="609600" y="1066800"/>
          <a:ext cx="8077200" cy="4571999"/>
        </p:xfrm>
        <a:graphic>
          <a:graphicData uri="http://schemas.openxmlformats.org/drawingml/2006/table">
            <a:tbl>
              <a:tblPr firstRow="1" bandRow="1">
                <a:tableStyleId>{5C22544A-7EE6-4342-B048-85BDC9FD1C3A}</a:tableStyleId>
              </a:tblPr>
              <a:tblGrid>
                <a:gridCol w="4038600"/>
                <a:gridCol w="4038600"/>
              </a:tblGrid>
              <a:tr h="591417">
                <a:tc>
                  <a:txBody>
                    <a:bodyPr/>
                    <a:lstStyle/>
                    <a:p>
                      <a:r>
                        <a:rPr lang="en-US" dirty="0" smtClean="0"/>
                        <a:t>Property</a:t>
                      </a:r>
                      <a:endParaRPr lang="en-US" dirty="0"/>
                    </a:p>
                  </a:txBody>
                  <a:tcPr/>
                </a:tc>
                <a:tc>
                  <a:txBody>
                    <a:bodyPr/>
                    <a:lstStyle/>
                    <a:p>
                      <a:r>
                        <a:rPr lang="en-US" sz="1800" dirty="0" err="1" smtClean="0"/>
                        <a:t>Mobilgrease</a:t>
                      </a:r>
                      <a:r>
                        <a:rPr lang="en-US" sz="1800" dirty="0" smtClean="0"/>
                        <a:t> XHP 222</a:t>
                      </a:r>
                      <a:endParaRPr lang="en-US" dirty="0"/>
                    </a:p>
                  </a:txBody>
                  <a:tcPr/>
                </a:tc>
              </a:tr>
              <a:tr h="515217">
                <a:tc>
                  <a:txBody>
                    <a:bodyPr/>
                    <a:lstStyle/>
                    <a:p>
                      <a:r>
                        <a:rPr lang="en-US" dirty="0" smtClean="0"/>
                        <a:t>Appearance</a:t>
                      </a:r>
                      <a:endParaRPr lang="en-US" dirty="0"/>
                    </a:p>
                  </a:txBody>
                  <a:tcPr/>
                </a:tc>
                <a:tc>
                  <a:txBody>
                    <a:bodyPr/>
                    <a:lstStyle/>
                    <a:p>
                      <a:r>
                        <a:rPr lang="en-US" sz="1800" dirty="0" smtClean="0"/>
                        <a:t>Dark </a:t>
                      </a:r>
                      <a:r>
                        <a:rPr lang="en-US" sz="1800" dirty="0" err="1" smtClean="0"/>
                        <a:t>BLue</a:t>
                      </a:r>
                      <a:endParaRPr lang="en-US" dirty="0"/>
                    </a:p>
                  </a:txBody>
                  <a:tcPr/>
                </a:tc>
              </a:tr>
              <a:tr h="515217">
                <a:tc>
                  <a:txBody>
                    <a:bodyPr/>
                    <a:lstStyle/>
                    <a:p>
                      <a:r>
                        <a:rPr lang="en-US" dirty="0" smtClean="0"/>
                        <a:t>Thickener type</a:t>
                      </a:r>
                      <a:endParaRPr lang="en-US" dirty="0"/>
                    </a:p>
                  </a:txBody>
                  <a:tcPr/>
                </a:tc>
                <a:tc>
                  <a:txBody>
                    <a:bodyPr/>
                    <a:lstStyle/>
                    <a:p>
                      <a:r>
                        <a:rPr lang="en-US" dirty="0" smtClean="0"/>
                        <a:t>Lithium</a:t>
                      </a:r>
                      <a:r>
                        <a:rPr lang="en-US" baseline="0" dirty="0" smtClean="0"/>
                        <a:t> Complex</a:t>
                      </a:r>
                      <a:endParaRPr lang="en-US" dirty="0"/>
                    </a:p>
                  </a:txBody>
                  <a:tcPr/>
                </a:tc>
              </a:tr>
              <a:tr h="515217">
                <a:tc>
                  <a:txBody>
                    <a:bodyPr/>
                    <a:lstStyle/>
                    <a:p>
                      <a:r>
                        <a:rPr lang="en-US" dirty="0" smtClean="0"/>
                        <a:t>Base Oil type</a:t>
                      </a:r>
                      <a:endParaRPr lang="en-US" dirty="0"/>
                    </a:p>
                  </a:txBody>
                  <a:tcPr/>
                </a:tc>
                <a:tc>
                  <a:txBody>
                    <a:bodyPr/>
                    <a:lstStyle/>
                    <a:p>
                      <a:r>
                        <a:rPr lang="en-US" dirty="0" smtClean="0"/>
                        <a:t>Mineral oil</a:t>
                      </a:r>
                      <a:endParaRPr lang="en-US" dirty="0"/>
                    </a:p>
                  </a:txBody>
                  <a:tcPr/>
                </a:tc>
              </a:tr>
              <a:tr h="515217">
                <a:tc>
                  <a:txBody>
                    <a:bodyPr/>
                    <a:lstStyle/>
                    <a:p>
                      <a:r>
                        <a:rPr lang="en-US" dirty="0" smtClean="0"/>
                        <a:t>NLGI class</a:t>
                      </a:r>
                      <a:endParaRPr lang="en-US" dirty="0"/>
                    </a:p>
                  </a:txBody>
                  <a:tcPr/>
                </a:tc>
                <a:tc>
                  <a:txBody>
                    <a:bodyPr/>
                    <a:lstStyle/>
                    <a:p>
                      <a:r>
                        <a:rPr lang="en-US" dirty="0" smtClean="0"/>
                        <a:t>2</a:t>
                      </a:r>
                      <a:endParaRPr lang="en-US" dirty="0"/>
                    </a:p>
                  </a:txBody>
                  <a:tcPr/>
                </a:tc>
              </a:tr>
              <a:tr h="889280">
                <a:tc>
                  <a:txBody>
                    <a:bodyPr/>
                    <a:lstStyle/>
                    <a:p>
                      <a:r>
                        <a:rPr lang="en-US" dirty="0" smtClean="0"/>
                        <a:t>Worked Penetration</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280</a:t>
                      </a:r>
                      <a:r>
                        <a:rPr lang="en-US" baseline="0" dirty="0" smtClean="0"/>
                        <a:t> </a:t>
                      </a:r>
                      <a:r>
                        <a:rPr lang="en-US" baseline="0" dirty="0" err="1" smtClean="0"/>
                        <a:t>dmm</a:t>
                      </a:r>
                      <a:endParaRPr lang="en-US" dirty="0" smtClean="0"/>
                    </a:p>
                    <a:p>
                      <a:endParaRPr lang="en-US" dirty="0"/>
                    </a:p>
                  </a:txBody>
                  <a:tcPr/>
                </a:tc>
              </a:tr>
              <a:tr h="515217">
                <a:tc>
                  <a:txBody>
                    <a:bodyPr/>
                    <a:lstStyle/>
                    <a:p>
                      <a:r>
                        <a:rPr lang="en-US" dirty="0" smtClean="0"/>
                        <a:t>Drop</a:t>
                      </a:r>
                      <a:r>
                        <a:rPr lang="en-US" baseline="0" dirty="0" smtClean="0"/>
                        <a:t> Point</a:t>
                      </a:r>
                      <a:endParaRPr lang="en-US" dirty="0"/>
                    </a:p>
                  </a:txBody>
                  <a:tcPr/>
                </a:tc>
                <a:tc>
                  <a:txBody>
                    <a:bodyPr/>
                    <a:lstStyle/>
                    <a:p>
                      <a:r>
                        <a:rPr lang="en-US" dirty="0" smtClean="0"/>
                        <a:t>280 deg C </a:t>
                      </a:r>
                      <a:endParaRPr lang="en-US" dirty="0"/>
                    </a:p>
                  </a:txBody>
                  <a:tcPr/>
                </a:tc>
              </a:tr>
              <a:tr h="515217">
                <a:tc>
                  <a:txBody>
                    <a:bodyPr/>
                    <a:lstStyle/>
                    <a:p>
                      <a:r>
                        <a:rPr lang="en-US" dirty="0" smtClean="0"/>
                        <a:t>Base Oil </a:t>
                      </a:r>
                      <a:r>
                        <a:rPr lang="en-US" dirty="0" err="1" smtClean="0"/>
                        <a:t>Viscousity</a:t>
                      </a:r>
                      <a:endParaRPr lang="en-US" dirty="0"/>
                    </a:p>
                  </a:txBody>
                  <a:tcPr/>
                </a:tc>
                <a:tc>
                  <a:txBody>
                    <a:bodyPr/>
                    <a:lstStyle/>
                    <a:p>
                      <a:r>
                        <a:rPr lang="en-US" dirty="0" smtClean="0"/>
                        <a:t>220 </a:t>
                      </a:r>
                      <a:r>
                        <a:rPr lang="en-US" dirty="0" err="1" smtClean="0"/>
                        <a:t>cSt</a:t>
                      </a:r>
                      <a:r>
                        <a:rPr lang="en-US" dirty="0" smtClean="0"/>
                        <a:t> at 40 Deg C</a:t>
                      </a:r>
                      <a:endParaRPr lang="en-US" dirty="0"/>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2400" b="1" i="1" dirty="0" smtClean="0"/>
              <a:t>FUNCTION OF GREASE</a:t>
            </a:r>
            <a:endParaRPr lang="en-US" sz="2400" b="1" i="1" dirty="0"/>
          </a:p>
        </p:txBody>
      </p:sp>
      <p:sp>
        <p:nvSpPr>
          <p:cNvPr id="3" name="Content Placeholder 2"/>
          <p:cNvSpPr>
            <a:spLocks noGrp="1"/>
          </p:cNvSpPr>
          <p:nvPr>
            <p:ph idx="1"/>
          </p:nvPr>
        </p:nvSpPr>
        <p:spPr/>
        <p:txBody>
          <a:bodyPr>
            <a:normAutofit/>
          </a:bodyPr>
          <a:lstStyle/>
          <a:p>
            <a:pPr>
              <a:lnSpc>
                <a:spcPct val="150000"/>
              </a:lnSpc>
            </a:pPr>
            <a:r>
              <a:rPr lang="en-US" sz="1800" dirty="0" smtClean="0"/>
              <a:t>Heat dissipation</a:t>
            </a:r>
          </a:p>
          <a:p>
            <a:pPr>
              <a:lnSpc>
                <a:spcPct val="150000"/>
              </a:lnSpc>
            </a:pPr>
            <a:r>
              <a:rPr lang="en-US" sz="1800" dirty="0" smtClean="0"/>
              <a:t>Corrosion protection</a:t>
            </a:r>
          </a:p>
          <a:p>
            <a:pPr>
              <a:lnSpc>
                <a:spcPct val="150000"/>
              </a:lnSpc>
            </a:pPr>
            <a:r>
              <a:rPr lang="en-US" sz="1800" dirty="0" smtClean="0"/>
              <a:t>Contaminant removal</a:t>
            </a:r>
          </a:p>
          <a:p>
            <a:pPr>
              <a:lnSpc>
                <a:spcPct val="150000"/>
              </a:lnSpc>
            </a:pPr>
            <a:r>
              <a:rPr lang="en-US" sz="1800" dirty="0" smtClean="0"/>
              <a:t>Provide a seal preventing environment ingress</a:t>
            </a:r>
          </a:p>
          <a:p>
            <a:pPr>
              <a:lnSpc>
                <a:spcPct val="150000"/>
              </a:lnSpc>
            </a:pPr>
            <a:r>
              <a:rPr lang="en-US" sz="1800" dirty="0" smtClean="0"/>
              <a:t>It delivers oil via a thickness matrix ( oil reservoir) &amp; keep oil in place.</a:t>
            </a:r>
          </a:p>
          <a:p>
            <a:pPr>
              <a:lnSpc>
                <a:spcPct val="150000"/>
              </a:lnSpc>
            </a:pPr>
            <a:r>
              <a:rPr lang="en-IN" sz="1800" dirty="0" smtClean="0"/>
              <a:t>Fluid level does not have to be controlled and monitored.</a:t>
            </a:r>
          </a:p>
          <a:p>
            <a:pPr>
              <a:lnSpc>
                <a:spcPct val="150000"/>
              </a:lnSpc>
            </a:pPr>
            <a:endParaRPr lang="en-US" sz="1800" dirty="0" smtClean="0"/>
          </a:p>
          <a:p>
            <a:pPr>
              <a:lnSpc>
                <a:spcPct val="150000"/>
              </a:lnSpc>
            </a:pPr>
            <a:endParaRPr lang="en-US" sz="1800" dirty="0" smtClean="0"/>
          </a:p>
          <a:p>
            <a:endParaRPr lang="en-US" sz="18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normAutofit fontScale="90000"/>
          </a:bodyPr>
          <a:lstStyle/>
          <a:p>
            <a:r>
              <a:rPr lang="en-US" sz="2700" b="1" i="1" dirty="0" smtClean="0">
                <a:solidFill>
                  <a:srgbClr val="000000"/>
                </a:solidFill>
              </a:rPr>
              <a:t>SERVO GEM  XHT </a:t>
            </a:r>
            <a:r>
              <a:rPr lang="en-US" sz="1800" b="1" dirty="0" smtClean="0">
                <a:solidFill>
                  <a:srgbClr val="000000"/>
                </a:solidFill>
                <a:latin typeface="Century Gothic"/>
              </a:rPr>
              <a:t/>
            </a:r>
            <a:br>
              <a:rPr lang="en-US" sz="1800" b="1" dirty="0" smtClean="0">
                <a:solidFill>
                  <a:srgbClr val="000000"/>
                </a:solidFill>
                <a:latin typeface="Century Gothic"/>
              </a:rPr>
            </a:br>
            <a:endParaRPr lang="en-US" sz="1800" b="1" dirty="0"/>
          </a:p>
        </p:txBody>
      </p:sp>
      <p:sp>
        <p:nvSpPr>
          <p:cNvPr id="3" name="Content Placeholder 2"/>
          <p:cNvSpPr>
            <a:spLocks noGrp="1"/>
          </p:cNvSpPr>
          <p:nvPr>
            <p:ph idx="1"/>
          </p:nvPr>
        </p:nvSpPr>
        <p:spPr/>
        <p:txBody>
          <a:bodyPr>
            <a:normAutofit/>
          </a:bodyPr>
          <a:lstStyle/>
          <a:p>
            <a:r>
              <a:rPr lang="en-US" sz="1600" dirty="0" smtClean="0"/>
              <a:t>XHT Stands for “Extra High Temperature”</a:t>
            </a:r>
          </a:p>
          <a:p>
            <a:endParaRPr lang="en-US" sz="1600" dirty="0" smtClean="0"/>
          </a:p>
          <a:p>
            <a:r>
              <a:rPr lang="en-US" sz="1600" dirty="0" smtClean="0"/>
              <a:t>Non-soap </a:t>
            </a:r>
            <a:r>
              <a:rPr lang="en-US" sz="1600" dirty="0" smtClean="0"/>
              <a:t>based smooth structure</a:t>
            </a:r>
          </a:p>
          <a:p>
            <a:pPr>
              <a:buNone/>
            </a:pPr>
            <a:endParaRPr lang="en-US" sz="1600" dirty="0" smtClean="0"/>
          </a:p>
          <a:p>
            <a:r>
              <a:rPr lang="en-US" sz="1600" dirty="0" smtClean="0"/>
              <a:t>Excellent ability to withstand high temperature and severe shock load conditions</a:t>
            </a:r>
          </a:p>
          <a:p>
            <a:pPr>
              <a:buNone/>
            </a:pPr>
            <a:endParaRPr lang="en-US" sz="1600" dirty="0" smtClean="0"/>
          </a:p>
          <a:p>
            <a:r>
              <a:rPr lang="en-US" sz="1600" dirty="0" smtClean="0"/>
              <a:t>These have excellent resistance to water washout and do not get affected by mild acids and </a:t>
            </a:r>
            <a:r>
              <a:rPr lang="en-US" sz="1600" dirty="0" err="1" smtClean="0"/>
              <a:t>alkalies</a:t>
            </a:r>
            <a:endParaRPr lang="en-US" sz="1600" dirty="0" smtClean="0"/>
          </a:p>
          <a:p>
            <a:endParaRPr lang="en-US" sz="1600" dirty="0" smtClean="0"/>
          </a:p>
          <a:p>
            <a:r>
              <a:rPr lang="en-US" sz="1800" dirty="0" err="1" smtClean="0"/>
              <a:t>Servogem</a:t>
            </a:r>
            <a:r>
              <a:rPr lang="en-US" sz="1800" dirty="0" smtClean="0"/>
              <a:t> HTXX contains MoS2 and has high load bearing ability</a:t>
            </a:r>
          </a:p>
          <a:p>
            <a:pPr>
              <a:buNone/>
            </a:pPr>
            <a:endParaRPr lang="en-US" sz="1800" dirty="0" smtClean="0"/>
          </a:p>
          <a:p>
            <a:r>
              <a:rPr lang="en-US" sz="1800" dirty="0" smtClean="0"/>
              <a:t>Recommended for the lubrication of machine elements, plain bearings and anti-friction bearings operating at high temperatures (120°C - 250°C)</a:t>
            </a:r>
          </a:p>
          <a:p>
            <a:endParaRPr lang="en-US" sz="1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2400" b="1" i="1" dirty="0" smtClean="0">
                <a:solidFill>
                  <a:srgbClr val="000000"/>
                </a:solidFill>
              </a:rPr>
              <a:t>TECHNICAL SPECS OF</a:t>
            </a:r>
            <a:r>
              <a:rPr lang="en-GB" sz="2400" b="1" i="1" dirty="0" smtClean="0"/>
              <a:t> SERVOGEM </a:t>
            </a:r>
            <a:r>
              <a:rPr lang="en-GB" sz="2400" b="1" i="1" dirty="0" smtClean="0"/>
              <a:t>XHT</a:t>
            </a:r>
            <a:endParaRPr lang="en-US" sz="2400" b="1" i="1" dirty="0"/>
          </a:p>
        </p:txBody>
      </p:sp>
      <p:graphicFrame>
        <p:nvGraphicFramePr>
          <p:cNvPr id="4" name="Table 3"/>
          <p:cNvGraphicFramePr>
            <a:graphicFrameLocks noGrp="1"/>
          </p:cNvGraphicFramePr>
          <p:nvPr/>
        </p:nvGraphicFramePr>
        <p:xfrm>
          <a:off x="609600" y="1295400"/>
          <a:ext cx="8077200" cy="4343399"/>
        </p:xfrm>
        <a:graphic>
          <a:graphicData uri="http://schemas.openxmlformats.org/drawingml/2006/table">
            <a:tbl>
              <a:tblPr firstRow="1" bandRow="1">
                <a:tableStyleId>{5C22544A-7EE6-4342-B048-85BDC9FD1C3A}</a:tableStyleId>
              </a:tblPr>
              <a:tblGrid>
                <a:gridCol w="4038600"/>
                <a:gridCol w="4038600"/>
              </a:tblGrid>
              <a:tr h="561846">
                <a:tc>
                  <a:txBody>
                    <a:bodyPr/>
                    <a:lstStyle/>
                    <a:p>
                      <a:r>
                        <a:rPr lang="en-US" dirty="0" smtClean="0"/>
                        <a:t>Property</a:t>
                      </a:r>
                      <a:endParaRPr lang="en-US" dirty="0"/>
                    </a:p>
                  </a:txBody>
                  <a:tcPr/>
                </a:tc>
                <a:tc>
                  <a:txBody>
                    <a:bodyPr/>
                    <a:lstStyle/>
                    <a:p>
                      <a:r>
                        <a:rPr lang="en-GB" sz="1800" dirty="0" err="1" smtClean="0"/>
                        <a:t>Servogem</a:t>
                      </a:r>
                      <a:r>
                        <a:rPr lang="en-GB" sz="1800" dirty="0" smtClean="0"/>
                        <a:t> </a:t>
                      </a:r>
                      <a:r>
                        <a:rPr lang="en-GB" sz="1800" dirty="0" smtClean="0"/>
                        <a:t>XHT</a:t>
                      </a:r>
                      <a:endParaRPr lang="en-US" dirty="0"/>
                    </a:p>
                  </a:txBody>
                  <a:tcPr/>
                </a:tc>
              </a:tr>
              <a:tr h="489456">
                <a:tc>
                  <a:txBody>
                    <a:bodyPr/>
                    <a:lstStyle/>
                    <a:p>
                      <a:r>
                        <a:rPr lang="en-US" dirty="0" smtClean="0"/>
                        <a:t>Appearance</a:t>
                      </a:r>
                      <a:endParaRPr lang="en-US" dirty="0"/>
                    </a:p>
                  </a:txBody>
                  <a:tcPr/>
                </a:tc>
                <a:tc>
                  <a:txBody>
                    <a:bodyPr/>
                    <a:lstStyle/>
                    <a:p>
                      <a:r>
                        <a:rPr lang="en-US" sz="1800" dirty="0" smtClean="0"/>
                        <a:t>Grayish</a:t>
                      </a:r>
                      <a:r>
                        <a:rPr lang="en-US" sz="1800" baseline="0" dirty="0" smtClean="0"/>
                        <a:t> Brown</a:t>
                      </a:r>
                      <a:endParaRPr lang="en-US" dirty="0"/>
                    </a:p>
                  </a:txBody>
                  <a:tcPr/>
                </a:tc>
              </a:tr>
              <a:tr h="489456">
                <a:tc>
                  <a:txBody>
                    <a:bodyPr/>
                    <a:lstStyle/>
                    <a:p>
                      <a:r>
                        <a:rPr lang="en-US" dirty="0" smtClean="0"/>
                        <a:t>Thickener</a:t>
                      </a:r>
                      <a:endParaRPr lang="en-US" dirty="0"/>
                    </a:p>
                  </a:txBody>
                  <a:tcPr/>
                </a:tc>
                <a:tc>
                  <a:txBody>
                    <a:bodyPr/>
                    <a:lstStyle/>
                    <a:p>
                      <a:r>
                        <a:rPr lang="en-US" dirty="0" smtClean="0"/>
                        <a:t>Non Soap Type</a:t>
                      </a:r>
                      <a:endParaRPr lang="en-US" dirty="0"/>
                    </a:p>
                  </a:txBody>
                  <a:tcPr/>
                </a:tc>
              </a:tr>
              <a:tr h="489456">
                <a:tc>
                  <a:txBody>
                    <a:bodyPr/>
                    <a:lstStyle/>
                    <a:p>
                      <a:r>
                        <a:rPr lang="en-US" dirty="0" smtClean="0"/>
                        <a:t>Base Oil type</a:t>
                      </a:r>
                      <a:endParaRPr lang="en-US" dirty="0"/>
                    </a:p>
                  </a:txBody>
                  <a:tcPr/>
                </a:tc>
                <a:tc>
                  <a:txBody>
                    <a:bodyPr/>
                    <a:lstStyle/>
                    <a:p>
                      <a:r>
                        <a:rPr lang="en-US" dirty="0" smtClean="0"/>
                        <a:t>Mineral oil</a:t>
                      </a:r>
                      <a:endParaRPr lang="en-US" dirty="0"/>
                    </a:p>
                  </a:txBody>
                  <a:tcPr/>
                </a:tc>
              </a:tr>
              <a:tr h="489456">
                <a:tc>
                  <a:txBody>
                    <a:bodyPr/>
                    <a:lstStyle/>
                    <a:p>
                      <a:r>
                        <a:rPr lang="en-US" dirty="0" smtClean="0"/>
                        <a:t>NLGI class</a:t>
                      </a:r>
                      <a:endParaRPr lang="en-US" dirty="0"/>
                    </a:p>
                  </a:txBody>
                  <a:tcPr/>
                </a:tc>
                <a:tc>
                  <a:txBody>
                    <a:bodyPr/>
                    <a:lstStyle/>
                    <a:p>
                      <a:r>
                        <a:rPr lang="en-US" dirty="0" smtClean="0"/>
                        <a:t>2</a:t>
                      </a:r>
                      <a:endParaRPr lang="en-US" dirty="0"/>
                    </a:p>
                  </a:txBody>
                  <a:tcPr/>
                </a:tc>
              </a:tr>
              <a:tr h="844817">
                <a:tc>
                  <a:txBody>
                    <a:bodyPr/>
                    <a:lstStyle/>
                    <a:p>
                      <a:r>
                        <a:rPr lang="en-US" dirty="0" smtClean="0"/>
                        <a:t>Worked Penetration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dirty="0" smtClean="0">
                          <a:solidFill>
                            <a:schemeClr val="dk1"/>
                          </a:solidFill>
                          <a:latin typeface="+mn-lt"/>
                          <a:ea typeface="+mn-ea"/>
                          <a:cs typeface="+mn-cs"/>
                        </a:rPr>
                        <a:t>265 – 295 at 25 Deg C after 60 Strokes</a:t>
                      </a:r>
                      <a:endParaRPr lang="en-US" dirty="0"/>
                    </a:p>
                  </a:txBody>
                  <a:tcPr/>
                </a:tc>
              </a:tr>
              <a:tr h="489456">
                <a:tc>
                  <a:txBody>
                    <a:bodyPr/>
                    <a:lstStyle/>
                    <a:p>
                      <a:r>
                        <a:rPr lang="en-US" dirty="0" smtClean="0"/>
                        <a:t>Dropping</a:t>
                      </a:r>
                      <a:r>
                        <a:rPr lang="en-US" baseline="0" dirty="0" smtClean="0"/>
                        <a:t> Point</a:t>
                      </a:r>
                      <a:endParaRPr lang="en-US" dirty="0"/>
                    </a:p>
                  </a:txBody>
                  <a:tcPr/>
                </a:tc>
                <a:tc>
                  <a:txBody>
                    <a:bodyPr/>
                    <a:lstStyle/>
                    <a:p>
                      <a:r>
                        <a:rPr lang="en-US" dirty="0" smtClean="0"/>
                        <a:t>280 deg C </a:t>
                      </a:r>
                      <a:endParaRPr lang="en-US" dirty="0"/>
                    </a:p>
                  </a:txBody>
                  <a:tcPr/>
                </a:tc>
              </a:tr>
              <a:tr h="489456">
                <a:tc>
                  <a:txBody>
                    <a:bodyPr/>
                    <a:lstStyle/>
                    <a:p>
                      <a:r>
                        <a:rPr lang="en-US" dirty="0" smtClean="0"/>
                        <a:t>Base Oil Viscosity</a:t>
                      </a:r>
                      <a:endParaRPr lang="en-US" dirty="0"/>
                    </a:p>
                  </a:txBody>
                  <a:tcPr/>
                </a:tc>
                <a:tc>
                  <a:txBody>
                    <a:bodyPr/>
                    <a:lstStyle/>
                    <a:p>
                      <a:r>
                        <a:rPr lang="en-US" dirty="0" smtClean="0"/>
                        <a:t>220 </a:t>
                      </a:r>
                      <a:r>
                        <a:rPr lang="en-US" dirty="0" err="1" smtClean="0"/>
                        <a:t>cSt</a:t>
                      </a:r>
                      <a:r>
                        <a:rPr lang="en-US" dirty="0" smtClean="0"/>
                        <a:t> at 40 Deg C</a:t>
                      </a:r>
                      <a:endParaRPr lang="en-US" dirty="0"/>
                    </a:p>
                  </a:txBody>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2400" b="1" i="1" dirty="0" smtClean="0"/>
              <a:t>CASE STUDY</a:t>
            </a:r>
            <a:endParaRPr lang="en-US" sz="2400" b="1" i="1" dirty="0"/>
          </a:p>
        </p:txBody>
      </p:sp>
      <p:sp>
        <p:nvSpPr>
          <p:cNvPr id="3" name="Content Placeholder 2"/>
          <p:cNvSpPr>
            <a:spLocks noGrp="1"/>
          </p:cNvSpPr>
          <p:nvPr>
            <p:ph idx="1"/>
          </p:nvPr>
        </p:nvSpPr>
        <p:spPr>
          <a:xfrm>
            <a:off x="457200" y="990600"/>
            <a:ext cx="8229600" cy="5562600"/>
          </a:xfrm>
        </p:spPr>
        <p:txBody>
          <a:bodyPr>
            <a:normAutofit/>
          </a:bodyPr>
          <a:lstStyle/>
          <a:p>
            <a:r>
              <a:rPr lang="en-US" sz="2000" dirty="0" smtClean="0"/>
              <a:t>NSK Corporation, a manufacturer of Rolling element bearing </a:t>
            </a:r>
            <a:r>
              <a:rPr lang="en-US" sz="2000" dirty="0" err="1" smtClean="0"/>
              <a:t>coducted</a:t>
            </a:r>
            <a:r>
              <a:rPr lang="en-US" sz="2000" dirty="0" smtClean="0"/>
              <a:t> a compatibility study with 10 greases.</a:t>
            </a:r>
          </a:p>
          <a:p>
            <a:endParaRPr lang="en-US" sz="2000" dirty="0" smtClean="0"/>
          </a:p>
          <a:p>
            <a:r>
              <a:rPr lang="en-IN" sz="2000" dirty="0" smtClean="0"/>
              <a:t>For each case, two greases were first tested separately and then blended at three different ratios.</a:t>
            </a:r>
          </a:p>
          <a:p>
            <a:endParaRPr lang="en-IN" sz="2000" dirty="0" smtClean="0"/>
          </a:p>
          <a:p>
            <a:r>
              <a:rPr lang="en-IN" sz="2000" dirty="0" smtClean="0"/>
              <a:t>The worked penetration test was used on the greases after being blended at room temperature.</a:t>
            </a:r>
          </a:p>
          <a:p>
            <a:endParaRPr lang="en-IN" sz="2000" dirty="0" smtClean="0"/>
          </a:p>
          <a:p>
            <a:r>
              <a:rPr lang="en-IN" sz="2000" dirty="0" smtClean="0"/>
              <a:t>The result shows every grease is compatible with at least one other grease.</a:t>
            </a:r>
          </a:p>
          <a:p>
            <a:endParaRPr lang="en-IN" sz="2000" dirty="0" smtClean="0"/>
          </a:p>
          <a:p>
            <a:r>
              <a:rPr lang="en-IN" sz="2000" dirty="0" smtClean="0"/>
              <a:t>The most incompatible were </a:t>
            </a:r>
            <a:r>
              <a:rPr lang="en-IN" sz="2000" dirty="0" err="1" smtClean="0"/>
              <a:t>Aluminum</a:t>
            </a:r>
            <a:r>
              <a:rPr lang="en-IN" sz="2000" dirty="0" smtClean="0"/>
              <a:t> complex, calcium complex, clay and </a:t>
            </a:r>
            <a:r>
              <a:rPr lang="en-IN" sz="2000" dirty="0" err="1" smtClean="0"/>
              <a:t>Polyurea</a:t>
            </a:r>
            <a:r>
              <a:rPr lang="en-IN" sz="2000" dirty="0" smtClean="0"/>
              <a:t>-thickened greases.</a:t>
            </a:r>
          </a:p>
          <a:p>
            <a:pPr>
              <a:buNone/>
            </a:pPr>
            <a:endParaRPr lang="en-IN" sz="2000" dirty="0" smtClean="0"/>
          </a:p>
          <a:p>
            <a:endParaRPr lang="en-US" sz="20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r>
              <a:rPr lang="en-IN" sz="2400" b="1" i="1" dirty="0" smtClean="0"/>
              <a:t>CASE STUDY</a:t>
            </a:r>
            <a:endParaRPr lang="en-IN" sz="2400" b="1" i="1" dirty="0"/>
          </a:p>
        </p:txBody>
      </p:sp>
      <p:pic>
        <p:nvPicPr>
          <p:cNvPr id="4" name="Content Placeholder 3" descr="http://media.noria.com/sites/Uploads/2013/4/3/14812d50-241a-4586-8e13-4cd811976cc2_grease%20compatibility%20chart.jpeg"/>
          <p:cNvPicPr>
            <a:picLocks noGrp="1"/>
          </p:cNvPicPr>
          <p:nvPr>
            <p:ph idx="1"/>
          </p:nvPr>
        </p:nvPicPr>
        <p:blipFill>
          <a:blip r:embed="rId2" cstate="print"/>
          <a:srcRect/>
          <a:stretch>
            <a:fillRect/>
          </a:stretch>
        </p:blipFill>
        <p:spPr bwMode="auto">
          <a:xfrm>
            <a:off x="609600" y="1828800"/>
            <a:ext cx="7848600" cy="4724400"/>
          </a:xfrm>
          <a:prstGeom prst="rect">
            <a:avLst/>
          </a:prstGeom>
          <a:noFill/>
          <a:ln w="9525">
            <a:noFill/>
            <a:miter lim="800000"/>
            <a:headEnd/>
            <a:tailEnd/>
          </a:ln>
        </p:spPr>
      </p:pic>
      <p:sp>
        <p:nvSpPr>
          <p:cNvPr id="5" name="TextBox 4"/>
          <p:cNvSpPr txBox="1"/>
          <p:nvPr/>
        </p:nvSpPr>
        <p:spPr>
          <a:xfrm>
            <a:off x="304800" y="990600"/>
            <a:ext cx="8534400" cy="646331"/>
          </a:xfrm>
          <a:prstGeom prst="rect">
            <a:avLst/>
          </a:prstGeom>
          <a:noFill/>
        </p:spPr>
        <p:txBody>
          <a:bodyPr wrap="square" rtlCol="0">
            <a:spAutoFit/>
          </a:bodyPr>
          <a:lstStyle/>
          <a:p>
            <a:pPr>
              <a:buFont typeface="Arial" pitchFamily="34" charset="0"/>
              <a:buChar char="•"/>
            </a:pPr>
            <a:r>
              <a:rPr lang="en-IN" dirty="0" smtClean="0"/>
              <a:t>         Barium grease blends looked like grease on the bottom and oil on the top which  </a:t>
            </a:r>
          </a:p>
          <a:p>
            <a:r>
              <a:rPr lang="en-IN" dirty="0" smtClean="0"/>
              <a:t>           shows not all thickeners of the same group are compatible with each other</a:t>
            </a:r>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IN" sz="2400" b="1" i="1" dirty="0" smtClean="0"/>
              <a:t>CHANGEOVER PROCEDURE</a:t>
            </a:r>
            <a:endParaRPr lang="en-IN" sz="2400" b="1" i="1" dirty="0"/>
          </a:p>
        </p:txBody>
      </p:sp>
      <p:sp>
        <p:nvSpPr>
          <p:cNvPr id="3" name="Content Placeholder 2"/>
          <p:cNvSpPr>
            <a:spLocks noGrp="1"/>
          </p:cNvSpPr>
          <p:nvPr>
            <p:ph idx="1"/>
          </p:nvPr>
        </p:nvSpPr>
        <p:spPr>
          <a:xfrm>
            <a:off x="457200" y="1295400"/>
            <a:ext cx="8229600" cy="4830763"/>
          </a:xfrm>
        </p:spPr>
        <p:txBody>
          <a:bodyPr>
            <a:normAutofit/>
          </a:bodyPr>
          <a:lstStyle/>
          <a:p>
            <a:r>
              <a:rPr lang="en-IN" sz="1800" dirty="0" smtClean="0"/>
              <a:t>Use up as much of the old grease as possible before bringing in the new grease.</a:t>
            </a:r>
          </a:p>
          <a:p>
            <a:pPr>
              <a:buNone/>
            </a:pPr>
            <a:endParaRPr lang="en-IN" sz="1800" dirty="0" smtClean="0"/>
          </a:p>
          <a:p>
            <a:r>
              <a:rPr lang="en-IN" sz="1800" dirty="0" smtClean="0"/>
              <a:t>While the bearing is running, slowly pump in the new grease until the excess grease being purged.</a:t>
            </a:r>
          </a:p>
          <a:p>
            <a:pPr>
              <a:buNone/>
            </a:pPr>
            <a:endParaRPr lang="en-IN" sz="1800" dirty="0" smtClean="0"/>
          </a:p>
          <a:p>
            <a:r>
              <a:rPr lang="en-IN" sz="1800" dirty="0" smtClean="0"/>
              <a:t>Run the bearing for one week </a:t>
            </a:r>
            <a:r>
              <a:rPr lang="en-IN" sz="1800" dirty="0" err="1" smtClean="0"/>
              <a:t>relubricate</a:t>
            </a:r>
            <a:r>
              <a:rPr lang="en-IN" sz="1800" dirty="0" smtClean="0"/>
              <a:t> using the normal procedure.</a:t>
            </a:r>
          </a:p>
          <a:p>
            <a:pPr>
              <a:buNone/>
            </a:pPr>
            <a:endParaRPr lang="en-IN" sz="1800" dirty="0" smtClean="0"/>
          </a:p>
          <a:p>
            <a:r>
              <a:rPr lang="en-IN" sz="1800" dirty="0" smtClean="0"/>
              <a:t>Temporarily increase the </a:t>
            </a:r>
            <a:r>
              <a:rPr lang="en-IN" sz="1800" dirty="0" err="1" smtClean="0"/>
              <a:t>regrease</a:t>
            </a:r>
            <a:r>
              <a:rPr lang="en-IN" sz="1800" dirty="0" smtClean="0"/>
              <a:t> volume to remove out any remaining old grease</a:t>
            </a:r>
          </a:p>
          <a:p>
            <a:pPr>
              <a:buNone/>
            </a:pPr>
            <a:endParaRPr lang="en-IN" sz="1800" dirty="0" smtClean="0"/>
          </a:p>
          <a:p>
            <a:r>
              <a:rPr lang="en-IN" sz="1800" dirty="0" smtClean="0"/>
              <a:t>Initiate testing (power consumption, amperage draw, </a:t>
            </a:r>
            <a:r>
              <a:rPr lang="en-IN" sz="1800" dirty="0" err="1" smtClean="0"/>
              <a:t>relubrication</a:t>
            </a:r>
            <a:r>
              <a:rPr lang="en-IN" sz="1800" dirty="0" smtClean="0"/>
              <a:t> frequency, vibration, etc.)</a:t>
            </a:r>
          </a:p>
          <a:p>
            <a:pPr>
              <a:buNone/>
            </a:pPr>
            <a:endParaRPr lang="en-IN" sz="1800" dirty="0" smtClean="0"/>
          </a:p>
          <a:p>
            <a:r>
              <a:rPr lang="en-IN" sz="1800" dirty="0" smtClean="0"/>
              <a:t>sample the purged grease, test its consistency.</a:t>
            </a:r>
          </a:p>
          <a:p>
            <a:endParaRPr lang="en-IN" sz="1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2400" b="1" i="1" dirty="0" smtClean="0"/>
              <a:t>SUBSTITUTION TABLE FOR DIFFERENT GREASE</a:t>
            </a:r>
            <a:endParaRPr lang="en-US" sz="2400" b="1" i="1" dirty="0"/>
          </a:p>
        </p:txBody>
      </p:sp>
      <p:pic>
        <p:nvPicPr>
          <p:cNvPr id="1026" name="Picture 2"/>
          <p:cNvPicPr>
            <a:picLocks noChangeAspect="1" noChangeArrowheads="1"/>
          </p:cNvPicPr>
          <p:nvPr/>
        </p:nvPicPr>
        <p:blipFill>
          <a:blip r:embed="rId2" cstate="print"/>
          <a:srcRect/>
          <a:stretch>
            <a:fillRect/>
          </a:stretch>
        </p:blipFill>
        <p:spPr bwMode="auto">
          <a:xfrm>
            <a:off x="685801" y="1219200"/>
            <a:ext cx="7543800" cy="5105400"/>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IN" sz="2400" b="1" i="1" dirty="0" smtClean="0"/>
              <a:t>HOW MUCH GREASING IS ENOUGH</a:t>
            </a:r>
            <a:endParaRPr lang="en-IN" sz="2400" b="1" i="1" dirty="0"/>
          </a:p>
        </p:txBody>
      </p:sp>
      <p:sp>
        <p:nvSpPr>
          <p:cNvPr id="3" name="Content Placeholder 2"/>
          <p:cNvSpPr>
            <a:spLocks noGrp="1"/>
          </p:cNvSpPr>
          <p:nvPr>
            <p:ph idx="1"/>
          </p:nvPr>
        </p:nvSpPr>
        <p:spPr>
          <a:xfrm>
            <a:off x="457200" y="1295400"/>
            <a:ext cx="8229600" cy="4830763"/>
          </a:xfrm>
        </p:spPr>
        <p:txBody>
          <a:bodyPr>
            <a:normAutofit/>
          </a:bodyPr>
          <a:lstStyle/>
          <a:p>
            <a:r>
              <a:rPr lang="en-IN" sz="1800" dirty="0" smtClean="0"/>
              <a:t>Measure the size of the bearing shaft, width and bearing outer diameter, as well as the grease gun output per stroke</a:t>
            </a:r>
          </a:p>
          <a:p>
            <a:pPr>
              <a:buNone/>
            </a:pPr>
            <a:endParaRPr lang="en-IN" sz="1800" dirty="0" smtClean="0"/>
          </a:p>
          <a:p>
            <a:r>
              <a:rPr lang="en-IN" sz="1800" dirty="0" err="1" smtClean="0"/>
              <a:t>Gq</a:t>
            </a:r>
            <a:r>
              <a:rPr lang="en-IN" sz="1800" dirty="0" smtClean="0"/>
              <a:t> = 0.114 DB</a:t>
            </a:r>
          </a:p>
          <a:p>
            <a:pPr>
              <a:buNone/>
            </a:pPr>
            <a:r>
              <a:rPr lang="en-IN" sz="1800" dirty="0" smtClean="0"/>
              <a:t>			Where: </a:t>
            </a:r>
            <a:r>
              <a:rPr lang="en-IN" sz="1800" dirty="0" err="1" smtClean="0"/>
              <a:t>Gq</a:t>
            </a:r>
            <a:r>
              <a:rPr lang="en-IN" sz="1800" dirty="0" smtClean="0"/>
              <a:t> = Grease quantity in ounces</a:t>
            </a:r>
          </a:p>
          <a:p>
            <a:pPr>
              <a:buNone/>
            </a:pPr>
            <a:r>
              <a:rPr lang="en-IN" sz="1800" dirty="0" smtClean="0"/>
              <a:t>				D = Bearing outside diameter in inches</a:t>
            </a:r>
          </a:p>
          <a:p>
            <a:pPr>
              <a:buNone/>
            </a:pPr>
            <a:r>
              <a:rPr lang="en-IN" sz="1800" dirty="0" smtClean="0"/>
              <a:t>				B = Total bearing width in inches</a:t>
            </a:r>
          </a:p>
          <a:p>
            <a:pPr>
              <a:buNone/>
            </a:pPr>
            <a:endParaRPr lang="en-IN" sz="1800" dirty="0" smtClean="0"/>
          </a:p>
          <a:p>
            <a:r>
              <a:rPr lang="en-IN" sz="1800" dirty="0" smtClean="0"/>
              <a:t>shaft diameter for bore diameters up to 6, estimate the number of inches in the shaft.</a:t>
            </a:r>
          </a:p>
          <a:p>
            <a:pPr>
              <a:buNone/>
            </a:pPr>
            <a:endParaRPr lang="en-IN" sz="1800" dirty="0" smtClean="0"/>
          </a:p>
          <a:p>
            <a:r>
              <a:rPr lang="en-IN" sz="1800" dirty="0" smtClean="0"/>
              <a:t>Multiply that number by itself to get a rough estimate of the number of shots from the grease gun.</a:t>
            </a:r>
            <a:endParaRPr lang="en-IN" sz="1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486400"/>
          </a:xfrm>
        </p:spPr>
        <p:txBody>
          <a:bodyPr>
            <a:normAutofit/>
          </a:bodyPr>
          <a:lstStyle/>
          <a:p>
            <a:r>
              <a:rPr lang="en-IN" sz="2400" b="1" i="1" dirty="0" smtClean="0"/>
              <a:t>Static Tests:</a:t>
            </a:r>
          </a:p>
          <a:p>
            <a:pPr>
              <a:buNone/>
            </a:pPr>
            <a:endParaRPr lang="en-IN" sz="1600" dirty="0" smtClean="0"/>
          </a:p>
          <a:p>
            <a:pPr lvl="1"/>
            <a:r>
              <a:rPr lang="en-IN" sz="2000" b="1" dirty="0" smtClean="0"/>
              <a:t>ASTM D-1742 Test </a:t>
            </a:r>
            <a:r>
              <a:rPr lang="en-IN" sz="2000" dirty="0" smtClean="0"/>
              <a:t>Oil Separation from Lubricating Grease During Storage at room temperature.</a:t>
            </a:r>
          </a:p>
          <a:p>
            <a:pPr lvl="1">
              <a:buNone/>
            </a:pPr>
            <a:endParaRPr lang="en-IN" sz="2000" dirty="0" smtClean="0"/>
          </a:p>
          <a:p>
            <a:pPr lvl="1"/>
            <a:r>
              <a:rPr lang="en-IN" sz="2000" b="1" dirty="0" smtClean="0"/>
              <a:t>ASTM D-6184 Test </a:t>
            </a:r>
            <a:r>
              <a:rPr lang="en-IN" sz="2000" dirty="0" smtClean="0"/>
              <a:t>Method for Oil Separation from Lubricating Grease at Elevated Temperature</a:t>
            </a:r>
          </a:p>
          <a:p>
            <a:pPr lvl="1">
              <a:buNone/>
            </a:pPr>
            <a:endParaRPr lang="en-IN" sz="2000" dirty="0" smtClean="0"/>
          </a:p>
          <a:p>
            <a:pPr marL="342900" lvl="1" indent="-342900">
              <a:buFont typeface="Arial" pitchFamily="34" charset="0"/>
              <a:buChar char="•"/>
            </a:pPr>
            <a:r>
              <a:rPr lang="en-IN" sz="2400" b="1" i="1" dirty="0" smtClean="0"/>
              <a:t>Dynamic Tests:</a:t>
            </a:r>
          </a:p>
          <a:p>
            <a:pPr marL="342900" lvl="1" indent="-342900">
              <a:buNone/>
            </a:pPr>
            <a:endParaRPr lang="en-IN" sz="1600" dirty="0" smtClean="0"/>
          </a:p>
          <a:p>
            <a:pPr marL="742950" lvl="2" indent="-342900"/>
            <a:r>
              <a:rPr lang="en-IN" sz="2000" b="1" dirty="0" smtClean="0"/>
              <a:t>U.S. Steel Pressure Oil Separation Test</a:t>
            </a:r>
            <a:r>
              <a:rPr lang="en-IN" sz="2000" dirty="0" smtClean="0"/>
              <a:t> : measure the oil separating tendency &amp; indicate the stability of a grease under high pressures.</a:t>
            </a:r>
          </a:p>
          <a:p>
            <a:pPr marL="742950" lvl="2" indent="-342900">
              <a:buNone/>
            </a:pPr>
            <a:endParaRPr lang="en-IN" sz="2000" dirty="0" smtClean="0"/>
          </a:p>
          <a:p>
            <a:pPr marL="742950" lvl="2" indent="-342900"/>
            <a:r>
              <a:rPr lang="en-IN" sz="2000" b="1" dirty="0" smtClean="0"/>
              <a:t>ASTM D-4425 Oil Separation from Grease by Centrifuge</a:t>
            </a:r>
            <a:r>
              <a:rPr lang="en-IN" sz="2000" dirty="0" smtClean="0"/>
              <a:t>: oil separation tendency at high centrifugal forces. </a:t>
            </a:r>
          </a:p>
        </p:txBody>
      </p:sp>
      <p:sp>
        <p:nvSpPr>
          <p:cNvPr id="4" name="Title 1"/>
          <p:cNvSpPr>
            <a:spLocks noGrp="1"/>
          </p:cNvSpPr>
          <p:nvPr>
            <p:ph type="title"/>
          </p:nvPr>
        </p:nvSpPr>
        <p:spPr>
          <a:xfrm>
            <a:off x="457200" y="274638"/>
            <a:ext cx="8229600" cy="563562"/>
          </a:xfrm>
        </p:spPr>
        <p:txBody>
          <a:bodyPr>
            <a:noAutofit/>
          </a:bodyPr>
          <a:lstStyle/>
          <a:p>
            <a:r>
              <a:rPr lang="en-US" sz="2400" b="1" i="1" dirty="0" smtClean="0"/>
              <a:t>TESTING OF GREASE</a:t>
            </a:r>
            <a:endParaRPr lang="en-US" sz="2400" b="1" i="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r>
              <a:rPr lang="en-US" sz="2400" b="1" i="1" dirty="0" smtClean="0"/>
              <a:t>ADVANTAGE OF GREASE</a:t>
            </a:r>
            <a:endParaRPr lang="en-US" sz="2400" b="1" i="1" dirty="0"/>
          </a:p>
        </p:txBody>
      </p:sp>
      <p:sp>
        <p:nvSpPr>
          <p:cNvPr id="3" name="Content Placeholder 2"/>
          <p:cNvSpPr>
            <a:spLocks noGrp="1"/>
          </p:cNvSpPr>
          <p:nvPr>
            <p:ph idx="1"/>
          </p:nvPr>
        </p:nvSpPr>
        <p:spPr/>
        <p:txBody>
          <a:bodyPr>
            <a:normAutofit/>
          </a:bodyPr>
          <a:lstStyle/>
          <a:p>
            <a:r>
              <a:rPr lang="en-US" sz="1800" dirty="0" smtClean="0"/>
              <a:t>Spattering is nearly eliminated</a:t>
            </a:r>
          </a:p>
          <a:p>
            <a:r>
              <a:rPr lang="en-US" sz="1800" dirty="0" smtClean="0"/>
              <a:t>Less frequent Application</a:t>
            </a:r>
          </a:p>
          <a:p>
            <a:r>
              <a:rPr lang="en-US" sz="1800" dirty="0" smtClean="0"/>
              <a:t>Easier to handle</a:t>
            </a:r>
          </a:p>
          <a:p>
            <a:r>
              <a:rPr lang="en-US" sz="1800" dirty="0" smtClean="0"/>
              <a:t>Adhere better to the surfaces</a:t>
            </a:r>
          </a:p>
          <a:p>
            <a:r>
              <a:rPr lang="en-US" sz="1800" dirty="0" smtClean="0"/>
              <a:t>Reduce noise &amp; vibration</a:t>
            </a:r>
          </a:p>
          <a:p>
            <a:pPr lvl="0"/>
            <a:r>
              <a:rPr lang="en-US" sz="1800" dirty="0" smtClean="0"/>
              <a:t>W</a:t>
            </a:r>
            <a:r>
              <a:rPr lang="en-US" sz="1800" dirty="0" smtClean="0"/>
              <a:t>idely </a:t>
            </a:r>
            <a:r>
              <a:rPr lang="en-US" sz="1800" dirty="0" smtClean="0"/>
              <a:t>available, </a:t>
            </a:r>
          </a:p>
          <a:p>
            <a:pPr lvl="0"/>
            <a:r>
              <a:rPr lang="en-US" sz="1800" dirty="0" smtClean="0"/>
              <a:t>E</a:t>
            </a:r>
            <a:r>
              <a:rPr lang="en-US" sz="1800" dirty="0" smtClean="0"/>
              <a:t>xcellent </a:t>
            </a:r>
            <a:r>
              <a:rPr lang="en-US" sz="1800" dirty="0" smtClean="0"/>
              <a:t>flow properties</a:t>
            </a:r>
          </a:p>
          <a:p>
            <a:pPr lvl="0"/>
            <a:r>
              <a:rPr lang="en-US" sz="1800" dirty="0" smtClean="0"/>
              <a:t>E</a:t>
            </a:r>
            <a:r>
              <a:rPr lang="en-US" sz="1800" dirty="0" smtClean="0"/>
              <a:t>ven </a:t>
            </a:r>
            <a:r>
              <a:rPr lang="en-US" sz="1800" dirty="0" smtClean="0"/>
              <a:t>temperature gradient</a:t>
            </a:r>
          </a:p>
          <a:p>
            <a:pPr lvl="0"/>
            <a:r>
              <a:rPr lang="en-US" sz="1800" dirty="0" smtClean="0"/>
              <a:t>P</a:t>
            </a:r>
            <a:r>
              <a:rPr lang="en-US" sz="1800" dirty="0" smtClean="0"/>
              <a:t>rovide </a:t>
            </a:r>
            <a:r>
              <a:rPr lang="en-US" sz="1800" dirty="0" smtClean="0"/>
              <a:t>fresh lube during operation</a:t>
            </a:r>
          </a:p>
          <a:p>
            <a:pPr lvl="0"/>
            <a:r>
              <a:rPr lang="en-US" sz="1800" dirty="0" smtClean="0"/>
              <a:t>A</a:t>
            </a:r>
            <a:r>
              <a:rPr lang="en-US" sz="1800" dirty="0" smtClean="0"/>
              <a:t>llows </a:t>
            </a:r>
            <a:r>
              <a:rPr lang="en-US" sz="1800" dirty="0" smtClean="0"/>
              <a:t>wear particulate to settle,</a:t>
            </a:r>
          </a:p>
          <a:p>
            <a:pPr lvl="0"/>
            <a:r>
              <a:rPr lang="en-US" sz="1800" dirty="0" smtClean="0"/>
              <a:t>A</a:t>
            </a:r>
            <a:r>
              <a:rPr lang="en-US" sz="1800" dirty="0" smtClean="0"/>
              <a:t>bility </a:t>
            </a:r>
            <a:r>
              <a:rPr lang="en-US" sz="1800" dirty="0" smtClean="0"/>
              <a:t>to wash contaminants away</a:t>
            </a:r>
          </a:p>
          <a:p>
            <a:r>
              <a:rPr lang="en-US" sz="1800" dirty="0" smtClean="0"/>
              <a:t>C</a:t>
            </a:r>
            <a:r>
              <a:rPr lang="en-US" sz="1800" dirty="0" smtClean="0"/>
              <a:t>arry </a:t>
            </a:r>
            <a:r>
              <a:rPr lang="en-US" sz="1800" dirty="0" smtClean="0"/>
              <a:t>away unwanted heat (thermal convection</a:t>
            </a:r>
            <a:endParaRPr lang="en-US" sz="1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harmajayesh\Desktop\thank-you-image.jpg"/>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IN" sz="2400" b="1" i="1" dirty="0" smtClean="0"/>
              <a:t>TECHNICAL TERMINOLOGY USED FOR GREASE</a:t>
            </a:r>
            <a:endParaRPr lang="en-IN" sz="2400" b="1" i="1" dirty="0"/>
          </a:p>
        </p:txBody>
      </p:sp>
      <p:sp>
        <p:nvSpPr>
          <p:cNvPr id="3" name="Content Placeholder 2"/>
          <p:cNvSpPr>
            <a:spLocks noGrp="1"/>
          </p:cNvSpPr>
          <p:nvPr>
            <p:ph idx="1"/>
          </p:nvPr>
        </p:nvSpPr>
        <p:spPr/>
        <p:txBody>
          <a:bodyPr>
            <a:normAutofit/>
          </a:bodyPr>
          <a:lstStyle/>
          <a:p>
            <a:r>
              <a:rPr lang="en-IN" sz="2000" b="1" dirty="0" smtClean="0"/>
              <a:t>Base Oil</a:t>
            </a:r>
            <a:r>
              <a:rPr lang="en-IN" sz="2000" dirty="0" smtClean="0"/>
              <a:t>: The Lubricant dispersed in Thickener, Most greases use mineral based greases or synthetic base oil grease.</a:t>
            </a:r>
          </a:p>
          <a:p>
            <a:endParaRPr lang="en-IN" sz="2000" dirty="0" smtClean="0"/>
          </a:p>
          <a:p>
            <a:r>
              <a:rPr lang="en-IN" sz="2000" b="1" dirty="0" smtClean="0"/>
              <a:t>Thickener: </a:t>
            </a:r>
            <a:r>
              <a:rPr lang="en-IN" sz="2000" dirty="0" smtClean="0"/>
              <a:t>a material that, in combination with the selected lubricant, will produce the solid to </a:t>
            </a:r>
            <a:r>
              <a:rPr lang="en-IN" sz="2000" dirty="0" err="1" smtClean="0"/>
              <a:t>semifluid</a:t>
            </a:r>
            <a:r>
              <a:rPr lang="en-IN" sz="2000" dirty="0" smtClean="0"/>
              <a:t> structure. Various Thickeners are:</a:t>
            </a:r>
          </a:p>
          <a:p>
            <a:pPr>
              <a:buNone/>
            </a:pPr>
            <a:endParaRPr lang="en-IN" sz="2000" dirty="0" smtClean="0"/>
          </a:p>
          <a:p>
            <a:pPr lvl="1"/>
            <a:r>
              <a:rPr lang="en-IN" sz="2000" dirty="0" smtClean="0"/>
              <a:t>metallic soap : Lithium, </a:t>
            </a:r>
            <a:r>
              <a:rPr lang="en-IN" sz="2000" dirty="0" err="1" smtClean="0"/>
              <a:t>Aluminum</a:t>
            </a:r>
            <a:r>
              <a:rPr lang="en-IN" sz="2000" dirty="0" smtClean="0"/>
              <a:t>, Clay, </a:t>
            </a:r>
            <a:r>
              <a:rPr lang="en-IN" sz="2000" dirty="0" err="1" smtClean="0"/>
              <a:t>Polyurea</a:t>
            </a:r>
            <a:r>
              <a:rPr lang="en-IN" sz="2000" dirty="0" smtClean="0"/>
              <a:t>, Sodium &amp; Calcium.</a:t>
            </a:r>
          </a:p>
          <a:p>
            <a:pPr lvl="1">
              <a:buNone/>
            </a:pPr>
            <a:endParaRPr lang="en-IN" sz="2000" dirty="0" smtClean="0"/>
          </a:p>
          <a:p>
            <a:pPr lvl="1"/>
            <a:r>
              <a:rPr lang="en-IN" sz="2000" dirty="0" smtClean="0"/>
              <a:t>Complex greases : Combination of Metallic Soap with organic complex.</a:t>
            </a:r>
          </a:p>
          <a:p>
            <a:pPr lvl="1">
              <a:buNone/>
            </a:pPr>
            <a:endParaRPr lang="en-IN" sz="2000" dirty="0" smtClean="0"/>
          </a:p>
          <a:p>
            <a:pPr lvl="1"/>
            <a:r>
              <a:rPr lang="en-IN" sz="2000" dirty="0" smtClean="0"/>
              <a:t>Non-Soap Thickeners: </a:t>
            </a:r>
            <a:r>
              <a:rPr lang="en-IN" sz="2000" dirty="0" err="1" smtClean="0"/>
              <a:t>Bentonite</a:t>
            </a:r>
            <a:r>
              <a:rPr lang="en-IN" sz="2000" dirty="0" smtClean="0"/>
              <a:t> and silica </a:t>
            </a:r>
            <a:r>
              <a:rPr lang="en-IN" sz="2000" dirty="0" err="1" smtClean="0"/>
              <a:t>aerogel</a:t>
            </a:r>
            <a:endParaRPr lang="en-IN" sz="1200" dirty="0" smtClean="0"/>
          </a:p>
          <a:p>
            <a:pPr lvl="1"/>
            <a:endParaRPr lang="en-IN" sz="2000" dirty="0" smtClean="0"/>
          </a:p>
          <a:p>
            <a:pPr>
              <a:buNone/>
            </a:pPr>
            <a:r>
              <a:rPr lang="en-IN" sz="400" dirty="0" smtClean="0"/>
              <a:t/>
            </a:r>
            <a:br>
              <a:rPr lang="en-IN" sz="400" dirty="0" smtClean="0"/>
            </a:br>
            <a:endParaRPr lang="en-IN" sz="400" dirty="0" smtClean="0"/>
          </a:p>
          <a:p>
            <a:pPr>
              <a:buNone/>
            </a:pPr>
            <a:endParaRPr lang="en-IN"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sz="2000" b="1" dirty="0" smtClean="0"/>
              <a:t>Additives: </a:t>
            </a:r>
            <a:r>
              <a:rPr lang="en-IN" sz="2000" dirty="0" smtClean="0"/>
              <a:t>enhance the existing desirable properties, suppress the existing undesirable properties, and impart new properties. The most common additives are:</a:t>
            </a:r>
          </a:p>
          <a:p>
            <a:pPr>
              <a:buNone/>
            </a:pPr>
            <a:endParaRPr lang="en-IN" sz="2000" dirty="0" smtClean="0"/>
          </a:p>
          <a:p>
            <a:pPr lvl="2"/>
            <a:r>
              <a:rPr lang="en-IN" sz="1800" dirty="0" smtClean="0"/>
              <a:t>oxidation and rust inhibitors</a:t>
            </a:r>
          </a:p>
          <a:p>
            <a:pPr lvl="2"/>
            <a:r>
              <a:rPr lang="en-IN" sz="1800" dirty="0" smtClean="0"/>
              <a:t>extreme pressure</a:t>
            </a:r>
          </a:p>
          <a:p>
            <a:pPr lvl="2"/>
            <a:r>
              <a:rPr lang="en-IN" sz="1800" dirty="0" err="1" smtClean="0"/>
              <a:t>Antiwear</a:t>
            </a:r>
            <a:endParaRPr lang="en-IN" sz="1800" dirty="0" smtClean="0"/>
          </a:p>
          <a:p>
            <a:pPr lvl="2"/>
            <a:r>
              <a:rPr lang="en-IN" sz="1800" dirty="0" smtClean="0"/>
              <a:t>friction-reducing agents.</a:t>
            </a:r>
          </a:p>
          <a:p>
            <a:pPr lvl="2">
              <a:buNone/>
            </a:pPr>
            <a:endParaRPr lang="en-IN" sz="1800" dirty="0" smtClean="0"/>
          </a:p>
          <a:p>
            <a:pPr lvl="2">
              <a:buNone/>
            </a:pPr>
            <a:endParaRPr lang="en-IN" sz="1800" dirty="0" smtClean="0"/>
          </a:p>
          <a:p>
            <a:r>
              <a:rPr lang="en-IN" sz="2000" b="1" dirty="0" err="1" smtClean="0"/>
              <a:t>Pumpability</a:t>
            </a:r>
            <a:r>
              <a:rPr lang="en-IN" sz="2000" b="1" dirty="0" smtClean="0"/>
              <a:t>: </a:t>
            </a:r>
            <a:r>
              <a:rPr lang="en-IN" sz="2000" dirty="0" smtClean="0"/>
              <a:t>ability of a grease to be pumped or pushed through a system. It’s the ease with which a pressurized grease can flow through lines</a:t>
            </a:r>
            <a:endParaRPr lang="en-IN" sz="2000" b="1" dirty="0"/>
          </a:p>
        </p:txBody>
      </p:sp>
      <p:sp>
        <p:nvSpPr>
          <p:cNvPr id="4" name="Title 1"/>
          <p:cNvSpPr>
            <a:spLocks noGrp="1"/>
          </p:cNvSpPr>
          <p:nvPr>
            <p:ph type="title"/>
          </p:nvPr>
        </p:nvSpPr>
        <p:spPr>
          <a:xfrm>
            <a:off x="457200" y="533400"/>
            <a:ext cx="8229600" cy="487362"/>
          </a:xfrm>
        </p:spPr>
        <p:txBody>
          <a:bodyPr>
            <a:normAutofit/>
          </a:bodyPr>
          <a:lstStyle/>
          <a:p>
            <a:r>
              <a:rPr lang="en-IN" sz="2400" b="1" i="1" dirty="0" smtClean="0"/>
              <a:t>TECHNICAL TERMINOLOGY USED FOR GREASE</a:t>
            </a:r>
            <a:endParaRPr lang="en-IN" sz="2400" b="1" i="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a:bodyPr>
          <a:lstStyle/>
          <a:p>
            <a:r>
              <a:rPr lang="en-IN" sz="2000" b="1" dirty="0" smtClean="0"/>
              <a:t>Water resistance:  </a:t>
            </a:r>
            <a:r>
              <a:rPr lang="en-IN" sz="2000" dirty="0" smtClean="0"/>
              <a:t>ability to withstand the effects of water with no change in its ability to lubricate.</a:t>
            </a:r>
          </a:p>
          <a:p>
            <a:endParaRPr lang="en-IN" sz="2000" b="1" dirty="0" smtClean="0"/>
          </a:p>
          <a:p>
            <a:r>
              <a:rPr lang="en-IN" sz="2000" b="1" dirty="0" smtClean="0"/>
              <a:t>Consistency:  </a:t>
            </a:r>
            <a:r>
              <a:rPr lang="en-IN" sz="2000" dirty="0" smtClean="0"/>
              <a:t>resistance to deformation by an applied force. The measure of consistency is called penetration. The penetration well depicted by the NLGI ( National Lubrication Grease Institute) in the range of 000 to 6.</a:t>
            </a:r>
          </a:p>
          <a:p>
            <a:endParaRPr lang="en-IN" sz="2000" dirty="0" smtClean="0"/>
          </a:p>
          <a:p>
            <a:r>
              <a:rPr lang="en-IN" sz="2000" b="1" dirty="0" smtClean="0"/>
              <a:t>Dropping point: </a:t>
            </a:r>
            <a:r>
              <a:rPr lang="en-IN" sz="2000" dirty="0" smtClean="0"/>
              <a:t>the temperature at which a grease becomes fluid enough to drip it indicates the upper temperature limit at which a grease retains its structure.</a:t>
            </a:r>
          </a:p>
          <a:p>
            <a:endParaRPr lang="en-IN" sz="2000" dirty="0" smtClean="0"/>
          </a:p>
          <a:p>
            <a:r>
              <a:rPr lang="en-IN" sz="2000" b="1" dirty="0" smtClean="0"/>
              <a:t>Oxidation stability: </a:t>
            </a:r>
            <a:r>
              <a:rPr lang="en-IN" sz="2000" dirty="0" smtClean="0"/>
              <a:t>ability</a:t>
            </a:r>
            <a:r>
              <a:rPr lang="en-IN" sz="2000" b="1" dirty="0" smtClean="0"/>
              <a:t> </a:t>
            </a:r>
            <a:r>
              <a:rPr lang="en-IN" sz="2000" dirty="0" smtClean="0"/>
              <a:t>to resist a chemical union with oxygen, which will lead to the formation of insoluble gums &amp; </a:t>
            </a:r>
            <a:r>
              <a:rPr lang="en-IN" sz="2000" dirty="0" err="1" smtClean="0"/>
              <a:t>sludges</a:t>
            </a:r>
            <a:r>
              <a:rPr lang="en-IN" sz="2000" dirty="0" smtClean="0"/>
              <a:t>.</a:t>
            </a:r>
          </a:p>
          <a:p>
            <a:pPr>
              <a:buNone/>
            </a:pPr>
            <a:endParaRPr lang="en-IN" sz="2000" b="1" dirty="0"/>
          </a:p>
        </p:txBody>
      </p:sp>
      <p:sp>
        <p:nvSpPr>
          <p:cNvPr id="4" name="Title 1"/>
          <p:cNvSpPr>
            <a:spLocks noGrp="1"/>
          </p:cNvSpPr>
          <p:nvPr>
            <p:ph type="title"/>
          </p:nvPr>
        </p:nvSpPr>
        <p:spPr>
          <a:xfrm>
            <a:off x="457200" y="304800"/>
            <a:ext cx="8229600" cy="487362"/>
          </a:xfrm>
        </p:spPr>
        <p:txBody>
          <a:bodyPr>
            <a:normAutofit/>
          </a:bodyPr>
          <a:lstStyle/>
          <a:p>
            <a:r>
              <a:rPr lang="en-IN" sz="2400" b="1" i="1" dirty="0" smtClean="0"/>
              <a:t>TECHNICAL TERMINOLOGY USED FOR GREASE</a:t>
            </a:r>
            <a:endParaRPr lang="en-IN" sz="2400" b="1" i="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r>
              <a:rPr lang="en-US" sz="2400" b="1" i="1" dirty="0" smtClean="0"/>
              <a:t>WORKING PRINCIPLE</a:t>
            </a:r>
            <a:endParaRPr lang="en-US" sz="2400" b="1" i="1" dirty="0"/>
          </a:p>
        </p:txBody>
      </p:sp>
      <p:sp>
        <p:nvSpPr>
          <p:cNvPr id="3" name="Content Placeholder 2"/>
          <p:cNvSpPr>
            <a:spLocks noGrp="1"/>
          </p:cNvSpPr>
          <p:nvPr>
            <p:ph idx="1"/>
          </p:nvPr>
        </p:nvSpPr>
        <p:spPr/>
        <p:txBody>
          <a:bodyPr>
            <a:normAutofit/>
          </a:bodyPr>
          <a:lstStyle/>
          <a:p>
            <a:pPr>
              <a:lnSpc>
                <a:spcPct val="150000"/>
              </a:lnSpc>
            </a:pPr>
            <a:r>
              <a:rPr lang="en-US" sz="1800" dirty="0" smtClean="0"/>
              <a:t>Greases are a type of </a:t>
            </a:r>
            <a:r>
              <a:rPr lang="en-US" sz="1800" i="1" dirty="0" smtClean="0"/>
              <a:t>shear-thinning</a:t>
            </a:r>
            <a:r>
              <a:rPr lang="en-US" sz="1800" dirty="0" smtClean="0"/>
              <a:t> or pseudo-plastic fluid which means that the viscosity of the fluid is reduced under shear.</a:t>
            </a:r>
          </a:p>
          <a:p>
            <a:pPr>
              <a:lnSpc>
                <a:spcPct val="150000"/>
              </a:lnSpc>
              <a:buNone/>
            </a:pPr>
            <a:endParaRPr lang="en-US" sz="1800" dirty="0" smtClean="0"/>
          </a:p>
          <a:p>
            <a:pPr>
              <a:lnSpc>
                <a:spcPct val="150000"/>
              </a:lnSpc>
            </a:pPr>
            <a:r>
              <a:rPr lang="en-US" sz="1800" dirty="0" smtClean="0"/>
              <a:t> After sufficient force to shear the grease has been applied, the viscosity drops and approaches that of the base lubricant and the reduction of shear force with time makes it thixotropic </a:t>
            </a:r>
          </a:p>
          <a:p>
            <a:pPr>
              <a:lnSpc>
                <a:spcPct val="150000"/>
              </a:lnSpc>
              <a:buNone/>
            </a:pPr>
            <a:endParaRPr lang="en-US" sz="1800" dirty="0" smtClean="0"/>
          </a:p>
          <a:p>
            <a:pPr>
              <a:lnSpc>
                <a:spcPct val="150000"/>
              </a:lnSpc>
            </a:pPr>
            <a:r>
              <a:rPr lang="en-US" sz="1800" dirty="0" smtClean="0"/>
              <a:t>Thixotropy is shear thinning property. Certain gels or fluids that are thick under static conditions will flow over time when shaken, agitated, or otherwise stressed</a:t>
            </a:r>
            <a:endParaRPr 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2400" b="1" i="1" dirty="0" smtClean="0"/>
              <a:t>NLGI GRADING OF GREASE</a:t>
            </a:r>
            <a:endParaRPr lang="en-US" sz="2400" b="1" i="1" dirty="0"/>
          </a:p>
        </p:txBody>
      </p:sp>
      <p:sp>
        <p:nvSpPr>
          <p:cNvPr id="3" name="Content Placeholder 2"/>
          <p:cNvSpPr>
            <a:spLocks noGrp="1"/>
          </p:cNvSpPr>
          <p:nvPr>
            <p:ph idx="1"/>
          </p:nvPr>
        </p:nvSpPr>
        <p:spPr/>
        <p:txBody>
          <a:bodyPr>
            <a:normAutofit/>
          </a:bodyPr>
          <a:lstStyle/>
          <a:p>
            <a:r>
              <a:rPr lang="en-US" sz="2000" dirty="0" smtClean="0"/>
              <a:t>NLGI stands for </a:t>
            </a:r>
            <a:r>
              <a:rPr lang="en-US" sz="2000" b="1" i="1" dirty="0" smtClean="0"/>
              <a:t>NATIONAL LUBRICATING GREASE INSTITUTE.</a:t>
            </a:r>
          </a:p>
          <a:p>
            <a:endParaRPr lang="en-US" sz="2000" dirty="0" smtClean="0"/>
          </a:p>
          <a:p>
            <a:r>
              <a:rPr lang="en-US" sz="2000" dirty="0" smtClean="0"/>
              <a:t>NLGI Classification define 09 (Nine Grades), each determined by the Cone Penetration Test of Lubricating Grease.</a:t>
            </a:r>
          </a:p>
          <a:p>
            <a:pPr>
              <a:buNone/>
            </a:pPr>
            <a:endParaRPr lang="en-US" sz="2000" dirty="0" smtClean="0"/>
          </a:p>
          <a:p>
            <a:r>
              <a:rPr lang="en-US" sz="2000" dirty="0" smtClean="0"/>
              <a:t>The apparatus consists of a closed container and a piston-like Perforated plunger to allow grease to flow.</a:t>
            </a:r>
          </a:p>
          <a:p>
            <a:pPr>
              <a:buNone/>
            </a:pPr>
            <a:endParaRPr lang="en-US" sz="2000" dirty="0" smtClean="0"/>
          </a:p>
          <a:p>
            <a:r>
              <a:rPr lang="en-US" sz="2000" dirty="0" smtClean="0"/>
              <a:t>The test grease is inserted into the container and the plunger is stroked 60 times.</a:t>
            </a:r>
          </a:p>
          <a:p>
            <a:pPr>
              <a:buNone/>
            </a:pPr>
            <a:endParaRPr lang="en-US" sz="2000" dirty="0" smtClean="0"/>
          </a:p>
          <a:p>
            <a:r>
              <a:rPr lang="en-US" sz="2000" dirty="0" smtClean="0"/>
              <a:t>The Container &amp; grease are maintained at a temperature of 25 °C.</a:t>
            </a:r>
          </a:p>
          <a:p>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400" b="1" i="1" dirty="0" smtClean="0"/>
              <a:t>NLGI CONSISTENCY NUMBERS</a:t>
            </a:r>
            <a:endParaRPr lang="en-US" sz="2400" b="1" i="1" dirty="0"/>
          </a:p>
        </p:txBody>
      </p:sp>
      <p:graphicFrame>
        <p:nvGraphicFramePr>
          <p:cNvPr id="4" name="Content Placeholder 3"/>
          <p:cNvGraphicFramePr>
            <a:graphicFrameLocks noGrp="1"/>
          </p:cNvGraphicFramePr>
          <p:nvPr>
            <p:ph idx="1"/>
          </p:nvPr>
        </p:nvGraphicFramePr>
        <p:xfrm>
          <a:off x="457200" y="1219200"/>
          <a:ext cx="8229600" cy="425196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NLGI No</a:t>
                      </a:r>
                      <a:endParaRPr lang="en-US" dirty="0"/>
                    </a:p>
                  </a:txBody>
                  <a:tcPr/>
                </a:tc>
                <a:tc>
                  <a:txBody>
                    <a:bodyPr/>
                    <a:lstStyle/>
                    <a:p>
                      <a:r>
                        <a:rPr lang="en-US" dirty="0" smtClean="0"/>
                        <a:t>ASTM ( 60 Strokes Penetration at 25 Deg</a:t>
                      </a:r>
                      <a:r>
                        <a:rPr lang="en-US" baseline="0" dirty="0" smtClean="0"/>
                        <a:t> C, (1/10 of mm)</a:t>
                      </a:r>
                      <a:endParaRPr lang="en-US" dirty="0"/>
                    </a:p>
                  </a:txBody>
                  <a:tcPr/>
                </a:tc>
                <a:tc>
                  <a:txBody>
                    <a:bodyPr/>
                    <a:lstStyle/>
                    <a:p>
                      <a:r>
                        <a:rPr lang="en-US" dirty="0" smtClean="0"/>
                        <a:t>Appearance</a:t>
                      </a:r>
                      <a:endParaRPr lang="en-US" dirty="0"/>
                    </a:p>
                  </a:txBody>
                  <a:tcPr/>
                </a:tc>
              </a:tr>
              <a:tr h="370840">
                <a:tc>
                  <a:txBody>
                    <a:bodyPr/>
                    <a:lstStyle/>
                    <a:p>
                      <a:r>
                        <a:rPr lang="en-US" dirty="0" smtClean="0"/>
                        <a:t>000</a:t>
                      </a:r>
                      <a:endParaRPr lang="en-US" dirty="0"/>
                    </a:p>
                  </a:txBody>
                  <a:tcPr/>
                </a:tc>
                <a:tc>
                  <a:txBody>
                    <a:bodyPr/>
                    <a:lstStyle/>
                    <a:p>
                      <a:r>
                        <a:rPr lang="en-US" dirty="0" smtClean="0"/>
                        <a:t>445-475</a:t>
                      </a:r>
                      <a:endParaRPr lang="en-US" dirty="0"/>
                    </a:p>
                  </a:txBody>
                  <a:tcPr/>
                </a:tc>
                <a:tc>
                  <a:txBody>
                    <a:bodyPr/>
                    <a:lstStyle/>
                    <a:p>
                      <a:r>
                        <a:rPr lang="en-US" dirty="0" smtClean="0"/>
                        <a:t>Fluid</a:t>
                      </a:r>
                      <a:endParaRPr lang="en-US" dirty="0"/>
                    </a:p>
                  </a:txBody>
                  <a:tcPr/>
                </a:tc>
              </a:tr>
              <a:tr h="370840">
                <a:tc>
                  <a:txBody>
                    <a:bodyPr/>
                    <a:lstStyle/>
                    <a:p>
                      <a:r>
                        <a:rPr lang="en-US" dirty="0" smtClean="0"/>
                        <a:t>00</a:t>
                      </a:r>
                      <a:endParaRPr lang="en-US" dirty="0"/>
                    </a:p>
                  </a:txBody>
                  <a:tcPr/>
                </a:tc>
                <a:tc>
                  <a:txBody>
                    <a:bodyPr/>
                    <a:lstStyle/>
                    <a:p>
                      <a:r>
                        <a:rPr lang="en-US" dirty="0" smtClean="0"/>
                        <a:t>400-430</a:t>
                      </a:r>
                      <a:endParaRPr lang="en-US" dirty="0"/>
                    </a:p>
                  </a:txBody>
                  <a:tcPr/>
                </a:tc>
                <a:tc>
                  <a:txBody>
                    <a:bodyPr/>
                    <a:lstStyle/>
                    <a:p>
                      <a:r>
                        <a:rPr lang="en-US" dirty="0" smtClean="0"/>
                        <a:t>Semi Fluid</a:t>
                      </a:r>
                      <a:endParaRPr lang="en-US" dirty="0"/>
                    </a:p>
                  </a:txBody>
                  <a:tcPr/>
                </a:tc>
              </a:tr>
              <a:tr h="370840">
                <a:tc>
                  <a:txBody>
                    <a:bodyPr/>
                    <a:lstStyle/>
                    <a:p>
                      <a:r>
                        <a:rPr lang="en-US" dirty="0" smtClean="0"/>
                        <a:t>0</a:t>
                      </a:r>
                      <a:endParaRPr lang="en-US" dirty="0"/>
                    </a:p>
                  </a:txBody>
                  <a:tcPr/>
                </a:tc>
                <a:tc>
                  <a:txBody>
                    <a:bodyPr/>
                    <a:lstStyle/>
                    <a:p>
                      <a:r>
                        <a:rPr lang="en-US" dirty="0" smtClean="0"/>
                        <a:t>355-385</a:t>
                      </a:r>
                      <a:endParaRPr lang="en-US" dirty="0"/>
                    </a:p>
                  </a:txBody>
                  <a:tcPr/>
                </a:tc>
                <a:tc>
                  <a:txBody>
                    <a:bodyPr/>
                    <a:lstStyle/>
                    <a:p>
                      <a:r>
                        <a:rPr lang="en-US" dirty="0" smtClean="0"/>
                        <a:t>Very Soft</a:t>
                      </a:r>
                      <a:endParaRPr lang="en-US" dirty="0"/>
                    </a:p>
                  </a:txBody>
                  <a:tcPr/>
                </a:tc>
              </a:tr>
              <a:tr h="370840">
                <a:tc>
                  <a:txBody>
                    <a:bodyPr/>
                    <a:lstStyle/>
                    <a:p>
                      <a:r>
                        <a:rPr lang="en-US" dirty="0" smtClean="0"/>
                        <a:t>1</a:t>
                      </a:r>
                      <a:endParaRPr lang="en-US" dirty="0"/>
                    </a:p>
                  </a:txBody>
                  <a:tcPr/>
                </a:tc>
                <a:tc>
                  <a:txBody>
                    <a:bodyPr/>
                    <a:lstStyle/>
                    <a:p>
                      <a:r>
                        <a:rPr lang="en-US" dirty="0" smtClean="0"/>
                        <a:t>310-340</a:t>
                      </a:r>
                      <a:endParaRPr lang="en-US" dirty="0"/>
                    </a:p>
                  </a:txBody>
                  <a:tcPr/>
                </a:tc>
                <a:tc>
                  <a:txBody>
                    <a:bodyPr/>
                    <a:lstStyle/>
                    <a:p>
                      <a:r>
                        <a:rPr lang="en-US" dirty="0" smtClean="0"/>
                        <a:t>Soft</a:t>
                      </a:r>
                      <a:endParaRPr lang="en-US" dirty="0"/>
                    </a:p>
                  </a:txBody>
                  <a:tcPr/>
                </a:tc>
              </a:tr>
              <a:tr h="370840">
                <a:tc>
                  <a:txBody>
                    <a:bodyPr/>
                    <a:lstStyle/>
                    <a:p>
                      <a:r>
                        <a:rPr lang="en-US" dirty="0" smtClean="0"/>
                        <a:t>2</a:t>
                      </a:r>
                      <a:endParaRPr lang="en-US" dirty="0"/>
                    </a:p>
                  </a:txBody>
                  <a:tcPr/>
                </a:tc>
                <a:tc>
                  <a:txBody>
                    <a:bodyPr/>
                    <a:lstStyle/>
                    <a:p>
                      <a:r>
                        <a:rPr lang="en-US" dirty="0" smtClean="0"/>
                        <a:t>265-295</a:t>
                      </a:r>
                      <a:endParaRPr lang="en-US" dirty="0"/>
                    </a:p>
                  </a:txBody>
                  <a:tcPr/>
                </a:tc>
                <a:tc>
                  <a:txBody>
                    <a:bodyPr/>
                    <a:lstStyle/>
                    <a:p>
                      <a:r>
                        <a:rPr lang="en-US" dirty="0" smtClean="0"/>
                        <a:t>Normal grease</a:t>
                      </a:r>
                      <a:endParaRPr lang="en-US" dirty="0"/>
                    </a:p>
                  </a:txBody>
                  <a:tcPr/>
                </a:tc>
              </a:tr>
              <a:tr h="370840">
                <a:tc>
                  <a:txBody>
                    <a:bodyPr/>
                    <a:lstStyle/>
                    <a:p>
                      <a:r>
                        <a:rPr lang="en-US" dirty="0" smtClean="0"/>
                        <a:t>3</a:t>
                      </a:r>
                      <a:endParaRPr lang="en-US" dirty="0"/>
                    </a:p>
                  </a:txBody>
                  <a:tcPr/>
                </a:tc>
                <a:tc>
                  <a:txBody>
                    <a:bodyPr/>
                    <a:lstStyle/>
                    <a:p>
                      <a:r>
                        <a:rPr lang="en-US" dirty="0" smtClean="0"/>
                        <a:t>220-250</a:t>
                      </a:r>
                      <a:endParaRPr lang="en-US" dirty="0"/>
                    </a:p>
                  </a:txBody>
                  <a:tcPr/>
                </a:tc>
                <a:tc>
                  <a:txBody>
                    <a:bodyPr/>
                    <a:lstStyle/>
                    <a:p>
                      <a:r>
                        <a:rPr lang="en-US" dirty="0" smtClean="0"/>
                        <a:t>firm</a:t>
                      </a:r>
                      <a:endParaRPr lang="en-US" dirty="0"/>
                    </a:p>
                  </a:txBody>
                  <a:tcPr/>
                </a:tc>
              </a:tr>
              <a:tr h="370840">
                <a:tc>
                  <a:txBody>
                    <a:bodyPr/>
                    <a:lstStyle/>
                    <a:p>
                      <a:r>
                        <a:rPr lang="en-US" dirty="0" smtClean="0"/>
                        <a:t>4</a:t>
                      </a:r>
                      <a:endParaRPr lang="en-US" dirty="0"/>
                    </a:p>
                  </a:txBody>
                  <a:tcPr/>
                </a:tc>
                <a:tc>
                  <a:txBody>
                    <a:bodyPr/>
                    <a:lstStyle/>
                    <a:p>
                      <a:r>
                        <a:rPr lang="en-US" dirty="0" smtClean="0"/>
                        <a:t>175-205</a:t>
                      </a:r>
                      <a:endParaRPr lang="en-US" dirty="0"/>
                    </a:p>
                  </a:txBody>
                  <a:tcPr/>
                </a:tc>
                <a:tc>
                  <a:txBody>
                    <a:bodyPr/>
                    <a:lstStyle/>
                    <a:p>
                      <a:r>
                        <a:rPr lang="en-US" dirty="0" smtClean="0"/>
                        <a:t>Very firm</a:t>
                      </a:r>
                      <a:endParaRPr lang="en-US" dirty="0"/>
                    </a:p>
                  </a:txBody>
                  <a:tcPr/>
                </a:tc>
              </a:tr>
              <a:tr h="370840">
                <a:tc>
                  <a:txBody>
                    <a:bodyPr/>
                    <a:lstStyle/>
                    <a:p>
                      <a:r>
                        <a:rPr lang="en-US" dirty="0" smtClean="0"/>
                        <a:t>5</a:t>
                      </a:r>
                      <a:endParaRPr lang="en-US" dirty="0"/>
                    </a:p>
                  </a:txBody>
                  <a:tcPr/>
                </a:tc>
                <a:tc>
                  <a:txBody>
                    <a:bodyPr/>
                    <a:lstStyle/>
                    <a:p>
                      <a:r>
                        <a:rPr lang="en-US" dirty="0" smtClean="0"/>
                        <a:t>130-160</a:t>
                      </a:r>
                      <a:endParaRPr lang="en-US" dirty="0"/>
                    </a:p>
                  </a:txBody>
                  <a:tcPr/>
                </a:tc>
                <a:tc>
                  <a:txBody>
                    <a:bodyPr/>
                    <a:lstStyle/>
                    <a:p>
                      <a:r>
                        <a:rPr lang="en-US" dirty="0" smtClean="0"/>
                        <a:t>hard</a:t>
                      </a:r>
                      <a:endParaRPr lang="en-US" dirty="0"/>
                    </a:p>
                  </a:txBody>
                  <a:tcPr/>
                </a:tc>
              </a:tr>
              <a:tr h="370840">
                <a:tc>
                  <a:txBody>
                    <a:bodyPr/>
                    <a:lstStyle/>
                    <a:p>
                      <a:r>
                        <a:rPr lang="en-US" dirty="0" smtClean="0"/>
                        <a:t>6</a:t>
                      </a:r>
                      <a:endParaRPr lang="en-US" dirty="0"/>
                    </a:p>
                  </a:txBody>
                  <a:tcPr/>
                </a:tc>
                <a:tc>
                  <a:txBody>
                    <a:bodyPr/>
                    <a:lstStyle/>
                    <a:p>
                      <a:r>
                        <a:rPr lang="en-US" dirty="0" smtClean="0"/>
                        <a:t>85-115</a:t>
                      </a:r>
                      <a:endParaRPr lang="en-US" dirty="0"/>
                    </a:p>
                  </a:txBody>
                  <a:tcPr/>
                </a:tc>
                <a:tc>
                  <a:txBody>
                    <a:bodyPr/>
                    <a:lstStyle/>
                    <a:p>
                      <a:r>
                        <a:rPr lang="en-US" dirty="0" smtClean="0"/>
                        <a:t>Very hard</a:t>
                      </a:r>
                      <a:endParaRPr lang="en-US"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400" b="1" i="1" dirty="0" smtClean="0"/>
              <a:t>GREASE SELECTION</a:t>
            </a:r>
            <a:endParaRPr lang="en-US" sz="2400" b="1" i="1" dirty="0"/>
          </a:p>
        </p:txBody>
      </p:sp>
      <p:sp>
        <p:nvSpPr>
          <p:cNvPr id="3" name="Content Placeholder 2"/>
          <p:cNvSpPr>
            <a:spLocks noGrp="1"/>
          </p:cNvSpPr>
          <p:nvPr>
            <p:ph idx="1"/>
          </p:nvPr>
        </p:nvSpPr>
        <p:spPr>
          <a:xfrm>
            <a:off x="457200" y="1066800"/>
            <a:ext cx="8229600" cy="5257800"/>
          </a:xfrm>
        </p:spPr>
        <p:txBody>
          <a:bodyPr>
            <a:normAutofit/>
          </a:bodyPr>
          <a:lstStyle/>
          <a:p>
            <a:pPr marL="457200" indent="-457200">
              <a:buNone/>
            </a:pPr>
            <a:r>
              <a:rPr lang="en-US" sz="2000" b="1" dirty="0" smtClean="0"/>
              <a:t>1) Determine proper Base oil Viscosity:</a:t>
            </a:r>
          </a:p>
          <a:p>
            <a:pPr marL="457200" indent="-457200"/>
            <a:r>
              <a:rPr lang="en-US" sz="2000" dirty="0" smtClean="0"/>
              <a:t>use speed factors such as </a:t>
            </a:r>
            <a:r>
              <a:rPr lang="en-US" sz="2000" dirty="0" err="1" smtClean="0"/>
              <a:t>NDm</a:t>
            </a:r>
            <a:r>
              <a:rPr lang="en-US" sz="2000" dirty="0" smtClean="0"/>
              <a:t> </a:t>
            </a:r>
          </a:p>
          <a:p>
            <a:pPr marL="457200" indent="-457200">
              <a:buNone/>
            </a:pPr>
            <a:r>
              <a:rPr lang="en-US" sz="2000" dirty="0" smtClean="0"/>
              <a:t> 	(</a:t>
            </a:r>
            <a:r>
              <a:rPr lang="en-US" sz="2000" dirty="0" err="1" smtClean="0"/>
              <a:t>NDm</a:t>
            </a:r>
            <a:r>
              <a:rPr lang="en-US" sz="2000" dirty="0" smtClean="0"/>
              <a:t> = rpm x [(bearing bore + outside diameter) ÷ 2]),</a:t>
            </a:r>
          </a:p>
          <a:p>
            <a:pPr marL="457200" indent="-457200">
              <a:buNone/>
            </a:pPr>
            <a:r>
              <a:rPr lang="en-US" sz="2000" dirty="0" smtClean="0"/>
              <a:t> </a:t>
            </a:r>
          </a:p>
          <a:p>
            <a:pPr marL="457200" indent="-457200"/>
            <a:r>
              <a:rPr lang="en-US" sz="2000" dirty="0" smtClean="0"/>
              <a:t> DN [DN = (rpm) x (bearing bore)] </a:t>
            </a:r>
          </a:p>
          <a:p>
            <a:pPr marL="457200" indent="-457200">
              <a:buNone/>
            </a:pPr>
            <a:r>
              <a:rPr lang="en-US" sz="2000" dirty="0" smtClean="0"/>
              <a:t>and the operating temperature to derive the minimum </a:t>
            </a:r>
            <a:r>
              <a:rPr lang="en-US" sz="2000" dirty="0" err="1" smtClean="0"/>
              <a:t>vis.cosity</a:t>
            </a:r>
            <a:r>
              <a:rPr lang="en-US" sz="2000" dirty="0" smtClean="0"/>
              <a:t> requirement</a:t>
            </a:r>
          </a:p>
          <a:p>
            <a:pPr marL="457200" indent="-457200">
              <a:buNone/>
            </a:pPr>
            <a:endParaRPr lang="en-US" sz="2000" dirty="0" smtClean="0"/>
          </a:p>
          <a:p>
            <a:pPr marL="457200" indent="-457200">
              <a:buNone/>
            </a:pPr>
            <a:r>
              <a:rPr lang="en-US" sz="2000" b="1" dirty="0" smtClean="0"/>
              <a:t>2) Determine the proper grease thickener type and consistency</a:t>
            </a:r>
          </a:p>
          <a:p>
            <a:pPr marL="457200" indent="-457200"/>
            <a:r>
              <a:rPr lang="en-US" sz="1600" dirty="0" smtClean="0"/>
              <a:t>general-purpose greases will use lithium or lithium-complex thickener</a:t>
            </a:r>
          </a:p>
          <a:p>
            <a:pPr marL="457200" indent="-457200"/>
            <a:r>
              <a:rPr lang="en-US" sz="1600" dirty="0" smtClean="0"/>
              <a:t>high-temperature applications, </a:t>
            </a:r>
            <a:r>
              <a:rPr lang="en-US" sz="1600" dirty="0" err="1" smtClean="0"/>
              <a:t>bentone</a:t>
            </a:r>
            <a:r>
              <a:rPr lang="en-US" sz="1600" dirty="0" smtClean="0"/>
              <a:t> or clay thickener is preferred</a:t>
            </a:r>
          </a:p>
          <a:p>
            <a:pPr marL="457200" indent="-457200"/>
            <a:r>
              <a:rPr lang="en-US" sz="1600" dirty="0" smtClean="0"/>
              <a:t>For heavy water environments, aluminum complex thickener is preferred</a:t>
            </a:r>
          </a:p>
          <a:p>
            <a:pPr marL="457200" indent="-457200"/>
            <a:endParaRPr lang="en-US" sz="1600" b="1" dirty="0" smtClean="0"/>
          </a:p>
          <a:p>
            <a:pPr marL="457200" indent="-457200">
              <a:buNone/>
            </a:pPr>
            <a:r>
              <a:rPr lang="en-US" sz="2000" b="1" dirty="0" smtClean="0"/>
              <a:t>3) Determine the proper base oil type</a:t>
            </a:r>
            <a:endParaRPr lang="en-US" sz="20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586</TotalTime>
  <Words>1791</Words>
  <Application>Microsoft Office PowerPoint</Application>
  <PresentationFormat>On-screen Show (4:3)</PresentationFormat>
  <Paragraphs>335</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WHAT IS GREASE</vt:lpstr>
      <vt:lpstr>FUNCTION OF GREASE</vt:lpstr>
      <vt:lpstr>TECHNICAL TERMINOLOGY USED FOR GREASE</vt:lpstr>
      <vt:lpstr>TECHNICAL TERMINOLOGY USED FOR GREASE</vt:lpstr>
      <vt:lpstr>TECHNICAL TERMINOLOGY USED FOR GREASE</vt:lpstr>
      <vt:lpstr>WORKING PRINCIPLE</vt:lpstr>
      <vt:lpstr>NLGI GRADING OF GREASE</vt:lpstr>
      <vt:lpstr>NLGI CONSISTENCY NUMBERS</vt:lpstr>
      <vt:lpstr>GREASE SELECTION</vt:lpstr>
      <vt:lpstr>GREASE SELECTION</vt:lpstr>
      <vt:lpstr>APPLICATION OF GREASE</vt:lpstr>
      <vt:lpstr>MAKING OF GREASE</vt:lpstr>
      <vt:lpstr>TYPE OF GREASE USED IN SMP</vt:lpstr>
      <vt:lpstr>GREASE SERVO GEM EP2</vt:lpstr>
      <vt:lpstr>TECHNICAL SPECS of GREASE SERVO GEM EP2</vt:lpstr>
      <vt:lpstr>GREASE AP3, MAKE-CASTROL </vt:lpstr>
      <vt:lpstr>TECHNICAL SPECS of GREASE AP3 </vt:lpstr>
      <vt:lpstr>MOBILGREASE XHP 222 </vt:lpstr>
      <vt:lpstr>TECHNICAL SPECS OF MOBILGREASE XHP 222</vt:lpstr>
      <vt:lpstr>SERVO GEM  XHT  </vt:lpstr>
      <vt:lpstr>TECHNICAL SPECS OF SERVOGEM XHT</vt:lpstr>
      <vt:lpstr>CASE STUDY</vt:lpstr>
      <vt:lpstr>CASE STUDY</vt:lpstr>
      <vt:lpstr>CHANGEOVER PROCEDURE</vt:lpstr>
      <vt:lpstr>SUBSTITUTION TABLE FOR DIFFERENT GREASE</vt:lpstr>
      <vt:lpstr>HOW MUCH GREASING IS ENOUGH</vt:lpstr>
      <vt:lpstr>TESTING OF GREASE</vt:lpstr>
      <vt:lpstr>ADVANTAGE OF GREASE</vt:lpstr>
      <vt:lpstr>Slide 29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Grease</dc:title>
  <dc:creator>Mr. Jayesh Kumar Sharma</dc:creator>
  <cp:lastModifiedBy>sharmajayesh</cp:lastModifiedBy>
  <cp:revision>81</cp:revision>
  <dcterms:created xsi:type="dcterms:W3CDTF">2006-08-16T00:00:00Z</dcterms:created>
  <dcterms:modified xsi:type="dcterms:W3CDTF">2013-11-16T05:11:19Z</dcterms:modified>
</cp:coreProperties>
</file>