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diagrams/quickStyle2.xml" ContentType="application/vnd.openxmlformats-officedocument.drawingml.diagramStyle+xml"/>
  <Override PartName="/ppt/diagrams/colors11.xml" ContentType="application/vnd.openxmlformats-officedocument.drawingml.diagramColors+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diagrams/layout9.xml" ContentType="application/vnd.openxmlformats-officedocument.drawingml.diagramLayout+xml"/>
  <Override PartName="/ppt/diagrams/data13.xml" ContentType="application/vnd.openxmlformats-officedocument.drawingml.diagramData+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slideLayouts/slideLayout13.xml" ContentType="application/vnd.openxmlformats-officedocument.presentationml.slideLayout+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diagrams/layout5.xml" ContentType="application/vnd.openxmlformats-officedocument.drawingml.diagramLayout+xml"/>
  <Override PartName="/ppt/diagrams/data6.xml" ContentType="application/vnd.openxmlformats-officedocument.drawingml.diagramData+xml"/>
  <Override PartName="/ppt/diagrams/colors8.xml" ContentType="application/vnd.openxmlformats-officedocument.drawingml.diagramColors+xml"/>
  <Override PartName="/ppt/diagrams/quickStyle13.xml" ContentType="application/vnd.openxmlformats-officedocument.drawingml.diagramStyle+xml"/>
  <Override PartName="/ppt/diagrams/layout1.xml" ContentType="application/vnd.openxmlformats-officedocument.drawingml.diagramLayout+xml"/>
  <Override PartName="/ppt/diagrams/data2.xml" ContentType="application/vnd.openxmlformats-officedocument.drawingml.diagramData+xml"/>
  <Override PartName="/ppt/diagrams/layout13.xml" ContentType="application/vnd.openxmlformats-officedocument.drawingml.diagramLayout+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diagrams/colors4.xml" ContentType="application/vnd.openxmlformats-officedocument.drawingml.diagramColors+xml"/>
  <Override PartName="/ppt/diagrams/quickStyle7.xml" ContentType="application/vnd.openxmlformats-officedocument.drawingml.diagramStyle+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Override PartName="/ppt/diagrams/colors12.xml" ContentType="application/vnd.openxmlformats-officedocument.drawingml.diagramColors+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18.xml" ContentType="application/vnd.openxmlformats-officedocument.presentationml.slideLayout+xml"/>
  <Override PartName="/ppt/theme/theme2.xml" ContentType="application/vnd.openxmlformats-officedocument.theme+xml"/>
  <Override PartName="/ppt/diagrams/quickStyle3.xml" ContentType="application/vnd.openxmlformats-officedocument.drawingml.diagramStyl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diagrams/layout6.xml" ContentType="application/vnd.openxmlformats-officedocument.drawingml.diagramLayout+xml"/>
  <Override PartName="/ppt/diagrams/data9.xml" ContentType="application/vnd.openxmlformats-officedocument.drawingml.diagramData+xml"/>
  <Override PartName="/ppt/diagrams/data10.xml" ContentType="application/vnd.openxmlformats-officedocument.drawingml.diagramData+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diagrams/layout4.xml" ContentType="application/vnd.openxmlformats-officedocument.drawingml.diagramLayout+xml"/>
  <Override PartName="/ppt/diagrams/data7.xml" ContentType="application/vnd.openxmlformats-officedocument.drawingml.diagramData+xml"/>
  <Override PartName="/ppt/diagrams/colors9.xml" ContentType="application/vnd.openxmlformats-officedocument.drawingml.diagramColors+xml"/>
  <Override PartName="/ppt/slideLayouts/slideLayout10.xml" ContentType="application/vnd.openxmlformats-officedocument.presentationml.slideLayout+xml"/>
  <Override PartName="/ppt/diagrams/layout2.xml" ContentType="application/vnd.openxmlformats-officedocument.drawingml.diagramLayout+xml"/>
  <Override PartName="/ppt/diagrams/data5.xml" ContentType="application/vnd.openxmlformats-officedocument.drawingml.diagramData+xml"/>
  <Override PartName="/ppt/diagrams/colors7.xml" ContentType="application/vnd.openxmlformats-officedocument.drawingml.diagramColors+xml"/>
  <Override PartName="/ppt/diagrams/quickStyle12.xml" ContentType="application/vnd.openxmlformats-officedocument.drawingml.diagramStyle+xml"/>
  <Override PartName="/ppt/diagrams/data3.xml" ContentType="application/vnd.openxmlformats-officedocument.drawingml.diagramData+xml"/>
  <Override PartName="/ppt/diagrams/colors5.xml" ContentType="application/vnd.openxmlformats-officedocument.drawingml.diagramColors+xml"/>
  <Override PartName="/ppt/diagrams/quickStyle8.xml" ContentType="application/vnd.openxmlformats-officedocument.drawingml.diagramStyle+xml"/>
  <Override PartName="/ppt/diagrams/quickStyle10.xml" ContentType="application/vnd.openxmlformats-officedocument.drawingml.diagramStyl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diagrams/data1.xml" ContentType="application/vnd.openxmlformats-officedocument.drawingml.diagramData+xml"/>
  <Override PartName="/ppt/diagrams/colors3.xml" ContentType="application/vnd.openxmlformats-officedocument.drawingml.diagramColors+xml"/>
  <Override PartName="/ppt/diagrams/quickStyle6.xml" ContentType="application/vnd.openxmlformats-officedocument.drawingml.diagramStyle+xml"/>
  <Override PartName="/ppt/diagrams/layout12.xml" ContentType="application/vnd.openxmlformats-officedocument.drawingml.diagramLayout+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diagrams/colors1.xml" ContentType="application/vnd.openxmlformats-officedocument.drawingml.diagramColors+xml"/>
  <Override PartName="/ppt/diagrams/quickStyle4.xml" ContentType="application/vnd.openxmlformats-officedocument.drawingml.diagramStyle+xml"/>
  <Override PartName="/ppt/diagrams/layout10.xml" ContentType="application/vnd.openxmlformats-officedocument.drawingml.diagramLayout+xml"/>
  <Override PartName="/ppt/diagrams/colors13.xml" ContentType="application/vnd.openxmlformats-officedocument.drawingml.diagramColors+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Layouts/slideLayout15.xml" ContentType="application/vnd.openxmlformats-officedocument.presentationml.slideLayout+xml"/>
  <Override PartName="/ppt/diagrams/data11.xml" ContentType="application/vnd.openxmlformats-officedocument.drawingml.diagramData+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Layouts/slideLayout22.xml" ContentType="application/vnd.openxmlformats-officedocument.presentationml.slideLayout+xml"/>
  <Override PartName="/ppt/diagrams/layout7.xml" ContentType="application/vnd.openxmlformats-officedocument.drawingml.diagramLayout+xml"/>
  <Override PartName="/ppt/diagrams/data8.xml" ContentType="application/vnd.openxmlformats-officedocument.drawingml.diagramData+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diagrams/layout3.xml" ContentType="application/vnd.openxmlformats-officedocument.drawingml.diagramLayout+xml"/>
  <Override PartName="/ppt/diagrams/data4.xml" ContentType="application/vnd.openxmlformats-officedocument.drawingml.diagramData+xml"/>
  <Override PartName="/ppt/diagrams/colors6.xml" ContentType="application/vnd.openxmlformats-officedocument.drawingml.diagramColors+xml"/>
  <Override PartName="/ppt/diagrams/quickStyle9.xml" ContentType="application/vnd.openxmlformats-officedocument.drawingml.diagramStyle+xml"/>
  <Override PartName="/ppt/diagrams/quickStyle11.xml" ContentType="application/vnd.openxmlformats-officedocument.drawingml.diagramStyle+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diagrams/layout11.xml" ContentType="application/vnd.openxmlformats-officedocument.drawingml.diagramLayout+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diagrams/colors2.xml" ContentType="application/vnd.openxmlformats-officedocument.drawingml.diagramColors+xml"/>
  <Override PartName="/ppt/diagrams/quickStyle5.xml" ContentType="application/vnd.openxmlformats-officedocument.drawingml.diagramStyl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diagrams/colors10.xml" ContentType="application/vnd.openxmlformats-officedocument.drawingml.diagramColors+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Layouts/slideLayout16.xml" ContentType="application/vnd.openxmlformats-officedocument.presentationml.slideLayout+xml"/>
  <Default Extension="jpeg" ContentType="image/jpeg"/>
  <Override PartName="/ppt/diagrams/quickStyle1.xml" ContentType="application/vnd.openxmlformats-officedocument.drawingml.diagramStyle+xml"/>
  <Override PartName="/ppt/diagrams/layout8.xml" ContentType="application/vnd.openxmlformats-officedocument.drawingml.diagramLayout+xml"/>
  <Override PartName="/ppt/diagrams/data12.xml" ContentType="application/vnd.openxmlformats-officedocument.drawingml.diagramData+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sldIdLst>
    <p:sldId id="257" r:id="rId3"/>
    <p:sldId id="258" r:id="rId4"/>
    <p:sldId id="259" r:id="rId5"/>
    <p:sldId id="261" r:id="rId6"/>
    <p:sldId id="262" r:id="rId7"/>
    <p:sldId id="263" r:id="rId8"/>
    <p:sldId id="264" r:id="rId9"/>
    <p:sldId id="265" r:id="rId10"/>
    <p:sldId id="266" r:id="rId11"/>
    <p:sldId id="268" r:id="rId12"/>
    <p:sldId id="267" r:id="rId13"/>
    <p:sldId id="323" r:id="rId14"/>
    <p:sldId id="331" r:id="rId15"/>
    <p:sldId id="327" r:id="rId16"/>
    <p:sldId id="330" r:id="rId17"/>
    <p:sldId id="332" r:id="rId18"/>
    <p:sldId id="329" r:id="rId19"/>
    <p:sldId id="328" r:id="rId20"/>
    <p:sldId id="273" r:id="rId21"/>
    <p:sldId id="333" r:id="rId22"/>
    <p:sldId id="336" r:id="rId23"/>
    <p:sldId id="335" r:id="rId24"/>
    <p:sldId id="334" r:id="rId25"/>
    <p:sldId id="337" r:id="rId26"/>
    <p:sldId id="340" r:id="rId27"/>
    <p:sldId id="339" r:id="rId28"/>
    <p:sldId id="342" r:id="rId29"/>
    <p:sldId id="341" r:id="rId30"/>
    <p:sldId id="343" r:id="rId31"/>
    <p:sldId id="346" r:id="rId32"/>
    <p:sldId id="345" r:id="rId33"/>
    <p:sldId id="348" r:id="rId34"/>
    <p:sldId id="347" r:id="rId35"/>
    <p:sldId id="349" r:id="rId36"/>
    <p:sldId id="344" r:id="rId37"/>
    <p:sldId id="350" r:id="rId38"/>
    <p:sldId id="270" r:id="rId39"/>
    <p:sldId id="353" r:id="rId40"/>
    <p:sldId id="283" r:id="rId41"/>
    <p:sldId id="285" r:id="rId42"/>
    <p:sldId id="286" r:id="rId43"/>
    <p:sldId id="287" r:id="rId44"/>
    <p:sldId id="288" r:id="rId45"/>
    <p:sldId id="307" r:id="rId46"/>
    <p:sldId id="290" r:id="rId47"/>
    <p:sldId id="309" r:id="rId48"/>
    <p:sldId id="310" r:id="rId49"/>
    <p:sldId id="289" r:id="rId50"/>
    <p:sldId id="293" r:id="rId51"/>
    <p:sldId id="320" r:id="rId52"/>
    <p:sldId id="294" r:id="rId53"/>
    <p:sldId id="295" r:id="rId54"/>
    <p:sldId id="297" r:id="rId55"/>
    <p:sldId id="311" r:id="rId56"/>
    <p:sldId id="312" r:id="rId57"/>
    <p:sldId id="300" r:id="rId58"/>
    <p:sldId id="301" r:id="rId59"/>
    <p:sldId id="319" r:id="rId60"/>
    <p:sldId id="298" r:id="rId61"/>
    <p:sldId id="313" r:id="rId62"/>
    <p:sldId id="302" r:id="rId63"/>
    <p:sldId id="304" r:id="rId64"/>
    <p:sldId id="305" r:id="rId65"/>
    <p:sldId id="314" r:id="rId66"/>
    <p:sldId id="315" r:id="rId67"/>
    <p:sldId id="318" r:id="rId68"/>
    <p:sldId id="316" r:id="rId69"/>
    <p:sldId id="317" r:id="rId70"/>
    <p:sldId id="321" r:id="rId7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66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717" autoAdjust="0"/>
    <p:restoredTop sz="94718" autoAdjust="0"/>
  </p:normalViewPr>
  <p:slideViewPr>
    <p:cSldViewPr>
      <p:cViewPr>
        <p:scale>
          <a:sx n="66" d="100"/>
          <a:sy n="66" d="100"/>
        </p:scale>
        <p:origin x="-1488" y="-16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presProps" Target="pres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s>
</file>

<file path=ppt/diagrams/_rels/data12.xml.rels><?xml version="1.0" encoding="UTF-8" standalone="yes"?>
<Relationships xmlns="http://schemas.openxmlformats.org/package/2006/relationships"><Relationship Id="rId1" Type="http://schemas.openxmlformats.org/officeDocument/2006/relationships/image" Target="../media/image27.jpeg"/></Relationships>
</file>

<file path=ppt/diagrams/_rels/data1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image" Target="../media/image28.jpeg"/></Relationships>
</file>

<file path=ppt/diagrams/_rels/data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image" Target="../media/image8.jpeg"/><Relationship Id="rId5" Type="http://schemas.openxmlformats.org/officeDocument/2006/relationships/image" Target="../media/image18.jpeg"/><Relationship Id="rId4" Type="http://schemas.openxmlformats.org/officeDocument/2006/relationships/image" Target="../media/image17.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84906EA-8597-4DE3-AF77-75EC755980A2}"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IN"/>
        </a:p>
      </dgm:t>
    </dgm:pt>
    <dgm:pt modelId="{C59EF03A-BE11-4739-91AF-6DF99E4F9022}">
      <dgm:prSet/>
      <dgm:spPr>
        <a:scene3d>
          <a:camera prst="orthographicFront"/>
          <a:lightRig rig="threePt" dir="t"/>
        </a:scene3d>
        <a:sp3d>
          <a:bevelT prst="relaxedInset"/>
        </a:sp3d>
      </dgm:spPr>
      <dgm:t>
        <a:bodyPr/>
        <a:lstStyle/>
        <a:p>
          <a:pPr algn="ctr" rtl="0"/>
          <a:r>
            <a:rPr lang="en-IN" b="1" dirty="0" smtClean="0">
              <a:latin typeface="Arial Black" pitchFamily="34" charset="0"/>
            </a:rPr>
            <a:t>MAJOR CHALLANGE FACED IN 2011-12,2012-13</a:t>
          </a:r>
          <a:endParaRPr lang="en-IN" dirty="0">
            <a:latin typeface="Arial Black" pitchFamily="34" charset="0"/>
          </a:endParaRPr>
        </a:p>
      </dgm:t>
    </dgm:pt>
    <dgm:pt modelId="{E225354E-4058-4D0D-959A-D5D2994C4E84}" type="parTrans" cxnId="{816129E7-3B47-49D3-A88F-F3C9FAE9DED3}">
      <dgm:prSet/>
      <dgm:spPr/>
      <dgm:t>
        <a:bodyPr/>
        <a:lstStyle/>
        <a:p>
          <a:endParaRPr lang="en-IN"/>
        </a:p>
      </dgm:t>
    </dgm:pt>
    <dgm:pt modelId="{37812AEF-C27F-4E37-A5A4-43EF675CD451}" type="sibTrans" cxnId="{816129E7-3B47-49D3-A88F-F3C9FAE9DED3}">
      <dgm:prSet/>
      <dgm:spPr/>
      <dgm:t>
        <a:bodyPr/>
        <a:lstStyle/>
        <a:p>
          <a:endParaRPr lang="en-IN"/>
        </a:p>
      </dgm:t>
    </dgm:pt>
    <dgm:pt modelId="{CF182B55-F3BB-488C-B409-43CE36091C1A}">
      <dgm:prSet/>
      <dgm:spPr>
        <a:gradFill rotWithShape="0">
          <a:gsLst>
            <a:gs pos="0">
              <a:srgbClr val="FFC000"/>
            </a:gs>
            <a:gs pos="13000">
              <a:srgbClr val="FFA800"/>
            </a:gs>
            <a:gs pos="28000">
              <a:srgbClr val="825600"/>
            </a:gs>
            <a:gs pos="42999">
              <a:srgbClr val="FFA800"/>
            </a:gs>
            <a:gs pos="58000">
              <a:srgbClr val="825600"/>
            </a:gs>
            <a:gs pos="72000">
              <a:srgbClr val="FFA800"/>
            </a:gs>
            <a:gs pos="87000">
              <a:srgbClr val="825600"/>
            </a:gs>
            <a:gs pos="100000">
              <a:srgbClr val="FFA800"/>
            </a:gs>
          </a:gsLst>
          <a:lin ang="2700000" scaled="0"/>
        </a:gradFill>
        <a:scene3d>
          <a:camera prst="orthographicFront"/>
          <a:lightRig rig="threePt" dir="t"/>
        </a:scene3d>
        <a:sp3d>
          <a:bevelT w="139700" h="139700" prst="riblet"/>
          <a:bevelB w="146050" h="133350"/>
        </a:sp3d>
      </dgm:spPr>
      <dgm:t>
        <a:bodyPr>
          <a:sp3d extrusionH="57150">
            <a:bevelT w="38100" h="38100"/>
            <a:bevelB w="38100" h="38100"/>
          </a:sp3d>
        </a:bodyPr>
        <a:lstStyle/>
        <a:p>
          <a:pPr algn="ctr" rtl="0"/>
          <a:r>
            <a:rPr lang="en-IN" b="1" dirty="0" smtClean="0">
              <a:solidFill>
                <a:schemeClr val="tx1"/>
              </a:solidFill>
              <a:latin typeface="Arial Black" pitchFamily="34" charset="0"/>
            </a:rPr>
            <a:t>CYCLONE CHOKE</a:t>
          </a:r>
          <a:endParaRPr lang="en-IN" b="1" dirty="0">
            <a:solidFill>
              <a:schemeClr val="tx1"/>
            </a:solidFill>
            <a:latin typeface="Arial Black" pitchFamily="34" charset="0"/>
          </a:endParaRPr>
        </a:p>
      </dgm:t>
    </dgm:pt>
    <dgm:pt modelId="{9E338507-D2C7-4C88-9FBC-CAFD92285112}" type="parTrans" cxnId="{F2F334C0-AD48-4E67-98DC-2C4AAF34F67E}">
      <dgm:prSet/>
      <dgm:spPr/>
      <dgm:t>
        <a:bodyPr/>
        <a:lstStyle/>
        <a:p>
          <a:endParaRPr lang="en-IN"/>
        </a:p>
      </dgm:t>
    </dgm:pt>
    <dgm:pt modelId="{7063F9A0-C42A-488F-91CD-C6B8D5C5902C}" type="sibTrans" cxnId="{F2F334C0-AD48-4E67-98DC-2C4AAF34F67E}">
      <dgm:prSet/>
      <dgm:spPr/>
      <dgm:t>
        <a:bodyPr/>
        <a:lstStyle/>
        <a:p>
          <a:endParaRPr lang="en-IN"/>
        </a:p>
      </dgm:t>
    </dgm:pt>
    <dgm:pt modelId="{09E2DCE1-4D95-4CC0-8314-BEFD9F964A0E}" type="pres">
      <dgm:prSet presAssocID="{D84906EA-8597-4DE3-AF77-75EC755980A2}" presName="linear" presStyleCnt="0">
        <dgm:presLayoutVars>
          <dgm:animLvl val="lvl"/>
          <dgm:resizeHandles val="exact"/>
        </dgm:presLayoutVars>
      </dgm:prSet>
      <dgm:spPr/>
      <dgm:t>
        <a:bodyPr/>
        <a:lstStyle/>
        <a:p>
          <a:endParaRPr lang="en-IN"/>
        </a:p>
      </dgm:t>
    </dgm:pt>
    <dgm:pt modelId="{1338BAC7-673E-4FBB-AE8B-F04B6DFACE88}" type="pres">
      <dgm:prSet presAssocID="{C59EF03A-BE11-4739-91AF-6DF99E4F9022}" presName="parentText" presStyleLbl="node1" presStyleIdx="0" presStyleCnt="2" custLinFactY="-27297" custLinFactNeighborX="-855" custLinFactNeighborY="-100000">
        <dgm:presLayoutVars>
          <dgm:chMax val="0"/>
          <dgm:bulletEnabled val="1"/>
        </dgm:presLayoutVars>
      </dgm:prSet>
      <dgm:spPr/>
      <dgm:t>
        <a:bodyPr/>
        <a:lstStyle/>
        <a:p>
          <a:endParaRPr lang="en-IN"/>
        </a:p>
      </dgm:t>
    </dgm:pt>
    <dgm:pt modelId="{52AFF5DF-C1FD-469F-91D0-BE744A617D47}" type="pres">
      <dgm:prSet presAssocID="{37812AEF-C27F-4E37-A5A4-43EF675CD451}" presName="spacer" presStyleCnt="0"/>
      <dgm:spPr/>
    </dgm:pt>
    <dgm:pt modelId="{8753BAA6-56DA-44D2-AECB-09563CE961B4}" type="pres">
      <dgm:prSet presAssocID="{CF182B55-F3BB-488C-B409-43CE36091C1A}" presName="parentText" presStyleLbl="node1" presStyleIdx="1" presStyleCnt="2" custLinFactNeighborY="-19975">
        <dgm:presLayoutVars>
          <dgm:chMax val="0"/>
          <dgm:bulletEnabled val="1"/>
        </dgm:presLayoutVars>
      </dgm:prSet>
      <dgm:spPr/>
      <dgm:t>
        <a:bodyPr/>
        <a:lstStyle/>
        <a:p>
          <a:endParaRPr lang="en-IN"/>
        </a:p>
      </dgm:t>
    </dgm:pt>
  </dgm:ptLst>
  <dgm:cxnLst>
    <dgm:cxn modelId="{F2F334C0-AD48-4E67-98DC-2C4AAF34F67E}" srcId="{D84906EA-8597-4DE3-AF77-75EC755980A2}" destId="{CF182B55-F3BB-488C-B409-43CE36091C1A}" srcOrd="1" destOrd="0" parTransId="{9E338507-D2C7-4C88-9FBC-CAFD92285112}" sibTransId="{7063F9A0-C42A-488F-91CD-C6B8D5C5902C}"/>
    <dgm:cxn modelId="{816129E7-3B47-49D3-A88F-F3C9FAE9DED3}" srcId="{D84906EA-8597-4DE3-AF77-75EC755980A2}" destId="{C59EF03A-BE11-4739-91AF-6DF99E4F9022}" srcOrd="0" destOrd="0" parTransId="{E225354E-4058-4D0D-959A-D5D2994C4E84}" sibTransId="{37812AEF-C27F-4E37-A5A4-43EF675CD451}"/>
    <dgm:cxn modelId="{6711D946-8956-44EE-8033-843FFEA4C7A2}" type="presOf" srcId="{D84906EA-8597-4DE3-AF77-75EC755980A2}" destId="{09E2DCE1-4D95-4CC0-8314-BEFD9F964A0E}" srcOrd="0" destOrd="0" presId="urn:microsoft.com/office/officeart/2005/8/layout/vList2"/>
    <dgm:cxn modelId="{046C5781-76C9-45A8-A883-F1F62C4B84D2}" type="presOf" srcId="{CF182B55-F3BB-488C-B409-43CE36091C1A}" destId="{8753BAA6-56DA-44D2-AECB-09563CE961B4}" srcOrd="0" destOrd="0" presId="urn:microsoft.com/office/officeart/2005/8/layout/vList2"/>
    <dgm:cxn modelId="{66E7B9B1-2082-4C81-B39D-B1BFCAFA5A30}" type="presOf" srcId="{C59EF03A-BE11-4739-91AF-6DF99E4F9022}" destId="{1338BAC7-673E-4FBB-AE8B-F04B6DFACE88}" srcOrd="0" destOrd="0" presId="urn:microsoft.com/office/officeart/2005/8/layout/vList2"/>
    <dgm:cxn modelId="{8C6C4721-0ABF-42CC-8CE0-8D853685F174}" type="presParOf" srcId="{09E2DCE1-4D95-4CC0-8314-BEFD9F964A0E}" destId="{1338BAC7-673E-4FBB-AE8B-F04B6DFACE88}" srcOrd="0" destOrd="0" presId="urn:microsoft.com/office/officeart/2005/8/layout/vList2"/>
    <dgm:cxn modelId="{4418AA05-F988-4182-B418-743F23D365F7}" type="presParOf" srcId="{09E2DCE1-4D95-4CC0-8314-BEFD9F964A0E}" destId="{52AFF5DF-C1FD-469F-91D0-BE744A617D47}" srcOrd="1" destOrd="0" presId="urn:microsoft.com/office/officeart/2005/8/layout/vList2"/>
    <dgm:cxn modelId="{3F2598F0-37D7-48F7-9201-962455A45D87}" type="presParOf" srcId="{09E2DCE1-4D95-4CC0-8314-BEFD9F964A0E}" destId="{8753BAA6-56DA-44D2-AECB-09563CE961B4}" srcOrd="2" destOrd="0" presId="urn:microsoft.com/office/officeart/2005/8/layout/vList2"/>
  </dgm:cxnLst>
  <dgm:bg>
    <a:solidFill>
      <a:srgbClr val="C00000"/>
    </a:solidFill>
  </dgm:bg>
  <dgm:whole/>
</dgm:dataModel>
</file>

<file path=ppt/diagrams/data10.xml><?xml version="1.0" encoding="utf-8"?>
<dgm:dataModel xmlns:dgm="http://schemas.openxmlformats.org/drawingml/2006/diagram" xmlns:a="http://schemas.openxmlformats.org/drawingml/2006/main">
  <dgm:ptLst>
    <dgm:pt modelId="{8E5025AB-FF20-419A-B199-15036038957F}"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IN"/>
        </a:p>
      </dgm:t>
    </dgm:pt>
    <dgm:pt modelId="{524D1ECE-3EBB-4EE8-8BDC-730FCBE41D35}">
      <dgm:prSet/>
      <dgm:spPr>
        <a:solidFill>
          <a:srgbClr val="3C08CE"/>
        </a:solidFill>
      </dgm:spPr>
      <dgm:t>
        <a:bodyPr/>
        <a:lstStyle/>
        <a:p>
          <a:pPr algn="ctr" rtl="0"/>
          <a:r>
            <a:rPr lang="en-IN" b="0" dirty="0" smtClean="0"/>
            <a:t>INITIATIVES TAKEN TO COUNTER THE SCW ROOF TUBE FAILURE</a:t>
          </a:r>
          <a:endParaRPr lang="en-IN" b="0" dirty="0"/>
        </a:p>
      </dgm:t>
    </dgm:pt>
    <dgm:pt modelId="{B77C5DDB-6F5E-4BC7-B30A-E3D6E7ACB516}" type="parTrans" cxnId="{2B606B62-33F7-4FF4-8866-9DFE66FBBC6B}">
      <dgm:prSet/>
      <dgm:spPr/>
      <dgm:t>
        <a:bodyPr/>
        <a:lstStyle/>
        <a:p>
          <a:endParaRPr lang="en-IN"/>
        </a:p>
      </dgm:t>
    </dgm:pt>
    <dgm:pt modelId="{CE91E1FD-C980-43A2-8CA8-97994B814213}" type="sibTrans" cxnId="{2B606B62-33F7-4FF4-8866-9DFE66FBBC6B}">
      <dgm:prSet/>
      <dgm:spPr/>
      <dgm:t>
        <a:bodyPr/>
        <a:lstStyle/>
        <a:p>
          <a:endParaRPr lang="en-IN"/>
        </a:p>
      </dgm:t>
    </dgm:pt>
    <dgm:pt modelId="{5942199E-657A-4227-A012-B8835B1BC74F}" type="pres">
      <dgm:prSet presAssocID="{8E5025AB-FF20-419A-B199-15036038957F}" presName="linear" presStyleCnt="0">
        <dgm:presLayoutVars>
          <dgm:animLvl val="lvl"/>
          <dgm:resizeHandles val="exact"/>
        </dgm:presLayoutVars>
      </dgm:prSet>
      <dgm:spPr/>
      <dgm:t>
        <a:bodyPr/>
        <a:lstStyle/>
        <a:p>
          <a:endParaRPr lang="en-IN"/>
        </a:p>
      </dgm:t>
    </dgm:pt>
    <dgm:pt modelId="{97ADA0E7-885A-48FB-A867-511618404600}" type="pres">
      <dgm:prSet presAssocID="{524D1ECE-3EBB-4EE8-8BDC-730FCBE41D35}" presName="parentText" presStyleLbl="node1" presStyleIdx="0" presStyleCnt="1">
        <dgm:presLayoutVars>
          <dgm:chMax val="0"/>
          <dgm:bulletEnabled val="1"/>
        </dgm:presLayoutVars>
      </dgm:prSet>
      <dgm:spPr/>
      <dgm:t>
        <a:bodyPr/>
        <a:lstStyle/>
        <a:p>
          <a:endParaRPr lang="en-IN"/>
        </a:p>
      </dgm:t>
    </dgm:pt>
  </dgm:ptLst>
  <dgm:cxnLst>
    <dgm:cxn modelId="{2B606B62-33F7-4FF4-8866-9DFE66FBBC6B}" srcId="{8E5025AB-FF20-419A-B199-15036038957F}" destId="{524D1ECE-3EBB-4EE8-8BDC-730FCBE41D35}" srcOrd="0" destOrd="0" parTransId="{B77C5DDB-6F5E-4BC7-B30A-E3D6E7ACB516}" sibTransId="{CE91E1FD-C980-43A2-8CA8-97994B814213}"/>
    <dgm:cxn modelId="{9E183DDC-D795-4F93-9213-E07C4E2F535A}" type="presOf" srcId="{524D1ECE-3EBB-4EE8-8BDC-730FCBE41D35}" destId="{97ADA0E7-885A-48FB-A867-511618404600}" srcOrd="0" destOrd="0" presId="urn:microsoft.com/office/officeart/2005/8/layout/vList2"/>
    <dgm:cxn modelId="{360CC92F-CB44-46E5-A79E-9ADD113A0DD4}" type="presOf" srcId="{8E5025AB-FF20-419A-B199-15036038957F}" destId="{5942199E-657A-4227-A012-B8835B1BC74F}" srcOrd="0" destOrd="0" presId="urn:microsoft.com/office/officeart/2005/8/layout/vList2"/>
    <dgm:cxn modelId="{F424E011-E998-4D0B-85C5-11B67CDAB060}" type="presParOf" srcId="{5942199E-657A-4227-A012-B8835B1BC74F}" destId="{97ADA0E7-885A-48FB-A867-511618404600}" srcOrd="0" destOrd="0" presId="urn:microsoft.com/office/officeart/2005/8/layout/vList2"/>
  </dgm:cxnLst>
  <dgm:bg/>
  <dgm:whole/>
</dgm:dataModel>
</file>

<file path=ppt/diagrams/data11.xml><?xml version="1.0" encoding="utf-8"?>
<dgm:dataModel xmlns:dgm="http://schemas.openxmlformats.org/drawingml/2006/diagram" xmlns:a="http://schemas.openxmlformats.org/drawingml/2006/main">
  <dgm:ptLst>
    <dgm:pt modelId="{59DC514C-3937-4BC3-B6FC-E09CF971FE87}"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IN"/>
        </a:p>
      </dgm:t>
    </dgm:pt>
    <dgm:pt modelId="{B65F5ECB-FFAE-4A15-9664-25F7192E1720}">
      <dgm:prSet/>
      <dgm:spPr>
        <a:solidFill>
          <a:schemeClr val="accent3">
            <a:lumMod val="50000"/>
          </a:schemeClr>
        </a:solidFill>
      </dgm:spPr>
      <dgm:t>
        <a:bodyPr/>
        <a:lstStyle/>
        <a:p>
          <a:pPr rtl="0"/>
          <a:r>
            <a:rPr lang="en-IN" b="0" dirty="0" smtClean="0"/>
            <a:t>MODIFICATION PROPOSAL</a:t>
          </a:r>
          <a:endParaRPr lang="en-IN" b="0" dirty="0"/>
        </a:p>
      </dgm:t>
    </dgm:pt>
    <dgm:pt modelId="{401F5B6A-90B5-4751-8153-CD2C58B67669}" type="parTrans" cxnId="{0344B873-9436-4A59-B7EA-9F5310E50C56}">
      <dgm:prSet/>
      <dgm:spPr/>
      <dgm:t>
        <a:bodyPr/>
        <a:lstStyle/>
        <a:p>
          <a:endParaRPr lang="en-IN"/>
        </a:p>
      </dgm:t>
    </dgm:pt>
    <dgm:pt modelId="{DED6D683-219D-43BC-91D4-DA40DB88B0CC}" type="sibTrans" cxnId="{0344B873-9436-4A59-B7EA-9F5310E50C56}">
      <dgm:prSet/>
      <dgm:spPr/>
      <dgm:t>
        <a:bodyPr/>
        <a:lstStyle/>
        <a:p>
          <a:endParaRPr lang="en-IN"/>
        </a:p>
      </dgm:t>
    </dgm:pt>
    <dgm:pt modelId="{28496667-0266-4A12-85C5-CE04D1920AC1}" type="pres">
      <dgm:prSet presAssocID="{59DC514C-3937-4BC3-B6FC-E09CF971FE87}" presName="linear" presStyleCnt="0">
        <dgm:presLayoutVars>
          <dgm:animLvl val="lvl"/>
          <dgm:resizeHandles val="exact"/>
        </dgm:presLayoutVars>
      </dgm:prSet>
      <dgm:spPr/>
      <dgm:t>
        <a:bodyPr/>
        <a:lstStyle/>
        <a:p>
          <a:endParaRPr lang="en-IN"/>
        </a:p>
      </dgm:t>
    </dgm:pt>
    <dgm:pt modelId="{66CC3286-0583-427C-A0BE-90BE958EF062}" type="pres">
      <dgm:prSet presAssocID="{B65F5ECB-FFAE-4A15-9664-25F7192E1720}" presName="parentText" presStyleLbl="node1" presStyleIdx="0" presStyleCnt="1" custLinFactNeighborX="-926" custLinFactNeighborY="82875">
        <dgm:presLayoutVars>
          <dgm:chMax val="0"/>
          <dgm:bulletEnabled val="1"/>
        </dgm:presLayoutVars>
      </dgm:prSet>
      <dgm:spPr/>
      <dgm:t>
        <a:bodyPr/>
        <a:lstStyle/>
        <a:p>
          <a:endParaRPr lang="en-IN"/>
        </a:p>
      </dgm:t>
    </dgm:pt>
  </dgm:ptLst>
  <dgm:cxnLst>
    <dgm:cxn modelId="{0344B873-9436-4A59-B7EA-9F5310E50C56}" srcId="{59DC514C-3937-4BC3-B6FC-E09CF971FE87}" destId="{B65F5ECB-FFAE-4A15-9664-25F7192E1720}" srcOrd="0" destOrd="0" parTransId="{401F5B6A-90B5-4751-8153-CD2C58B67669}" sibTransId="{DED6D683-219D-43BC-91D4-DA40DB88B0CC}"/>
    <dgm:cxn modelId="{D31CA998-A50A-4CDF-BAF8-C27E6B5DE27A}" type="presOf" srcId="{59DC514C-3937-4BC3-B6FC-E09CF971FE87}" destId="{28496667-0266-4A12-85C5-CE04D1920AC1}" srcOrd="0" destOrd="0" presId="urn:microsoft.com/office/officeart/2005/8/layout/vList2"/>
    <dgm:cxn modelId="{96295FF8-9EAF-4B3A-B03F-9A441F899DBB}" type="presOf" srcId="{B65F5ECB-FFAE-4A15-9664-25F7192E1720}" destId="{66CC3286-0583-427C-A0BE-90BE958EF062}" srcOrd="0" destOrd="0" presId="urn:microsoft.com/office/officeart/2005/8/layout/vList2"/>
    <dgm:cxn modelId="{5F60E2DD-2E85-4C7F-9313-18EE5B5A48CD}" type="presParOf" srcId="{28496667-0266-4A12-85C5-CE04D1920AC1}" destId="{66CC3286-0583-427C-A0BE-90BE958EF062}" srcOrd="0" destOrd="0" presId="urn:microsoft.com/office/officeart/2005/8/layout/vList2"/>
  </dgm:cxnLst>
  <dgm:bg/>
  <dgm:whole/>
</dgm:dataModel>
</file>

<file path=ppt/diagrams/data12.xml><?xml version="1.0" encoding="utf-8"?>
<dgm:dataModel xmlns:dgm="http://schemas.openxmlformats.org/drawingml/2006/diagram" xmlns:a="http://schemas.openxmlformats.org/drawingml/2006/main">
  <dgm:ptLst>
    <dgm:pt modelId="{216BF9F2-2CDC-4C94-B39A-8465BAE194AE}"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IN"/>
        </a:p>
      </dgm:t>
    </dgm:pt>
    <dgm:pt modelId="{617EB275-28E6-4675-9A4F-AD6119BA79D7}">
      <dgm:prSet/>
      <dgm:spPr>
        <a:blipFill rotWithShape="0">
          <a:blip xmlns:r="http://schemas.openxmlformats.org/officeDocument/2006/relationships" r:embed="rId1"/>
          <a:tile tx="0" ty="0" sx="100000" sy="100000" flip="none" algn="tl"/>
        </a:blipFill>
      </dgm:spPr>
      <dgm:t>
        <a:bodyPr/>
        <a:lstStyle/>
        <a:p>
          <a:pPr rtl="0"/>
          <a:r>
            <a:rPr lang="en-US" b="1" dirty="0" smtClean="0">
              <a:latin typeface="Arial Black" pitchFamily="34" charset="0"/>
            </a:rPr>
            <a:t>Total number of weld joints: 3 x123 + 6 = </a:t>
          </a:r>
          <a:r>
            <a:rPr lang="en-US" b="1" dirty="0" smtClean="0">
              <a:solidFill>
                <a:srgbClr val="FF0000"/>
              </a:solidFill>
              <a:latin typeface="Arial Black" pitchFamily="34" charset="0"/>
            </a:rPr>
            <a:t>375 Joints</a:t>
          </a:r>
          <a:r>
            <a:rPr lang="en-US" b="1" dirty="0" smtClean="0">
              <a:latin typeface="Arial Black" pitchFamily="34" charset="0"/>
            </a:rPr>
            <a:t> (TIG &amp; Arc welding)</a:t>
          </a:r>
          <a:endParaRPr lang="en-US" dirty="0">
            <a:latin typeface="Arial Black" pitchFamily="34" charset="0"/>
          </a:endParaRPr>
        </a:p>
      </dgm:t>
    </dgm:pt>
    <dgm:pt modelId="{10638E10-173E-4A9C-A1FD-DAFAB9B0531B}" type="parTrans" cxnId="{21EA4C4F-4DA4-4DBC-8770-1B7BC9E01937}">
      <dgm:prSet/>
      <dgm:spPr/>
      <dgm:t>
        <a:bodyPr/>
        <a:lstStyle/>
        <a:p>
          <a:endParaRPr lang="en-IN"/>
        </a:p>
      </dgm:t>
    </dgm:pt>
    <dgm:pt modelId="{348D0590-D07C-4A8D-A1FA-D9AF987786E1}" type="sibTrans" cxnId="{21EA4C4F-4DA4-4DBC-8770-1B7BC9E01937}">
      <dgm:prSet/>
      <dgm:spPr/>
      <dgm:t>
        <a:bodyPr/>
        <a:lstStyle/>
        <a:p>
          <a:endParaRPr lang="en-IN"/>
        </a:p>
      </dgm:t>
    </dgm:pt>
    <dgm:pt modelId="{EA42718D-6AB3-44CB-87E4-9A7BEB6374F5}" type="pres">
      <dgm:prSet presAssocID="{216BF9F2-2CDC-4C94-B39A-8465BAE194AE}" presName="linear" presStyleCnt="0">
        <dgm:presLayoutVars>
          <dgm:animLvl val="lvl"/>
          <dgm:resizeHandles val="exact"/>
        </dgm:presLayoutVars>
      </dgm:prSet>
      <dgm:spPr/>
      <dgm:t>
        <a:bodyPr/>
        <a:lstStyle/>
        <a:p>
          <a:endParaRPr lang="en-IN"/>
        </a:p>
      </dgm:t>
    </dgm:pt>
    <dgm:pt modelId="{A4796395-FE38-4222-AEF5-13ECDF2D3EA8}" type="pres">
      <dgm:prSet presAssocID="{617EB275-28E6-4675-9A4F-AD6119BA79D7}" presName="parentText" presStyleLbl="node1" presStyleIdx="0" presStyleCnt="1" custScaleY="127180" custLinFactNeighborY="-8302">
        <dgm:presLayoutVars>
          <dgm:chMax val="0"/>
          <dgm:bulletEnabled val="1"/>
        </dgm:presLayoutVars>
      </dgm:prSet>
      <dgm:spPr/>
      <dgm:t>
        <a:bodyPr/>
        <a:lstStyle/>
        <a:p>
          <a:endParaRPr lang="en-IN"/>
        </a:p>
      </dgm:t>
    </dgm:pt>
  </dgm:ptLst>
  <dgm:cxnLst>
    <dgm:cxn modelId="{21EA4C4F-4DA4-4DBC-8770-1B7BC9E01937}" srcId="{216BF9F2-2CDC-4C94-B39A-8465BAE194AE}" destId="{617EB275-28E6-4675-9A4F-AD6119BA79D7}" srcOrd="0" destOrd="0" parTransId="{10638E10-173E-4A9C-A1FD-DAFAB9B0531B}" sibTransId="{348D0590-D07C-4A8D-A1FA-D9AF987786E1}"/>
    <dgm:cxn modelId="{86DE6E6A-7A76-411E-8128-E4B20217AF85}" type="presOf" srcId="{617EB275-28E6-4675-9A4F-AD6119BA79D7}" destId="{A4796395-FE38-4222-AEF5-13ECDF2D3EA8}" srcOrd="0" destOrd="0" presId="urn:microsoft.com/office/officeart/2005/8/layout/vList2"/>
    <dgm:cxn modelId="{0861C302-E1B9-45B3-9C7A-80DB26726CC4}" type="presOf" srcId="{216BF9F2-2CDC-4C94-B39A-8465BAE194AE}" destId="{EA42718D-6AB3-44CB-87E4-9A7BEB6374F5}" srcOrd="0" destOrd="0" presId="urn:microsoft.com/office/officeart/2005/8/layout/vList2"/>
    <dgm:cxn modelId="{9ABEE173-B036-4802-94A5-8E876BDBBF38}" type="presParOf" srcId="{EA42718D-6AB3-44CB-87E4-9A7BEB6374F5}" destId="{A4796395-FE38-4222-AEF5-13ECDF2D3EA8}" srcOrd="0" destOrd="0" presId="urn:microsoft.com/office/officeart/2005/8/layout/vList2"/>
  </dgm:cxnLst>
  <dgm:bg/>
  <dgm:whole/>
</dgm:dataModel>
</file>

<file path=ppt/diagrams/data13.xml><?xml version="1.0" encoding="utf-8"?>
<dgm:dataModel xmlns:dgm="http://schemas.openxmlformats.org/drawingml/2006/diagram" xmlns:a="http://schemas.openxmlformats.org/drawingml/2006/main">
  <dgm:ptLst>
    <dgm:pt modelId="{591EA832-835C-4DA8-8E41-17BCF80CDD3F}"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IN"/>
        </a:p>
      </dgm:t>
    </dgm:pt>
    <dgm:pt modelId="{A6AE77A4-6BB7-406E-9394-00561256CBCC}">
      <dgm:prSet/>
      <dgm:spPr>
        <a:blipFill rotWithShape="0">
          <a:blip xmlns:r="http://schemas.openxmlformats.org/officeDocument/2006/relationships" r:embed="rId1"/>
          <a:tile tx="0" ty="0" sx="100000" sy="100000" flip="none" algn="tl"/>
        </a:blipFill>
      </dgm:spPr>
      <dgm:t>
        <a:bodyPr/>
        <a:lstStyle/>
        <a:p>
          <a:pPr rtl="0"/>
          <a:r>
            <a:rPr lang="en-US" b="1" dirty="0" smtClean="0">
              <a:solidFill>
                <a:schemeClr val="bg1"/>
              </a:solidFill>
              <a:latin typeface="Arial Black" pitchFamily="34" charset="0"/>
            </a:rPr>
            <a:t>Total length of welding between T 11 tube and    alloy fin plate  =  </a:t>
          </a:r>
          <a:r>
            <a:rPr lang="en-US" b="1" dirty="0" smtClean="0">
              <a:solidFill>
                <a:srgbClr val="C00000"/>
              </a:solidFill>
              <a:latin typeface="Arial Black" pitchFamily="34" charset="0"/>
            </a:rPr>
            <a:t>6000 meters</a:t>
          </a:r>
          <a:r>
            <a:rPr lang="en-US" b="1" dirty="0" smtClean="0">
              <a:solidFill>
                <a:schemeClr val="tx1"/>
              </a:solidFill>
              <a:latin typeface="Arial Black" pitchFamily="34" charset="0"/>
            </a:rPr>
            <a:t>. </a:t>
          </a:r>
          <a:endParaRPr lang="en-IN" dirty="0">
            <a:solidFill>
              <a:schemeClr val="tx1"/>
            </a:solidFill>
            <a:latin typeface="Arial Black" pitchFamily="34" charset="0"/>
          </a:endParaRPr>
        </a:p>
      </dgm:t>
    </dgm:pt>
    <dgm:pt modelId="{F560E9D6-89FB-48E5-B4CD-4F27E3CE55BF}" type="parTrans" cxnId="{73AB6D58-63E9-4CB9-B110-AC82E8E6DA30}">
      <dgm:prSet/>
      <dgm:spPr/>
      <dgm:t>
        <a:bodyPr/>
        <a:lstStyle/>
        <a:p>
          <a:endParaRPr lang="en-IN"/>
        </a:p>
      </dgm:t>
    </dgm:pt>
    <dgm:pt modelId="{11317C5E-1F54-4C1F-BE09-E2BC645EA513}" type="sibTrans" cxnId="{73AB6D58-63E9-4CB9-B110-AC82E8E6DA30}">
      <dgm:prSet/>
      <dgm:spPr/>
      <dgm:t>
        <a:bodyPr/>
        <a:lstStyle/>
        <a:p>
          <a:endParaRPr lang="en-IN"/>
        </a:p>
      </dgm:t>
    </dgm:pt>
    <dgm:pt modelId="{3B7C5276-98EA-4CA1-9E34-8CFA06396893}">
      <dgm:prSet/>
      <dgm:spPr>
        <a:blipFill rotWithShape="0">
          <a:blip xmlns:r="http://schemas.openxmlformats.org/officeDocument/2006/relationships" r:embed="rId2"/>
          <a:tile tx="0" ty="0" sx="100000" sy="100000" flip="none" algn="tl"/>
        </a:blipFill>
      </dgm:spPr>
      <dgm:t>
        <a:bodyPr/>
        <a:lstStyle/>
        <a:p>
          <a:pPr rtl="0"/>
          <a:r>
            <a:rPr lang="en-US" b="1" dirty="0" smtClean="0">
              <a:solidFill>
                <a:schemeClr val="bg1"/>
              </a:solidFill>
              <a:latin typeface="Arial Black" pitchFamily="34" charset="0"/>
            </a:rPr>
            <a:t>All skin casing welding in all 3 hanger tube, front header  and all </a:t>
          </a:r>
          <a:r>
            <a:rPr lang="en-US" b="1" dirty="0" err="1" smtClean="0">
              <a:solidFill>
                <a:schemeClr val="bg1"/>
              </a:solidFill>
              <a:latin typeface="Arial Black" pitchFamily="34" charset="0"/>
            </a:rPr>
            <a:t>scw</a:t>
          </a:r>
          <a:r>
            <a:rPr lang="en-US" b="1" dirty="0" smtClean="0">
              <a:solidFill>
                <a:schemeClr val="bg1"/>
              </a:solidFill>
              <a:latin typeface="Arial Black" pitchFamily="34" charset="0"/>
            </a:rPr>
            <a:t> panel seal welding.</a:t>
          </a:r>
          <a:endParaRPr lang="en-IN" dirty="0">
            <a:solidFill>
              <a:schemeClr val="bg1"/>
            </a:solidFill>
            <a:latin typeface="Arial Black" pitchFamily="34" charset="0"/>
          </a:endParaRPr>
        </a:p>
      </dgm:t>
    </dgm:pt>
    <dgm:pt modelId="{8DFF279C-BDE7-47A9-B236-64BEAD967D5E}" type="parTrans" cxnId="{05C6EC4A-3C7A-4251-B7F7-1D93B56B7C63}">
      <dgm:prSet/>
      <dgm:spPr/>
      <dgm:t>
        <a:bodyPr/>
        <a:lstStyle/>
        <a:p>
          <a:endParaRPr lang="en-IN"/>
        </a:p>
      </dgm:t>
    </dgm:pt>
    <dgm:pt modelId="{78B31D1E-DD38-45B6-8BA3-D1A61F85F7E4}" type="sibTrans" cxnId="{05C6EC4A-3C7A-4251-B7F7-1D93B56B7C63}">
      <dgm:prSet/>
      <dgm:spPr/>
      <dgm:t>
        <a:bodyPr/>
        <a:lstStyle/>
        <a:p>
          <a:endParaRPr lang="en-IN"/>
        </a:p>
      </dgm:t>
    </dgm:pt>
    <dgm:pt modelId="{4B725775-3C73-40D6-ACF9-499CE3344CC8}" type="pres">
      <dgm:prSet presAssocID="{591EA832-835C-4DA8-8E41-17BCF80CDD3F}" presName="linear" presStyleCnt="0">
        <dgm:presLayoutVars>
          <dgm:animLvl val="lvl"/>
          <dgm:resizeHandles val="exact"/>
        </dgm:presLayoutVars>
      </dgm:prSet>
      <dgm:spPr/>
      <dgm:t>
        <a:bodyPr/>
        <a:lstStyle/>
        <a:p>
          <a:endParaRPr lang="en-IN"/>
        </a:p>
      </dgm:t>
    </dgm:pt>
    <dgm:pt modelId="{B14C502D-232B-43CD-B57B-441610807990}" type="pres">
      <dgm:prSet presAssocID="{A6AE77A4-6BB7-406E-9394-00561256CBCC}" presName="parentText" presStyleLbl="node1" presStyleIdx="0" presStyleCnt="2" custScaleY="28316" custLinFactY="-73458" custLinFactNeighborY="-100000">
        <dgm:presLayoutVars>
          <dgm:chMax val="0"/>
          <dgm:bulletEnabled val="1"/>
        </dgm:presLayoutVars>
      </dgm:prSet>
      <dgm:spPr/>
      <dgm:t>
        <a:bodyPr/>
        <a:lstStyle/>
        <a:p>
          <a:endParaRPr lang="en-IN"/>
        </a:p>
      </dgm:t>
    </dgm:pt>
    <dgm:pt modelId="{DED29045-422B-4384-B7E2-CC3F17007BDE}" type="pres">
      <dgm:prSet presAssocID="{11317C5E-1F54-4C1F-BE09-E2BC645EA513}" presName="spacer" presStyleCnt="0"/>
      <dgm:spPr/>
    </dgm:pt>
    <dgm:pt modelId="{BC024D2F-0CCE-41CB-BC8D-75B828F262A1}" type="pres">
      <dgm:prSet presAssocID="{3B7C5276-98EA-4CA1-9E34-8CFA06396893}" presName="parentText" presStyleLbl="node1" presStyleIdx="1" presStyleCnt="2" custAng="10800000" custFlipVert="1" custScaleY="20428" custLinFactY="-1204" custLinFactNeighborY="-100000">
        <dgm:presLayoutVars>
          <dgm:chMax val="0"/>
          <dgm:bulletEnabled val="1"/>
        </dgm:presLayoutVars>
      </dgm:prSet>
      <dgm:spPr/>
      <dgm:t>
        <a:bodyPr/>
        <a:lstStyle/>
        <a:p>
          <a:endParaRPr lang="en-IN"/>
        </a:p>
      </dgm:t>
    </dgm:pt>
  </dgm:ptLst>
  <dgm:cxnLst>
    <dgm:cxn modelId="{73AB6D58-63E9-4CB9-B110-AC82E8E6DA30}" srcId="{591EA832-835C-4DA8-8E41-17BCF80CDD3F}" destId="{A6AE77A4-6BB7-406E-9394-00561256CBCC}" srcOrd="0" destOrd="0" parTransId="{F560E9D6-89FB-48E5-B4CD-4F27E3CE55BF}" sibTransId="{11317C5E-1F54-4C1F-BE09-E2BC645EA513}"/>
    <dgm:cxn modelId="{7C6E2053-AA24-41F1-B621-1D33ADAE7978}" type="presOf" srcId="{591EA832-835C-4DA8-8E41-17BCF80CDD3F}" destId="{4B725775-3C73-40D6-ACF9-499CE3344CC8}" srcOrd="0" destOrd="0" presId="urn:microsoft.com/office/officeart/2005/8/layout/vList2"/>
    <dgm:cxn modelId="{93F5D927-11E9-47C2-9177-E87BDFA7DD77}" type="presOf" srcId="{A6AE77A4-6BB7-406E-9394-00561256CBCC}" destId="{B14C502D-232B-43CD-B57B-441610807990}" srcOrd="0" destOrd="0" presId="urn:microsoft.com/office/officeart/2005/8/layout/vList2"/>
    <dgm:cxn modelId="{05C6EC4A-3C7A-4251-B7F7-1D93B56B7C63}" srcId="{591EA832-835C-4DA8-8E41-17BCF80CDD3F}" destId="{3B7C5276-98EA-4CA1-9E34-8CFA06396893}" srcOrd="1" destOrd="0" parTransId="{8DFF279C-BDE7-47A9-B236-64BEAD967D5E}" sibTransId="{78B31D1E-DD38-45B6-8BA3-D1A61F85F7E4}"/>
    <dgm:cxn modelId="{A89DFBCF-6B51-47B9-AC8D-64D2BEEA6B9C}" type="presOf" srcId="{3B7C5276-98EA-4CA1-9E34-8CFA06396893}" destId="{BC024D2F-0CCE-41CB-BC8D-75B828F262A1}" srcOrd="0" destOrd="0" presId="urn:microsoft.com/office/officeart/2005/8/layout/vList2"/>
    <dgm:cxn modelId="{8D74ADF2-8F8B-429A-ABF9-92D2B0327124}" type="presParOf" srcId="{4B725775-3C73-40D6-ACF9-499CE3344CC8}" destId="{B14C502D-232B-43CD-B57B-441610807990}" srcOrd="0" destOrd="0" presId="urn:microsoft.com/office/officeart/2005/8/layout/vList2"/>
    <dgm:cxn modelId="{C9AC3A2B-9420-4BAD-98DC-B7C87C436A10}" type="presParOf" srcId="{4B725775-3C73-40D6-ACF9-499CE3344CC8}" destId="{DED29045-422B-4384-B7E2-CC3F17007BDE}" srcOrd="1" destOrd="0" presId="urn:microsoft.com/office/officeart/2005/8/layout/vList2"/>
    <dgm:cxn modelId="{7E1F29E0-5AA1-4180-8D98-AF5C9863842D}" type="presParOf" srcId="{4B725775-3C73-40D6-ACF9-499CE3344CC8}" destId="{BC024D2F-0CCE-41CB-BC8D-75B828F262A1}" srcOrd="2" destOrd="0" presId="urn:microsoft.com/office/officeart/2005/8/layout/vList2"/>
  </dgm:cxnLst>
  <dgm:bg/>
  <dgm:whole/>
</dgm:dataModel>
</file>

<file path=ppt/diagrams/data2.xml><?xml version="1.0" encoding="utf-8"?>
<dgm:dataModel xmlns:dgm="http://schemas.openxmlformats.org/drawingml/2006/diagram" xmlns:a="http://schemas.openxmlformats.org/drawingml/2006/main">
  <dgm:ptLst>
    <dgm:pt modelId="{B6924D22-A5D8-4C61-AEC3-26AC5D71CF91}"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IN"/>
        </a:p>
      </dgm:t>
    </dgm:pt>
    <dgm:pt modelId="{2AA656E8-35A9-4034-A27B-CECDF6975A69}">
      <dgm:prSet/>
      <dgm:spPr>
        <a:solidFill>
          <a:srgbClr val="FF0000"/>
        </a:solidFill>
      </dgm:spPr>
      <dgm:t>
        <a:bodyPr/>
        <a:lstStyle/>
        <a:p>
          <a:pPr rtl="0"/>
          <a:r>
            <a:rPr lang="en-IN" dirty="0" smtClean="0"/>
            <a:t>RECOMMENDATION BY BHEL TO AVOID CYCLONE CHOKE</a:t>
          </a:r>
          <a:endParaRPr lang="en-IN" dirty="0"/>
        </a:p>
      </dgm:t>
    </dgm:pt>
    <dgm:pt modelId="{055B95BC-FB4E-429B-8271-EBD02F0D3F4A}" type="parTrans" cxnId="{C3047E45-F9DD-4D90-8D5D-E80974B8E671}">
      <dgm:prSet/>
      <dgm:spPr/>
      <dgm:t>
        <a:bodyPr/>
        <a:lstStyle/>
        <a:p>
          <a:endParaRPr lang="en-IN"/>
        </a:p>
      </dgm:t>
    </dgm:pt>
    <dgm:pt modelId="{ED15F9E2-2697-4B3B-9BB7-0817B2788D11}" type="sibTrans" cxnId="{C3047E45-F9DD-4D90-8D5D-E80974B8E671}">
      <dgm:prSet/>
      <dgm:spPr/>
      <dgm:t>
        <a:bodyPr/>
        <a:lstStyle/>
        <a:p>
          <a:endParaRPr lang="en-IN"/>
        </a:p>
      </dgm:t>
    </dgm:pt>
    <dgm:pt modelId="{D737C017-A3C7-4D7A-B8C7-9DC9AA63D57E}" type="pres">
      <dgm:prSet presAssocID="{B6924D22-A5D8-4C61-AEC3-26AC5D71CF91}" presName="linear" presStyleCnt="0">
        <dgm:presLayoutVars>
          <dgm:animLvl val="lvl"/>
          <dgm:resizeHandles val="exact"/>
        </dgm:presLayoutVars>
      </dgm:prSet>
      <dgm:spPr/>
      <dgm:t>
        <a:bodyPr/>
        <a:lstStyle/>
        <a:p>
          <a:endParaRPr lang="en-IN"/>
        </a:p>
      </dgm:t>
    </dgm:pt>
    <dgm:pt modelId="{2EA25C76-DDBC-4021-8586-64D676BB7F2E}" type="pres">
      <dgm:prSet presAssocID="{2AA656E8-35A9-4034-A27B-CECDF6975A69}" presName="parentText" presStyleLbl="node1" presStyleIdx="0" presStyleCnt="1" custLinFactNeighborY="-16188">
        <dgm:presLayoutVars>
          <dgm:chMax val="0"/>
          <dgm:bulletEnabled val="1"/>
        </dgm:presLayoutVars>
      </dgm:prSet>
      <dgm:spPr/>
      <dgm:t>
        <a:bodyPr/>
        <a:lstStyle/>
        <a:p>
          <a:endParaRPr lang="en-IN"/>
        </a:p>
      </dgm:t>
    </dgm:pt>
  </dgm:ptLst>
  <dgm:cxnLst>
    <dgm:cxn modelId="{A2630297-93F4-4926-B839-33DB850373F4}" type="presOf" srcId="{2AA656E8-35A9-4034-A27B-CECDF6975A69}" destId="{2EA25C76-DDBC-4021-8586-64D676BB7F2E}" srcOrd="0" destOrd="0" presId="urn:microsoft.com/office/officeart/2005/8/layout/vList2"/>
    <dgm:cxn modelId="{C3047E45-F9DD-4D90-8D5D-E80974B8E671}" srcId="{B6924D22-A5D8-4C61-AEC3-26AC5D71CF91}" destId="{2AA656E8-35A9-4034-A27B-CECDF6975A69}" srcOrd="0" destOrd="0" parTransId="{055B95BC-FB4E-429B-8271-EBD02F0D3F4A}" sibTransId="{ED15F9E2-2697-4B3B-9BB7-0817B2788D11}"/>
    <dgm:cxn modelId="{D69D9CCD-F850-44C0-8DD5-3BE50F2796C8}" type="presOf" srcId="{B6924D22-A5D8-4C61-AEC3-26AC5D71CF91}" destId="{D737C017-A3C7-4D7A-B8C7-9DC9AA63D57E}" srcOrd="0" destOrd="0" presId="urn:microsoft.com/office/officeart/2005/8/layout/vList2"/>
    <dgm:cxn modelId="{C901F1FA-69A8-47E1-BCF8-0E9408ADA985}" type="presParOf" srcId="{D737C017-A3C7-4D7A-B8C7-9DC9AA63D57E}" destId="{2EA25C76-DDBC-4021-8586-64D676BB7F2E}" srcOrd="0" destOrd="0" presId="urn:microsoft.com/office/officeart/2005/8/layout/vList2"/>
  </dgm:cxnLst>
  <dgm:bg/>
  <dgm:whole/>
</dgm:dataModel>
</file>

<file path=ppt/diagrams/data3.xml><?xml version="1.0" encoding="utf-8"?>
<dgm:dataModel xmlns:dgm="http://schemas.openxmlformats.org/drawingml/2006/diagram" xmlns:a="http://schemas.openxmlformats.org/drawingml/2006/main">
  <dgm:ptLst>
    <dgm:pt modelId="{5EF20E88-1E7D-470B-A039-6F79160D7C3E}"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IN"/>
        </a:p>
      </dgm:t>
    </dgm:pt>
    <dgm:pt modelId="{A08D7565-5020-4F6D-A22B-1BE02F2ADCD3}">
      <dgm:prSet/>
      <dgm:spPr>
        <a:solidFill>
          <a:srgbClr val="FF0000"/>
        </a:solidFill>
      </dgm:spPr>
      <dgm:t>
        <a:bodyPr/>
        <a:lstStyle/>
        <a:p>
          <a:pPr rtl="0"/>
          <a:r>
            <a:rPr lang="en-IN" dirty="0" smtClean="0"/>
            <a:t>REVISION OF OPERATING PARAMETERS AT FULL LOAD</a:t>
          </a:r>
          <a:endParaRPr lang="en-IN" dirty="0"/>
        </a:p>
      </dgm:t>
    </dgm:pt>
    <dgm:pt modelId="{41C20849-E405-4489-8E63-0A0769EB7EBC}" type="parTrans" cxnId="{D85C417B-966B-4168-9FDC-E4A98551A2E6}">
      <dgm:prSet/>
      <dgm:spPr/>
      <dgm:t>
        <a:bodyPr/>
        <a:lstStyle/>
        <a:p>
          <a:endParaRPr lang="en-IN"/>
        </a:p>
      </dgm:t>
    </dgm:pt>
    <dgm:pt modelId="{CDD6B029-8208-4B1F-BCF6-C4276CBCEB65}" type="sibTrans" cxnId="{D85C417B-966B-4168-9FDC-E4A98551A2E6}">
      <dgm:prSet/>
      <dgm:spPr/>
      <dgm:t>
        <a:bodyPr/>
        <a:lstStyle/>
        <a:p>
          <a:endParaRPr lang="en-IN"/>
        </a:p>
      </dgm:t>
    </dgm:pt>
    <dgm:pt modelId="{5244374E-8EF7-484A-8B67-E2E35FF36C70}" type="pres">
      <dgm:prSet presAssocID="{5EF20E88-1E7D-470B-A039-6F79160D7C3E}" presName="linear" presStyleCnt="0">
        <dgm:presLayoutVars>
          <dgm:animLvl val="lvl"/>
          <dgm:resizeHandles val="exact"/>
        </dgm:presLayoutVars>
      </dgm:prSet>
      <dgm:spPr/>
      <dgm:t>
        <a:bodyPr/>
        <a:lstStyle/>
        <a:p>
          <a:endParaRPr lang="en-IN"/>
        </a:p>
      </dgm:t>
    </dgm:pt>
    <dgm:pt modelId="{F091E0C4-4216-428D-B553-C2771238F850}" type="pres">
      <dgm:prSet presAssocID="{A08D7565-5020-4F6D-A22B-1BE02F2ADCD3}" presName="parentText" presStyleLbl="node1" presStyleIdx="0" presStyleCnt="1" custLinFactY="100000" custLinFactNeighborX="-1367" custLinFactNeighborY="110454">
        <dgm:presLayoutVars>
          <dgm:chMax val="0"/>
          <dgm:bulletEnabled val="1"/>
        </dgm:presLayoutVars>
      </dgm:prSet>
      <dgm:spPr/>
      <dgm:t>
        <a:bodyPr/>
        <a:lstStyle/>
        <a:p>
          <a:endParaRPr lang="en-IN"/>
        </a:p>
      </dgm:t>
    </dgm:pt>
  </dgm:ptLst>
  <dgm:cxnLst>
    <dgm:cxn modelId="{7455BDF9-E638-42E6-8DDF-B30A3D089C6C}" type="presOf" srcId="{A08D7565-5020-4F6D-A22B-1BE02F2ADCD3}" destId="{F091E0C4-4216-428D-B553-C2771238F850}" srcOrd="0" destOrd="0" presId="urn:microsoft.com/office/officeart/2005/8/layout/vList2"/>
    <dgm:cxn modelId="{7D30EC64-231F-4A0B-AC4F-5753392B8196}" type="presOf" srcId="{5EF20E88-1E7D-470B-A039-6F79160D7C3E}" destId="{5244374E-8EF7-484A-8B67-E2E35FF36C70}" srcOrd="0" destOrd="0" presId="urn:microsoft.com/office/officeart/2005/8/layout/vList2"/>
    <dgm:cxn modelId="{D85C417B-966B-4168-9FDC-E4A98551A2E6}" srcId="{5EF20E88-1E7D-470B-A039-6F79160D7C3E}" destId="{A08D7565-5020-4F6D-A22B-1BE02F2ADCD3}" srcOrd="0" destOrd="0" parTransId="{41C20849-E405-4489-8E63-0A0769EB7EBC}" sibTransId="{CDD6B029-8208-4B1F-BCF6-C4276CBCEB65}"/>
    <dgm:cxn modelId="{5EA13A2B-F74A-42A7-A2E1-917E5957A715}" type="presParOf" srcId="{5244374E-8EF7-484A-8B67-E2E35FF36C70}" destId="{F091E0C4-4216-428D-B553-C2771238F850}" srcOrd="0" destOrd="0" presId="urn:microsoft.com/office/officeart/2005/8/layout/vList2"/>
  </dgm:cxnLst>
  <dgm:bg/>
  <dgm:whole/>
</dgm:dataModel>
</file>

<file path=ppt/diagrams/data4.xml><?xml version="1.0" encoding="utf-8"?>
<dgm:dataModel xmlns:dgm="http://schemas.openxmlformats.org/drawingml/2006/diagram" xmlns:a="http://schemas.openxmlformats.org/drawingml/2006/main">
  <dgm:ptLst>
    <dgm:pt modelId="{EF60916E-F579-449B-8551-E94A2C97ACD1}"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IN"/>
        </a:p>
      </dgm:t>
    </dgm:pt>
    <dgm:pt modelId="{5D34BA4E-DDEE-4095-9137-2D4E4B3BD0F3}">
      <dgm:prSet custT="1"/>
      <dgm:spPr>
        <a:blipFill rotWithShape="0">
          <a:blip xmlns:r="http://schemas.openxmlformats.org/officeDocument/2006/relationships" r:embed="rId1"/>
          <a:tile tx="0" ty="0" sx="100000" sy="100000" flip="none" algn="tl"/>
        </a:blipFill>
      </dgm:spPr>
      <dgm:t>
        <a:bodyPr/>
        <a:lstStyle/>
        <a:p>
          <a:pPr algn="ctr" rtl="0"/>
          <a:r>
            <a:rPr lang="en-IN" sz="2400" dirty="0" smtClean="0">
              <a:solidFill>
                <a:schemeClr val="tx1"/>
              </a:solidFill>
              <a:latin typeface="Franklin Gothic Demi Cond" pitchFamily="34" charset="0"/>
            </a:rPr>
            <a:t>HIGHER SH AND RH SPRAY WATER FLOW</a:t>
          </a:r>
          <a:endParaRPr lang="en-IN" sz="2400" dirty="0">
            <a:solidFill>
              <a:schemeClr val="tx1"/>
            </a:solidFill>
            <a:latin typeface="Franklin Gothic Demi Cond" pitchFamily="34" charset="0"/>
          </a:endParaRPr>
        </a:p>
      </dgm:t>
    </dgm:pt>
    <dgm:pt modelId="{8E5D78EE-8B45-4A44-9C18-D508D39EB350}" type="parTrans" cxnId="{49C61035-C56A-4A76-9C80-8DF7097F3D2B}">
      <dgm:prSet/>
      <dgm:spPr/>
      <dgm:t>
        <a:bodyPr/>
        <a:lstStyle/>
        <a:p>
          <a:endParaRPr lang="en-IN"/>
        </a:p>
      </dgm:t>
    </dgm:pt>
    <dgm:pt modelId="{14F8B071-D1A2-422F-B05E-5A7958E073E8}" type="sibTrans" cxnId="{49C61035-C56A-4A76-9C80-8DF7097F3D2B}">
      <dgm:prSet/>
      <dgm:spPr/>
      <dgm:t>
        <a:bodyPr/>
        <a:lstStyle/>
        <a:p>
          <a:endParaRPr lang="en-IN"/>
        </a:p>
      </dgm:t>
    </dgm:pt>
    <dgm:pt modelId="{C1D443D0-8804-42CB-81AF-AA616F420259}">
      <dgm:prSet custT="1"/>
      <dgm:spPr>
        <a:blipFill rotWithShape="0">
          <a:blip xmlns:r="http://schemas.openxmlformats.org/officeDocument/2006/relationships" r:embed="rId2"/>
          <a:tile tx="0" ty="0" sx="100000" sy="100000" flip="none" algn="tl"/>
        </a:blipFill>
      </dgm:spPr>
      <dgm:t>
        <a:bodyPr/>
        <a:lstStyle/>
        <a:p>
          <a:pPr algn="ctr" rtl="0"/>
          <a:r>
            <a:rPr lang="en-IN" sz="2400" dirty="0" smtClean="0">
              <a:solidFill>
                <a:srgbClr val="FF0000"/>
              </a:solidFill>
              <a:latin typeface="Franklin Gothic Demi Cond" pitchFamily="34" charset="0"/>
            </a:rPr>
            <a:t>HIGHER BACK PASS TEMPERATURE</a:t>
          </a:r>
          <a:endParaRPr lang="en-IN" sz="2400" dirty="0">
            <a:solidFill>
              <a:srgbClr val="FF0000"/>
            </a:solidFill>
            <a:latin typeface="Franklin Gothic Demi Cond" pitchFamily="34" charset="0"/>
          </a:endParaRPr>
        </a:p>
      </dgm:t>
    </dgm:pt>
    <dgm:pt modelId="{1E3FECD8-52DB-4C97-89F4-0C85DBA19B1E}" type="parTrans" cxnId="{78262491-E60A-411A-9E66-C48E2FB040B8}">
      <dgm:prSet/>
      <dgm:spPr/>
      <dgm:t>
        <a:bodyPr/>
        <a:lstStyle/>
        <a:p>
          <a:endParaRPr lang="en-IN"/>
        </a:p>
      </dgm:t>
    </dgm:pt>
    <dgm:pt modelId="{8F409556-912A-4FAB-9485-9F31B176158F}" type="sibTrans" cxnId="{78262491-E60A-411A-9E66-C48E2FB040B8}">
      <dgm:prSet/>
      <dgm:spPr/>
      <dgm:t>
        <a:bodyPr/>
        <a:lstStyle/>
        <a:p>
          <a:endParaRPr lang="en-IN"/>
        </a:p>
      </dgm:t>
    </dgm:pt>
    <dgm:pt modelId="{66FD83CC-E605-467B-9DA4-AFAE6690881C}">
      <dgm:prSet custT="1"/>
      <dgm:spPr>
        <a:blipFill rotWithShape="0">
          <a:blip xmlns:r="http://schemas.openxmlformats.org/officeDocument/2006/relationships" r:embed="rId3"/>
          <a:tile tx="0" ty="0" sx="100000" sy="100000" flip="none" algn="tl"/>
        </a:blipFill>
      </dgm:spPr>
      <dgm:t>
        <a:bodyPr/>
        <a:lstStyle/>
        <a:p>
          <a:pPr algn="ctr" rtl="0"/>
          <a:r>
            <a:rPr lang="en-IN" sz="2400" dirty="0" smtClean="0">
              <a:solidFill>
                <a:schemeClr val="tx1"/>
              </a:solidFill>
              <a:latin typeface="Franklin Gothic Demi Cond" pitchFamily="34" charset="0"/>
            </a:rPr>
            <a:t>FREQUENT PRESSURE PARTS FAILURE</a:t>
          </a:r>
          <a:endParaRPr lang="en-IN" sz="2400" dirty="0">
            <a:solidFill>
              <a:schemeClr val="tx1"/>
            </a:solidFill>
            <a:latin typeface="Franklin Gothic Demi Cond" pitchFamily="34" charset="0"/>
          </a:endParaRPr>
        </a:p>
      </dgm:t>
    </dgm:pt>
    <dgm:pt modelId="{636E5D03-4A1D-4527-80C3-8FDD8F75DC02}" type="parTrans" cxnId="{7B97FA96-2AD2-4A47-B400-A8F3D1988C12}">
      <dgm:prSet/>
      <dgm:spPr/>
      <dgm:t>
        <a:bodyPr/>
        <a:lstStyle/>
        <a:p>
          <a:endParaRPr lang="en-IN"/>
        </a:p>
      </dgm:t>
    </dgm:pt>
    <dgm:pt modelId="{F4BA0045-4479-429C-99CC-F1B4408B4117}" type="sibTrans" cxnId="{7B97FA96-2AD2-4A47-B400-A8F3D1988C12}">
      <dgm:prSet/>
      <dgm:spPr/>
      <dgm:t>
        <a:bodyPr/>
        <a:lstStyle/>
        <a:p>
          <a:endParaRPr lang="en-IN"/>
        </a:p>
      </dgm:t>
    </dgm:pt>
    <dgm:pt modelId="{71C86688-268A-4BC5-8DA7-1FCA61EA493C}">
      <dgm:prSet custT="1"/>
      <dgm:spPr>
        <a:solidFill>
          <a:schemeClr val="bg2">
            <a:lumMod val="90000"/>
          </a:schemeClr>
        </a:solidFill>
      </dgm:spPr>
      <dgm:t>
        <a:bodyPr/>
        <a:lstStyle/>
        <a:p>
          <a:pPr rtl="0"/>
          <a:r>
            <a:rPr lang="en-IN" sz="2400" dirty="0" smtClean="0">
              <a:solidFill>
                <a:srgbClr val="FF0000"/>
              </a:solidFill>
              <a:latin typeface="Franklin Gothic Demi Cond" pitchFamily="34" charset="0"/>
            </a:rPr>
            <a:t>FREQUENT REFRATORY DAMAGES</a:t>
          </a:r>
          <a:endParaRPr lang="en-IN" sz="2400" dirty="0">
            <a:solidFill>
              <a:srgbClr val="FF0000"/>
            </a:solidFill>
            <a:latin typeface="Franklin Gothic Demi Cond" pitchFamily="34" charset="0"/>
          </a:endParaRPr>
        </a:p>
      </dgm:t>
    </dgm:pt>
    <dgm:pt modelId="{D13DCBFA-9B1E-4990-8A58-5383575BF247}" type="parTrans" cxnId="{5A4C3A16-4F15-4FFD-ADAF-C69EDE07C7C0}">
      <dgm:prSet/>
      <dgm:spPr/>
      <dgm:t>
        <a:bodyPr/>
        <a:lstStyle/>
        <a:p>
          <a:endParaRPr lang="en-IN"/>
        </a:p>
      </dgm:t>
    </dgm:pt>
    <dgm:pt modelId="{BA11B15E-584B-4473-9267-36B26BE7ABEA}" type="sibTrans" cxnId="{5A4C3A16-4F15-4FFD-ADAF-C69EDE07C7C0}">
      <dgm:prSet/>
      <dgm:spPr/>
      <dgm:t>
        <a:bodyPr/>
        <a:lstStyle/>
        <a:p>
          <a:endParaRPr lang="en-IN"/>
        </a:p>
      </dgm:t>
    </dgm:pt>
    <dgm:pt modelId="{D58441CE-605C-4628-9169-6834AE8C5FDE}">
      <dgm:prSet custT="1"/>
      <dgm:spPr>
        <a:blipFill rotWithShape="0">
          <a:blip xmlns:r="http://schemas.openxmlformats.org/officeDocument/2006/relationships" r:embed="rId4"/>
          <a:tile tx="0" ty="0" sx="100000" sy="100000" flip="none" algn="tl"/>
        </a:blipFill>
      </dgm:spPr>
      <dgm:t>
        <a:bodyPr/>
        <a:lstStyle/>
        <a:p>
          <a:pPr algn="ctr" rtl="0"/>
          <a:r>
            <a:rPr lang="en-IN" sz="2400" dirty="0" smtClean="0">
              <a:solidFill>
                <a:srgbClr val="002060"/>
              </a:solidFill>
              <a:latin typeface="Franklin Gothic Demi Cond" pitchFamily="34" charset="0"/>
            </a:rPr>
            <a:t>COMBUSTOR TO CYCLONE NMEJ DAMAGES</a:t>
          </a:r>
          <a:endParaRPr lang="en-IN" sz="2400" dirty="0">
            <a:solidFill>
              <a:srgbClr val="002060"/>
            </a:solidFill>
            <a:latin typeface="Franklin Gothic Demi Cond" pitchFamily="34" charset="0"/>
          </a:endParaRPr>
        </a:p>
      </dgm:t>
    </dgm:pt>
    <dgm:pt modelId="{598C6245-3B9C-4AD3-A78B-49C7B12D3E5F}" type="parTrans" cxnId="{5EC5F04A-CE91-4438-91BC-2FDCE5482910}">
      <dgm:prSet/>
      <dgm:spPr/>
      <dgm:t>
        <a:bodyPr/>
        <a:lstStyle/>
        <a:p>
          <a:endParaRPr lang="en-IN"/>
        </a:p>
      </dgm:t>
    </dgm:pt>
    <dgm:pt modelId="{F9E96C04-4260-41DD-89E5-673AE0992EF9}" type="sibTrans" cxnId="{5EC5F04A-CE91-4438-91BC-2FDCE5482910}">
      <dgm:prSet/>
      <dgm:spPr/>
      <dgm:t>
        <a:bodyPr/>
        <a:lstStyle/>
        <a:p>
          <a:endParaRPr lang="en-IN"/>
        </a:p>
      </dgm:t>
    </dgm:pt>
    <dgm:pt modelId="{6DE50922-7996-4D4A-8E86-2F11AD99108C}">
      <dgm:prSet custT="1"/>
      <dgm:spPr>
        <a:blipFill rotWithShape="0">
          <a:blip xmlns:r="http://schemas.openxmlformats.org/officeDocument/2006/relationships" r:embed="rId5"/>
          <a:tile tx="0" ty="0" sx="100000" sy="100000" flip="none" algn="tl"/>
        </a:blipFill>
      </dgm:spPr>
      <dgm:t>
        <a:bodyPr/>
        <a:lstStyle/>
        <a:p>
          <a:pPr rtl="0"/>
          <a:r>
            <a:rPr lang="en-IN" sz="2000" dirty="0" smtClean="0">
              <a:solidFill>
                <a:srgbClr val="C00000"/>
              </a:solidFill>
              <a:latin typeface="Franklin Gothic Demi Cond" pitchFamily="34" charset="0"/>
            </a:rPr>
            <a:t>TO AVOID LEAKAGES IN NMEJ SHIFTING OF NULL POINT LEADING TO HIGHER LOADING OF ID FANS.</a:t>
          </a:r>
          <a:endParaRPr lang="en-IN" sz="2000" dirty="0">
            <a:solidFill>
              <a:srgbClr val="C00000"/>
            </a:solidFill>
            <a:latin typeface="Franklin Gothic Demi Cond" pitchFamily="34" charset="0"/>
          </a:endParaRPr>
        </a:p>
      </dgm:t>
    </dgm:pt>
    <dgm:pt modelId="{237001FB-9876-4DB6-BEFF-FAE9F6EDB58D}" type="parTrans" cxnId="{9E24AE40-4777-4F34-970E-81CD36A668CD}">
      <dgm:prSet/>
      <dgm:spPr/>
      <dgm:t>
        <a:bodyPr/>
        <a:lstStyle/>
        <a:p>
          <a:endParaRPr lang="en-IN"/>
        </a:p>
      </dgm:t>
    </dgm:pt>
    <dgm:pt modelId="{08E6DC2A-CDDB-4AA7-AF0A-41B9EADBB030}" type="sibTrans" cxnId="{9E24AE40-4777-4F34-970E-81CD36A668CD}">
      <dgm:prSet/>
      <dgm:spPr/>
      <dgm:t>
        <a:bodyPr/>
        <a:lstStyle/>
        <a:p>
          <a:endParaRPr lang="en-IN"/>
        </a:p>
      </dgm:t>
    </dgm:pt>
    <dgm:pt modelId="{FEB22548-3170-4669-B630-66FFF37F2AD6}" type="pres">
      <dgm:prSet presAssocID="{EF60916E-F579-449B-8551-E94A2C97ACD1}" presName="linear" presStyleCnt="0">
        <dgm:presLayoutVars>
          <dgm:animLvl val="lvl"/>
          <dgm:resizeHandles val="exact"/>
        </dgm:presLayoutVars>
      </dgm:prSet>
      <dgm:spPr/>
      <dgm:t>
        <a:bodyPr/>
        <a:lstStyle/>
        <a:p>
          <a:endParaRPr lang="en-IN"/>
        </a:p>
      </dgm:t>
    </dgm:pt>
    <dgm:pt modelId="{429BEEBC-6108-41F2-AD39-E1EC1E0A2502}" type="pres">
      <dgm:prSet presAssocID="{5D34BA4E-DDEE-4095-9137-2D4E4B3BD0F3}" presName="parentText" presStyleLbl="node1" presStyleIdx="0" presStyleCnt="6">
        <dgm:presLayoutVars>
          <dgm:chMax val="0"/>
          <dgm:bulletEnabled val="1"/>
        </dgm:presLayoutVars>
      </dgm:prSet>
      <dgm:spPr>
        <a:prstGeom prst="upArrow">
          <a:avLst/>
        </a:prstGeom>
      </dgm:spPr>
      <dgm:t>
        <a:bodyPr/>
        <a:lstStyle/>
        <a:p>
          <a:endParaRPr lang="en-IN"/>
        </a:p>
      </dgm:t>
    </dgm:pt>
    <dgm:pt modelId="{FDEE42B4-BE76-4958-9B98-788B3BBCDDBE}" type="pres">
      <dgm:prSet presAssocID="{14F8B071-D1A2-422F-B05E-5A7958E073E8}" presName="spacer" presStyleCnt="0"/>
      <dgm:spPr/>
    </dgm:pt>
    <dgm:pt modelId="{C1506D14-4E78-42EA-90F4-3B844C670DEE}" type="pres">
      <dgm:prSet presAssocID="{C1D443D0-8804-42CB-81AF-AA616F420259}" presName="parentText" presStyleLbl="node1" presStyleIdx="1" presStyleCnt="6">
        <dgm:presLayoutVars>
          <dgm:chMax val="0"/>
          <dgm:bulletEnabled val="1"/>
        </dgm:presLayoutVars>
      </dgm:prSet>
      <dgm:spPr>
        <a:prstGeom prst="upArrow">
          <a:avLst/>
        </a:prstGeom>
      </dgm:spPr>
      <dgm:t>
        <a:bodyPr/>
        <a:lstStyle/>
        <a:p>
          <a:endParaRPr lang="en-IN"/>
        </a:p>
      </dgm:t>
    </dgm:pt>
    <dgm:pt modelId="{171FB8D0-8151-410C-B373-DEC8ABE2CD7E}" type="pres">
      <dgm:prSet presAssocID="{8F409556-912A-4FAB-9485-9F31B176158F}" presName="spacer" presStyleCnt="0"/>
      <dgm:spPr/>
    </dgm:pt>
    <dgm:pt modelId="{2FB3A495-9221-41D2-9C29-02427B011852}" type="pres">
      <dgm:prSet presAssocID="{66FD83CC-E605-467B-9DA4-AFAE6690881C}" presName="parentText" presStyleLbl="node1" presStyleIdx="2" presStyleCnt="6">
        <dgm:presLayoutVars>
          <dgm:chMax val="0"/>
          <dgm:bulletEnabled val="1"/>
        </dgm:presLayoutVars>
      </dgm:prSet>
      <dgm:spPr>
        <a:prstGeom prst="upArrow">
          <a:avLst/>
        </a:prstGeom>
      </dgm:spPr>
      <dgm:t>
        <a:bodyPr/>
        <a:lstStyle/>
        <a:p>
          <a:endParaRPr lang="en-IN"/>
        </a:p>
      </dgm:t>
    </dgm:pt>
    <dgm:pt modelId="{4B990243-9BEF-4FB7-B46B-6C7E87C79C27}" type="pres">
      <dgm:prSet presAssocID="{F4BA0045-4479-429C-99CC-F1B4408B4117}" presName="spacer" presStyleCnt="0"/>
      <dgm:spPr/>
    </dgm:pt>
    <dgm:pt modelId="{AF283EFF-F5A3-43CE-B3AB-FB24A3F33B3A}" type="pres">
      <dgm:prSet presAssocID="{71C86688-268A-4BC5-8DA7-1FCA61EA493C}" presName="parentText" presStyleLbl="node1" presStyleIdx="3" presStyleCnt="6">
        <dgm:presLayoutVars>
          <dgm:chMax val="0"/>
          <dgm:bulletEnabled val="1"/>
        </dgm:presLayoutVars>
      </dgm:prSet>
      <dgm:spPr>
        <a:prstGeom prst="upArrow">
          <a:avLst/>
        </a:prstGeom>
      </dgm:spPr>
      <dgm:t>
        <a:bodyPr/>
        <a:lstStyle/>
        <a:p>
          <a:endParaRPr lang="en-IN"/>
        </a:p>
      </dgm:t>
    </dgm:pt>
    <dgm:pt modelId="{A02A2E0D-EB27-4B58-9461-BBDD71BC49D5}" type="pres">
      <dgm:prSet presAssocID="{BA11B15E-584B-4473-9267-36B26BE7ABEA}" presName="spacer" presStyleCnt="0"/>
      <dgm:spPr/>
    </dgm:pt>
    <dgm:pt modelId="{7242E4AA-86ED-4987-BDFB-356769E06964}" type="pres">
      <dgm:prSet presAssocID="{D58441CE-605C-4628-9169-6834AE8C5FDE}" presName="parentText" presStyleLbl="node1" presStyleIdx="4" presStyleCnt="6">
        <dgm:presLayoutVars>
          <dgm:chMax val="0"/>
          <dgm:bulletEnabled val="1"/>
        </dgm:presLayoutVars>
      </dgm:prSet>
      <dgm:spPr>
        <a:prstGeom prst="upArrow">
          <a:avLst/>
        </a:prstGeom>
      </dgm:spPr>
      <dgm:t>
        <a:bodyPr/>
        <a:lstStyle/>
        <a:p>
          <a:endParaRPr lang="en-IN"/>
        </a:p>
      </dgm:t>
    </dgm:pt>
    <dgm:pt modelId="{FA902D12-EB32-487D-A653-91EEBAFA5532}" type="pres">
      <dgm:prSet presAssocID="{F9E96C04-4260-41DD-89E5-673AE0992EF9}" presName="spacer" presStyleCnt="0"/>
      <dgm:spPr/>
    </dgm:pt>
    <dgm:pt modelId="{9BD0BFA1-7E7A-43A9-9FD7-436D7BF54E8C}" type="pres">
      <dgm:prSet presAssocID="{6DE50922-7996-4D4A-8E86-2F11AD99108C}" presName="parentText" presStyleLbl="node1" presStyleIdx="5" presStyleCnt="6">
        <dgm:presLayoutVars>
          <dgm:chMax val="0"/>
          <dgm:bulletEnabled val="1"/>
        </dgm:presLayoutVars>
      </dgm:prSet>
      <dgm:spPr>
        <a:prstGeom prst="leftArrow">
          <a:avLst/>
        </a:prstGeom>
      </dgm:spPr>
      <dgm:t>
        <a:bodyPr/>
        <a:lstStyle/>
        <a:p>
          <a:endParaRPr lang="en-IN"/>
        </a:p>
      </dgm:t>
    </dgm:pt>
  </dgm:ptLst>
  <dgm:cxnLst>
    <dgm:cxn modelId="{CE9712CA-584D-4142-AC8A-AC82F56766F9}" type="presOf" srcId="{D58441CE-605C-4628-9169-6834AE8C5FDE}" destId="{7242E4AA-86ED-4987-BDFB-356769E06964}" srcOrd="0" destOrd="0" presId="urn:microsoft.com/office/officeart/2005/8/layout/vList2"/>
    <dgm:cxn modelId="{5A4C3A16-4F15-4FFD-ADAF-C69EDE07C7C0}" srcId="{EF60916E-F579-449B-8551-E94A2C97ACD1}" destId="{71C86688-268A-4BC5-8DA7-1FCA61EA493C}" srcOrd="3" destOrd="0" parTransId="{D13DCBFA-9B1E-4990-8A58-5383575BF247}" sibTransId="{BA11B15E-584B-4473-9267-36B26BE7ABEA}"/>
    <dgm:cxn modelId="{9E24AE40-4777-4F34-970E-81CD36A668CD}" srcId="{EF60916E-F579-449B-8551-E94A2C97ACD1}" destId="{6DE50922-7996-4D4A-8E86-2F11AD99108C}" srcOrd="5" destOrd="0" parTransId="{237001FB-9876-4DB6-BEFF-FAE9F6EDB58D}" sibTransId="{08E6DC2A-CDDB-4AA7-AF0A-41B9EADBB030}"/>
    <dgm:cxn modelId="{5EC5F04A-CE91-4438-91BC-2FDCE5482910}" srcId="{EF60916E-F579-449B-8551-E94A2C97ACD1}" destId="{D58441CE-605C-4628-9169-6834AE8C5FDE}" srcOrd="4" destOrd="0" parTransId="{598C6245-3B9C-4AD3-A78B-49C7B12D3E5F}" sibTransId="{F9E96C04-4260-41DD-89E5-673AE0992EF9}"/>
    <dgm:cxn modelId="{DB2627A2-98F0-4AF9-BA51-A72615150CB3}" type="presOf" srcId="{EF60916E-F579-449B-8551-E94A2C97ACD1}" destId="{FEB22548-3170-4669-B630-66FFF37F2AD6}" srcOrd="0" destOrd="0" presId="urn:microsoft.com/office/officeart/2005/8/layout/vList2"/>
    <dgm:cxn modelId="{49C61035-C56A-4A76-9C80-8DF7097F3D2B}" srcId="{EF60916E-F579-449B-8551-E94A2C97ACD1}" destId="{5D34BA4E-DDEE-4095-9137-2D4E4B3BD0F3}" srcOrd="0" destOrd="0" parTransId="{8E5D78EE-8B45-4A44-9C18-D508D39EB350}" sibTransId="{14F8B071-D1A2-422F-B05E-5A7958E073E8}"/>
    <dgm:cxn modelId="{F0D05882-80BB-48E5-A922-A29774731DAD}" type="presOf" srcId="{66FD83CC-E605-467B-9DA4-AFAE6690881C}" destId="{2FB3A495-9221-41D2-9C29-02427B011852}" srcOrd="0" destOrd="0" presId="urn:microsoft.com/office/officeart/2005/8/layout/vList2"/>
    <dgm:cxn modelId="{78262491-E60A-411A-9E66-C48E2FB040B8}" srcId="{EF60916E-F579-449B-8551-E94A2C97ACD1}" destId="{C1D443D0-8804-42CB-81AF-AA616F420259}" srcOrd="1" destOrd="0" parTransId="{1E3FECD8-52DB-4C97-89F4-0C85DBA19B1E}" sibTransId="{8F409556-912A-4FAB-9485-9F31B176158F}"/>
    <dgm:cxn modelId="{74CF6C39-4D3F-470F-8DF7-532E730E5AC4}" type="presOf" srcId="{71C86688-268A-4BC5-8DA7-1FCA61EA493C}" destId="{AF283EFF-F5A3-43CE-B3AB-FB24A3F33B3A}" srcOrd="0" destOrd="0" presId="urn:microsoft.com/office/officeart/2005/8/layout/vList2"/>
    <dgm:cxn modelId="{C386AEE2-5FD8-4A64-8964-2DA8419C27F4}" type="presOf" srcId="{6DE50922-7996-4D4A-8E86-2F11AD99108C}" destId="{9BD0BFA1-7E7A-43A9-9FD7-436D7BF54E8C}" srcOrd="0" destOrd="0" presId="urn:microsoft.com/office/officeart/2005/8/layout/vList2"/>
    <dgm:cxn modelId="{35A229A8-7BCB-4797-ADED-828368D50E3D}" type="presOf" srcId="{C1D443D0-8804-42CB-81AF-AA616F420259}" destId="{C1506D14-4E78-42EA-90F4-3B844C670DEE}" srcOrd="0" destOrd="0" presId="urn:microsoft.com/office/officeart/2005/8/layout/vList2"/>
    <dgm:cxn modelId="{C1FF8E29-7E6D-41F4-9F4A-FAB8968AA632}" type="presOf" srcId="{5D34BA4E-DDEE-4095-9137-2D4E4B3BD0F3}" destId="{429BEEBC-6108-41F2-AD39-E1EC1E0A2502}" srcOrd="0" destOrd="0" presId="urn:microsoft.com/office/officeart/2005/8/layout/vList2"/>
    <dgm:cxn modelId="{7B97FA96-2AD2-4A47-B400-A8F3D1988C12}" srcId="{EF60916E-F579-449B-8551-E94A2C97ACD1}" destId="{66FD83CC-E605-467B-9DA4-AFAE6690881C}" srcOrd="2" destOrd="0" parTransId="{636E5D03-4A1D-4527-80C3-8FDD8F75DC02}" sibTransId="{F4BA0045-4479-429C-99CC-F1B4408B4117}"/>
    <dgm:cxn modelId="{D8ABE346-0DD7-4BF1-94C2-32AA100B422D}" type="presParOf" srcId="{FEB22548-3170-4669-B630-66FFF37F2AD6}" destId="{429BEEBC-6108-41F2-AD39-E1EC1E0A2502}" srcOrd="0" destOrd="0" presId="urn:microsoft.com/office/officeart/2005/8/layout/vList2"/>
    <dgm:cxn modelId="{B7C375D5-93D6-45EF-A683-A55332FF3F1A}" type="presParOf" srcId="{FEB22548-3170-4669-B630-66FFF37F2AD6}" destId="{FDEE42B4-BE76-4958-9B98-788B3BBCDDBE}" srcOrd="1" destOrd="0" presId="urn:microsoft.com/office/officeart/2005/8/layout/vList2"/>
    <dgm:cxn modelId="{F08FD54B-EB3F-467B-8DD0-B5D5B5A85668}" type="presParOf" srcId="{FEB22548-3170-4669-B630-66FFF37F2AD6}" destId="{C1506D14-4E78-42EA-90F4-3B844C670DEE}" srcOrd="2" destOrd="0" presId="urn:microsoft.com/office/officeart/2005/8/layout/vList2"/>
    <dgm:cxn modelId="{52517A57-E88F-47C0-A1E0-98FC22439524}" type="presParOf" srcId="{FEB22548-3170-4669-B630-66FFF37F2AD6}" destId="{171FB8D0-8151-410C-B373-DEC8ABE2CD7E}" srcOrd="3" destOrd="0" presId="urn:microsoft.com/office/officeart/2005/8/layout/vList2"/>
    <dgm:cxn modelId="{629C3A8F-D962-48A4-BC9C-82704F1B8921}" type="presParOf" srcId="{FEB22548-3170-4669-B630-66FFF37F2AD6}" destId="{2FB3A495-9221-41D2-9C29-02427B011852}" srcOrd="4" destOrd="0" presId="urn:microsoft.com/office/officeart/2005/8/layout/vList2"/>
    <dgm:cxn modelId="{4B0A4372-32ED-48FF-B3A5-72DBB0A045AC}" type="presParOf" srcId="{FEB22548-3170-4669-B630-66FFF37F2AD6}" destId="{4B990243-9BEF-4FB7-B46B-6C7E87C79C27}" srcOrd="5" destOrd="0" presId="urn:microsoft.com/office/officeart/2005/8/layout/vList2"/>
    <dgm:cxn modelId="{864F6476-34A8-40AD-B97E-6311FD412639}" type="presParOf" srcId="{FEB22548-3170-4669-B630-66FFF37F2AD6}" destId="{AF283EFF-F5A3-43CE-B3AB-FB24A3F33B3A}" srcOrd="6" destOrd="0" presId="urn:microsoft.com/office/officeart/2005/8/layout/vList2"/>
    <dgm:cxn modelId="{59CC9DD1-55F3-4058-8C90-303CA02DDFB8}" type="presParOf" srcId="{FEB22548-3170-4669-B630-66FFF37F2AD6}" destId="{A02A2E0D-EB27-4B58-9461-BBDD71BC49D5}" srcOrd="7" destOrd="0" presId="urn:microsoft.com/office/officeart/2005/8/layout/vList2"/>
    <dgm:cxn modelId="{BF020482-E5E8-4589-A92D-6526C8CEAA84}" type="presParOf" srcId="{FEB22548-3170-4669-B630-66FFF37F2AD6}" destId="{7242E4AA-86ED-4987-BDFB-356769E06964}" srcOrd="8" destOrd="0" presId="urn:microsoft.com/office/officeart/2005/8/layout/vList2"/>
    <dgm:cxn modelId="{F18BE9FA-3C00-4639-B843-1D3BF8BA9119}" type="presParOf" srcId="{FEB22548-3170-4669-B630-66FFF37F2AD6}" destId="{FA902D12-EB32-487D-A653-91EEBAFA5532}" srcOrd="9" destOrd="0" presId="urn:microsoft.com/office/officeart/2005/8/layout/vList2"/>
    <dgm:cxn modelId="{7A12F7AB-68FE-4BBD-AAC7-C70BC37CA6CB}" type="presParOf" srcId="{FEB22548-3170-4669-B630-66FFF37F2AD6}" destId="{9BD0BFA1-7E7A-43A9-9FD7-436D7BF54E8C}" srcOrd="10" destOrd="0" presId="urn:microsoft.com/office/officeart/2005/8/layout/vList2"/>
  </dgm:cxnLst>
  <dgm:bg/>
  <dgm:whole/>
</dgm:dataModel>
</file>

<file path=ppt/diagrams/data5.xml><?xml version="1.0" encoding="utf-8"?>
<dgm:dataModel xmlns:dgm="http://schemas.openxmlformats.org/drawingml/2006/diagram" xmlns:a="http://schemas.openxmlformats.org/drawingml/2006/main">
  <dgm:ptLst>
    <dgm:pt modelId="{DAFDDE15-65F6-4732-95B0-7A457CB24FC7}"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IN"/>
        </a:p>
      </dgm:t>
    </dgm:pt>
    <dgm:pt modelId="{B7DCE2B5-32B0-410F-ADB0-9C632A2AA133}">
      <dgm:prSet/>
      <dgm:spPr>
        <a:solidFill>
          <a:srgbClr val="00B050"/>
        </a:solidFill>
      </dgm:spPr>
      <dgm:t>
        <a:bodyPr/>
        <a:lstStyle/>
        <a:p>
          <a:pPr rtl="0"/>
          <a:r>
            <a:rPr lang="en-IN" dirty="0" smtClean="0"/>
            <a:t>BOILER TUBE FAILURES ANALYSIS </a:t>
          </a:r>
          <a:endParaRPr lang="en-IN" dirty="0"/>
        </a:p>
      </dgm:t>
    </dgm:pt>
    <dgm:pt modelId="{021C60F0-D352-4C19-801A-28C56D2B64F2}" type="parTrans" cxnId="{496D964C-8221-49FF-AC28-4F8D7B6D9799}">
      <dgm:prSet/>
      <dgm:spPr/>
      <dgm:t>
        <a:bodyPr/>
        <a:lstStyle/>
        <a:p>
          <a:endParaRPr lang="en-IN"/>
        </a:p>
      </dgm:t>
    </dgm:pt>
    <dgm:pt modelId="{F7C866C9-0A84-4C2C-A54B-A64A6C7ACFC9}" type="sibTrans" cxnId="{496D964C-8221-49FF-AC28-4F8D7B6D9799}">
      <dgm:prSet/>
      <dgm:spPr/>
      <dgm:t>
        <a:bodyPr/>
        <a:lstStyle/>
        <a:p>
          <a:endParaRPr lang="en-IN"/>
        </a:p>
      </dgm:t>
    </dgm:pt>
    <dgm:pt modelId="{339CA312-31D3-420C-B6F2-555EE4C45B15}" type="pres">
      <dgm:prSet presAssocID="{DAFDDE15-65F6-4732-95B0-7A457CB24FC7}" presName="linear" presStyleCnt="0">
        <dgm:presLayoutVars>
          <dgm:animLvl val="lvl"/>
          <dgm:resizeHandles val="exact"/>
        </dgm:presLayoutVars>
      </dgm:prSet>
      <dgm:spPr/>
      <dgm:t>
        <a:bodyPr/>
        <a:lstStyle/>
        <a:p>
          <a:endParaRPr lang="en-IN"/>
        </a:p>
      </dgm:t>
    </dgm:pt>
    <dgm:pt modelId="{F46AE8BA-D77E-4111-8A06-4BB44FDEDEA7}" type="pres">
      <dgm:prSet presAssocID="{B7DCE2B5-32B0-410F-ADB0-9C632A2AA133}" presName="parentText" presStyleLbl="node1" presStyleIdx="0" presStyleCnt="1">
        <dgm:presLayoutVars>
          <dgm:chMax val="0"/>
          <dgm:bulletEnabled val="1"/>
        </dgm:presLayoutVars>
      </dgm:prSet>
      <dgm:spPr>
        <a:prstGeom prst="flowChartInputOutput">
          <a:avLst/>
        </a:prstGeom>
      </dgm:spPr>
      <dgm:t>
        <a:bodyPr/>
        <a:lstStyle/>
        <a:p>
          <a:endParaRPr lang="en-IN"/>
        </a:p>
      </dgm:t>
    </dgm:pt>
  </dgm:ptLst>
  <dgm:cxnLst>
    <dgm:cxn modelId="{496D964C-8221-49FF-AC28-4F8D7B6D9799}" srcId="{DAFDDE15-65F6-4732-95B0-7A457CB24FC7}" destId="{B7DCE2B5-32B0-410F-ADB0-9C632A2AA133}" srcOrd="0" destOrd="0" parTransId="{021C60F0-D352-4C19-801A-28C56D2B64F2}" sibTransId="{F7C866C9-0A84-4C2C-A54B-A64A6C7ACFC9}"/>
    <dgm:cxn modelId="{66548937-09FC-48C1-89A3-1DA67E2CF191}" type="presOf" srcId="{B7DCE2B5-32B0-410F-ADB0-9C632A2AA133}" destId="{F46AE8BA-D77E-4111-8A06-4BB44FDEDEA7}" srcOrd="0" destOrd="0" presId="urn:microsoft.com/office/officeart/2005/8/layout/vList2"/>
    <dgm:cxn modelId="{BC8F3AD8-6106-4349-B6D4-2868DCE23852}" type="presOf" srcId="{DAFDDE15-65F6-4732-95B0-7A457CB24FC7}" destId="{339CA312-31D3-420C-B6F2-555EE4C45B15}" srcOrd="0" destOrd="0" presId="urn:microsoft.com/office/officeart/2005/8/layout/vList2"/>
    <dgm:cxn modelId="{9C3CD6E3-5E2C-4CE3-82D2-94A904B8D1CC}" type="presParOf" srcId="{339CA312-31D3-420C-B6F2-555EE4C45B15}" destId="{F46AE8BA-D77E-4111-8A06-4BB44FDEDEA7}" srcOrd="0" destOrd="0" presId="urn:microsoft.com/office/officeart/2005/8/layout/vList2"/>
  </dgm:cxnLst>
  <dgm:bg/>
  <dgm:whole/>
</dgm:dataModel>
</file>

<file path=ppt/diagrams/data6.xml><?xml version="1.0" encoding="utf-8"?>
<dgm:dataModel xmlns:dgm="http://schemas.openxmlformats.org/drawingml/2006/diagram" xmlns:a="http://schemas.openxmlformats.org/drawingml/2006/main">
  <dgm:ptLst>
    <dgm:pt modelId="{B624BD49-756E-4067-A348-70BFBD345681}"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IN"/>
        </a:p>
      </dgm:t>
    </dgm:pt>
    <dgm:pt modelId="{E77BC8EC-D30D-4D16-BB8A-3231C4860E53}">
      <dgm:prSet/>
      <dgm:spPr/>
      <dgm:t>
        <a:bodyPr/>
        <a:lstStyle/>
        <a:p>
          <a:pPr rtl="0"/>
          <a:r>
            <a:rPr lang="en-IN" b="0" dirty="0" smtClean="0"/>
            <a:t>BACK PASS ROOF SCW TUBES FAILURE ANALYSIS</a:t>
          </a:r>
          <a:endParaRPr lang="en-IN" b="0" dirty="0"/>
        </a:p>
      </dgm:t>
    </dgm:pt>
    <dgm:pt modelId="{63ADB688-B543-4C61-90CE-F7219A004393}" type="parTrans" cxnId="{AD926C48-B014-44A4-9209-83C41935AA56}">
      <dgm:prSet/>
      <dgm:spPr/>
      <dgm:t>
        <a:bodyPr/>
        <a:lstStyle/>
        <a:p>
          <a:endParaRPr lang="en-IN"/>
        </a:p>
      </dgm:t>
    </dgm:pt>
    <dgm:pt modelId="{F58DF7CC-2FB1-42E4-A241-3393217A0BC0}" type="sibTrans" cxnId="{AD926C48-B014-44A4-9209-83C41935AA56}">
      <dgm:prSet/>
      <dgm:spPr/>
      <dgm:t>
        <a:bodyPr/>
        <a:lstStyle/>
        <a:p>
          <a:endParaRPr lang="en-IN"/>
        </a:p>
      </dgm:t>
    </dgm:pt>
    <dgm:pt modelId="{126A0B8C-0FDE-461F-98F7-851834415F00}" type="pres">
      <dgm:prSet presAssocID="{B624BD49-756E-4067-A348-70BFBD345681}" presName="linear" presStyleCnt="0">
        <dgm:presLayoutVars>
          <dgm:animLvl val="lvl"/>
          <dgm:resizeHandles val="exact"/>
        </dgm:presLayoutVars>
      </dgm:prSet>
      <dgm:spPr/>
      <dgm:t>
        <a:bodyPr/>
        <a:lstStyle/>
        <a:p>
          <a:endParaRPr lang="en-IN"/>
        </a:p>
      </dgm:t>
    </dgm:pt>
    <dgm:pt modelId="{E76EF11B-AAE6-4B1C-920B-2AB0788C1F23}" type="pres">
      <dgm:prSet presAssocID="{E77BC8EC-D30D-4D16-BB8A-3231C4860E53}" presName="parentText" presStyleLbl="node1" presStyleIdx="0" presStyleCnt="1" custLinFactNeighborX="1736" custLinFactNeighborY="-78273">
        <dgm:presLayoutVars>
          <dgm:chMax val="0"/>
          <dgm:bulletEnabled val="1"/>
        </dgm:presLayoutVars>
      </dgm:prSet>
      <dgm:spPr/>
      <dgm:t>
        <a:bodyPr/>
        <a:lstStyle/>
        <a:p>
          <a:endParaRPr lang="en-IN"/>
        </a:p>
      </dgm:t>
    </dgm:pt>
  </dgm:ptLst>
  <dgm:cxnLst>
    <dgm:cxn modelId="{CA525E94-9FC2-42C7-92C4-FBB0C0832B5B}" type="presOf" srcId="{B624BD49-756E-4067-A348-70BFBD345681}" destId="{126A0B8C-0FDE-461F-98F7-851834415F00}" srcOrd="0" destOrd="0" presId="urn:microsoft.com/office/officeart/2005/8/layout/vList2"/>
    <dgm:cxn modelId="{63AFF31E-4962-4FC0-9A07-1E19BBB3BA5E}" type="presOf" srcId="{E77BC8EC-D30D-4D16-BB8A-3231C4860E53}" destId="{E76EF11B-AAE6-4B1C-920B-2AB0788C1F23}" srcOrd="0" destOrd="0" presId="urn:microsoft.com/office/officeart/2005/8/layout/vList2"/>
    <dgm:cxn modelId="{AD926C48-B014-44A4-9209-83C41935AA56}" srcId="{B624BD49-756E-4067-A348-70BFBD345681}" destId="{E77BC8EC-D30D-4D16-BB8A-3231C4860E53}" srcOrd="0" destOrd="0" parTransId="{63ADB688-B543-4C61-90CE-F7219A004393}" sibTransId="{F58DF7CC-2FB1-42E4-A241-3393217A0BC0}"/>
    <dgm:cxn modelId="{0A4FEF8E-2C81-4D68-8BC4-E021299ADDDF}" type="presParOf" srcId="{126A0B8C-0FDE-461F-98F7-851834415F00}" destId="{E76EF11B-AAE6-4B1C-920B-2AB0788C1F23}" srcOrd="0" destOrd="0" presId="urn:microsoft.com/office/officeart/2005/8/layout/vList2"/>
  </dgm:cxnLst>
  <dgm:bg/>
  <dgm:whole/>
</dgm:dataModel>
</file>

<file path=ppt/diagrams/data7.xml><?xml version="1.0" encoding="utf-8"?>
<dgm:dataModel xmlns:dgm="http://schemas.openxmlformats.org/drawingml/2006/diagram" xmlns:a="http://schemas.openxmlformats.org/drawingml/2006/main">
  <dgm:ptLst>
    <dgm:pt modelId="{2A586F2A-80FA-4546-8886-CC1925B0C9B2}"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IN"/>
        </a:p>
      </dgm:t>
    </dgm:pt>
    <dgm:pt modelId="{ED3AC70A-38E9-4FB8-B59D-19E6EE970DC9}">
      <dgm:prSet/>
      <dgm:spPr/>
      <dgm:t>
        <a:bodyPr/>
        <a:lstStyle/>
        <a:p>
          <a:pPr rtl="0"/>
          <a:r>
            <a:rPr lang="en-IN" dirty="0" smtClean="0"/>
            <a:t>Micro structure  analysis of the SCW failed roof tube </a:t>
          </a:r>
          <a:endParaRPr lang="en-IN" dirty="0"/>
        </a:p>
      </dgm:t>
    </dgm:pt>
    <dgm:pt modelId="{28E2CB46-7B0D-453A-A96E-FE4964B6D92E}" type="parTrans" cxnId="{0871540A-3D75-4440-AE93-FA5E939630D5}">
      <dgm:prSet/>
      <dgm:spPr/>
      <dgm:t>
        <a:bodyPr/>
        <a:lstStyle/>
        <a:p>
          <a:endParaRPr lang="en-IN"/>
        </a:p>
      </dgm:t>
    </dgm:pt>
    <dgm:pt modelId="{E6E2AFE4-1D87-404E-ADAD-3EBA76EAD161}" type="sibTrans" cxnId="{0871540A-3D75-4440-AE93-FA5E939630D5}">
      <dgm:prSet/>
      <dgm:spPr/>
      <dgm:t>
        <a:bodyPr/>
        <a:lstStyle/>
        <a:p>
          <a:endParaRPr lang="en-IN"/>
        </a:p>
      </dgm:t>
    </dgm:pt>
    <dgm:pt modelId="{000D90C4-1BA2-4A73-8D65-48CF2943D78F}" type="pres">
      <dgm:prSet presAssocID="{2A586F2A-80FA-4546-8886-CC1925B0C9B2}" presName="linear" presStyleCnt="0">
        <dgm:presLayoutVars>
          <dgm:animLvl val="lvl"/>
          <dgm:resizeHandles val="exact"/>
        </dgm:presLayoutVars>
      </dgm:prSet>
      <dgm:spPr/>
      <dgm:t>
        <a:bodyPr/>
        <a:lstStyle/>
        <a:p>
          <a:endParaRPr lang="en-IN"/>
        </a:p>
      </dgm:t>
    </dgm:pt>
    <dgm:pt modelId="{BC6AF678-24E2-4131-9EE5-2D8FB1F88548}" type="pres">
      <dgm:prSet presAssocID="{ED3AC70A-38E9-4FB8-B59D-19E6EE970DC9}" presName="parentText" presStyleLbl="node1" presStyleIdx="0" presStyleCnt="1">
        <dgm:presLayoutVars>
          <dgm:chMax val="0"/>
          <dgm:bulletEnabled val="1"/>
        </dgm:presLayoutVars>
      </dgm:prSet>
      <dgm:spPr/>
      <dgm:t>
        <a:bodyPr/>
        <a:lstStyle/>
        <a:p>
          <a:endParaRPr lang="en-IN"/>
        </a:p>
      </dgm:t>
    </dgm:pt>
  </dgm:ptLst>
  <dgm:cxnLst>
    <dgm:cxn modelId="{59A600ED-7640-4067-AE7A-6A452F1A3887}" type="presOf" srcId="{2A586F2A-80FA-4546-8886-CC1925B0C9B2}" destId="{000D90C4-1BA2-4A73-8D65-48CF2943D78F}" srcOrd="0" destOrd="0" presId="urn:microsoft.com/office/officeart/2005/8/layout/vList2"/>
    <dgm:cxn modelId="{7B266A49-6DAB-4342-855F-6439B4CF101E}" type="presOf" srcId="{ED3AC70A-38E9-4FB8-B59D-19E6EE970DC9}" destId="{BC6AF678-24E2-4131-9EE5-2D8FB1F88548}" srcOrd="0" destOrd="0" presId="urn:microsoft.com/office/officeart/2005/8/layout/vList2"/>
    <dgm:cxn modelId="{0871540A-3D75-4440-AE93-FA5E939630D5}" srcId="{2A586F2A-80FA-4546-8886-CC1925B0C9B2}" destId="{ED3AC70A-38E9-4FB8-B59D-19E6EE970DC9}" srcOrd="0" destOrd="0" parTransId="{28E2CB46-7B0D-453A-A96E-FE4964B6D92E}" sibTransId="{E6E2AFE4-1D87-404E-ADAD-3EBA76EAD161}"/>
    <dgm:cxn modelId="{BC1B5938-34AB-4E32-ACB3-92884458F824}" type="presParOf" srcId="{000D90C4-1BA2-4A73-8D65-48CF2943D78F}" destId="{BC6AF678-24E2-4131-9EE5-2D8FB1F88548}" srcOrd="0" destOrd="0" presId="urn:microsoft.com/office/officeart/2005/8/layout/vList2"/>
  </dgm:cxnLst>
  <dgm:bg/>
  <dgm:whole/>
</dgm:dataModel>
</file>

<file path=ppt/diagrams/data8.xml><?xml version="1.0" encoding="utf-8"?>
<dgm:dataModel xmlns:dgm="http://schemas.openxmlformats.org/drawingml/2006/diagram" xmlns:a="http://schemas.openxmlformats.org/drawingml/2006/main">
  <dgm:ptLst>
    <dgm:pt modelId="{D5174623-38C1-4399-A56D-62313A3E742D}"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IN"/>
        </a:p>
      </dgm:t>
    </dgm:pt>
    <dgm:pt modelId="{5E9CB6A2-75AF-41B7-8D85-EE62B38505D4}">
      <dgm:prSet/>
      <dgm:spPr>
        <a:solidFill>
          <a:srgbClr val="3C08CE"/>
        </a:solidFill>
      </dgm:spPr>
      <dgm:t>
        <a:bodyPr/>
        <a:lstStyle/>
        <a:p>
          <a:pPr algn="ctr" rtl="0"/>
          <a:r>
            <a:rPr lang="en-IN" dirty="0" smtClean="0"/>
            <a:t>Conclusion of SCW roof tube failure.</a:t>
          </a:r>
          <a:endParaRPr lang="en-IN" dirty="0"/>
        </a:p>
      </dgm:t>
    </dgm:pt>
    <dgm:pt modelId="{9798F49C-3582-43BB-BF73-92A90CFDBD62}" type="parTrans" cxnId="{107F8312-98F0-4F78-9282-D885E8665A77}">
      <dgm:prSet/>
      <dgm:spPr/>
      <dgm:t>
        <a:bodyPr/>
        <a:lstStyle/>
        <a:p>
          <a:endParaRPr lang="en-IN"/>
        </a:p>
      </dgm:t>
    </dgm:pt>
    <dgm:pt modelId="{4D5256B4-9729-4CCE-BA7D-E286B059560A}" type="sibTrans" cxnId="{107F8312-98F0-4F78-9282-D885E8665A77}">
      <dgm:prSet/>
      <dgm:spPr/>
      <dgm:t>
        <a:bodyPr/>
        <a:lstStyle/>
        <a:p>
          <a:endParaRPr lang="en-IN"/>
        </a:p>
      </dgm:t>
    </dgm:pt>
    <dgm:pt modelId="{378FC78E-74C3-4B34-81B8-A26DE0CD8B6E}" type="pres">
      <dgm:prSet presAssocID="{D5174623-38C1-4399-A56D-62313A3E742D}" presName="linear" presStyleCnt="0">
        <dgm:presLayoutVars>
          <dgm:animLvl val="lvl"/>
          <dgm:resizeHandles val="exact"/>
        </dgm:presLayoutVars>
      </dgm:prSet>
      <dgm:spPr/>
      <dgm:t>
        <a:bodyPr/>
        <a:lstStyle/>
        <a:p>
          <a:endParaRPr lang="en-IN"/>
        </a:p>
      </dgm:t>
    </dgm:pt>
    <dgm:pt modelId="{21C0B8A0-B268-4AFA-9450-760F5CE0B8FE}" type="pres">
      <dgm:prSet presAssocID="{5E9CB6A2-75AF-41B7-8D85-EE62B38505D4}" presName="parentText" presStyleLbl="node1" presStyleIdx="0" presStyleCnt="1" custLinFactNeighborX="870" custLinFactNeighborY="-29115">
        <dgm:presLayoutVars>
          <dgm:chMax val="0"/>
          <dgm:bulletEnabled val="1"/>
        </dgm:presLayoutVars>
      </dgm:prSet>
      <dgm:spPr/>
      <dgm:t>
        <a:bodyPr/>
        <a:lstStyle/>
        <a:p>
          <a:endParaRPr lang="en-IN"/>
        </a:p>
      </dgm:t>
    </dgm:pt>
  </dgm:ptLst>
  <dgm:cxnLst>
    <dgm:cxn modelId="{107F8312-98F0-4F78-9282-D885E8665A77}" srcId="{D5174623-38C1-4399-A56D-62313A3E742D}" destId="{5E9CB6A2-75AF-41B7-8D85-EE62B38505D4}" srcOrd="0" destOrd="0" parTransId="{9798F49C-3582-43BB-BF73-92A90CFDBD62}" sibTransId="{4D5256B4-9729-4CCE-BA7D-E286B059560A}"/>
    <dgm:cxn modelId="{5481CB81-C22C-47EB-8376-E12080D13B1E}" type="presOf" srcId="{5E9CB6A2-75AF-41B7-8D85-EE62B38505D4}" destId="{21C0B8A0-B268-4AFA-9450-760F5CE0B8FE}" srcOrd="0" destOrd="0" presId="urn:microsoft.com/office/officeart/2005/8/layout/vList2"/>
    <dgm:cxn modelId="{9B678B2D-1DAA-4776-9730-6FA6C5340E14}" type="presOf" srcId="{D5174623-38C1-4399-A56D-62313A3E742D}" destId="{378FC78E-74C3-4B34-81B8-A26DE0CD8B6E}" srcOrd="0" destOrd="0" presId="urn:microsoft.com/office/officeart/2005/8/layout/vList2"/>
    <dgm:cxn modelId="{98E30B6A-86C4-44E5-9754-72902E5F66B2}" type="presParOf" srcId="{378FC78E-74C3-4B34-81B8-A26DE0CD8B6E}" destId="{21C0B8A0-B268-4AFA-9450-760F5CE0B8FE}" srcOrd="0" destOrd="0" presId="urn:microsoft.com/office/officeart/2005/8/layout/vList2"/>
  </dgm:cxnLst>
  <dgm:bg/>
  <dgm:whole/>
</dgm:dataModel>
</file>

<file path=ppt/diagrams/data9.xml><?xml version="1.0" encoding="utf-8"?>
<dgm:dataModel xmlns:dgm="http://schemas.openxmlformats.org/drawingml/2006/diagram" xmlns:a="http://schemas.openxmlformats.org/drawingml/2006/main">
  <dgm:ptLst>
    <dgm:pt modelId="{6459ACC3-0E1C-44EB-9002-9E6682C69E68}"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IN"/>
        </a:p>
      </dgm:t>
    </dgm:pt>
    <dgm:pt modelId="{473F8C28-46F9-4D29-AFB3-CC588D63D01B}">
      <dgm:prSet/>
      <dgm:spPr>
        <a:solidFill>
          <a:schemeClr val="accent6">
            <a:lumMod val="50000"/>
          </a:schemeClr>
        </a:solidFill>
      </dgm:spPr>
      <dgm:t>
        <a:bodyPr/>
        <a:lstStyle/>
        <a:p>
          <a:pPr rtl="0"/>
          <a:r>
            <a:rPr lang="en-IN" b="0" dirty="0" smtClean="0"/>
            <a:t>Recommendations by BHEL</a:t>
          </a:r>
          <a:endParaRPr lang="en-IN" b="0" dirty="0"/>
        </a:p>
      </dgm:t>
    </dgm:pt>
    <dgm:pt modelId="{CEF0680D-D335-4B6A-8CD6-1181021B47AF}" type="parTrans" cxnId="{32D4D03C-6000-4DDB-A6DA-9CFDE85CD89D}">
      <dgm:prSet/>
      <dgm:spPr/>
      <dgm:t>
        <a:bodyPr/>
        <a:lstStyle/>
        <a:p>
          <a:endParaRPr lang="en-IN"/>
        </a:p>
      </dgm:t>
    </dgm:pt>
    <dgm:pt modelId="{A63A15B4-77D2-491F-8477-3EFAE8E61F11}" type="sibTrans" cxnId="{32D4D03C-6000-4DDB-A6DA-9CFDE85CD89D}">
      <dgm:prSet/>
      <dgm:spPr/>
      <dgm:t>
        <a:bodyPr/>
        <a:lstStyle/>
        <a:p>
          <a:endParaRPr lang="en-IN"/>
        </a:p>
      </dgm:t>
    </dgm:pt>
    <dgm:pt modelId="{708BA155-41F7-4C9A-BE64-FA9E510F2F23}" type="pres">
      <dgm:prSet presAssocID="{6459ACC3-0E1C-44EB-9002-9E6682C69E68}" presName="linear" presStyleCnt="0">
        <dgm:presLayoutVars>
          <dgm:animLvl val="lvl"/>
          <dgm:resizeHandles val="exact"/>
        </dgm:presLayoutVars>
      </dgm:prSet>
      <dgm:spPr/>
      <dgm:t>
        <a:bodyPr/>
        <a:lstStyle/>
        <a:p>
          <a:endParaRPr lang="en-IN"/>
        </a:p>
      </dgm:t>
    </dgm:pt>
    <dgm:pt modelId="{5E15B396-F083-4EB9-AE0E-8AB1A22074FD}" type="pres">
      <dgm:prSet presAssocID="{473F8C28-46F9-4D29-AFB3-CC588D63D01B}" presName="parentText" presStyleLbl="node1" presStyleIdx="0" presStyleCnt="1">
        <dgm:presLayoutVars>
          <dgm:chMax val="0"/>
          <dgm:bulletEnabled val="1"/>
        </dgm:presLayoutVars>
      </dgm:prSet>
      <dgm:spPr/>
      <dgm:t>
        <a:bodyPr/>
        <a:lstStyle/>
        <a:p>
          <a:endParaRPr lang="en-IN"/>
        </a:p>
      </dgm:t>
    </dgm:pt>
  </dgm:ptLst>
  <dgm:cxnLst>
    <dgm:cxn modelId="{32D4D03C-6000-4DDB-A6DA-9CFDE85CD89D}" srcId="{6459ACC3-0E1C-44EB-9002-9E6682C69E68}" destId="{473F8C28-46F9-4D29-AFB3-CC588D63D01B}" srcOrd="0" destOrd="0" parTransId="{CEF0680D-D335-4B6A-8CD6-1181021B47AF}" sibTransId="{A63A15B4-77D2-491F-8477-3EFAE8E61F11}"/>
    <dgm:cxn modelId="{7B0C1C3D-405B-45CF-AD88-8D974C0B0886}" type="presOf" srcId="{473F8C28-46F9-4D29-AFB3-CC588D63D01B}" destId="{5E15B396-F083-4EB9-AE0E-8AB1A22074FD}" srcOrd="0" destOrd="0" presId="urn:microsoft.com/office/officeart/2005/8/layout/vList2"/>
    <dgm:cxn modelId="{27930B00-FC44-4F46-AD3F-5E9BFB89C2BC}" type="presOf" srcId="{6459ACC3-0E1C-44EB-9002-9E6682C69E68}" destId="{708BA155-41F7-4C9A-BE64-FA9E510F2F23}" srcOrd="0" destOrd="0" presId="urn:microsoft.com/office/officeart/2005/8/layout/vList2"/>
    <dgm:cxn modelId="{EC527680-9E30-4477-A232-A6ADE3B63B88}" type="presParOf" srcId="{708BA155-41F7-4C9A-BE64-FA9E510F2F23}" destId="{5E15B396-F083-4EB9-AE0E-8AB1A22074FD}" srcOrd="0" destOrd="0" presId="urn:microsoft.com/office/officeart/2005/8/layout/vList2"/>
  </dgm:cxnLst>
  <dgm:bg/>
  <dgm:whole/>
</dgm:dataModel>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5/28/2019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5/28/2019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5/28/2019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1D8BD707-D9CF-40AE-B4C6-C98DA3205C09}" type="datetimeFigureOut">
              <a:rPr lang="en-US" smtClean="0"/>
              <a:pPr/>
              <a:t>5/28/2019</a:t>
            </a:fld>
            <a:endParaRPr lang="en-US"/>
          </a:p>
        </p:txBody>
      </p:sp>
      <p:sp>
        <p:nvSpPr>
          <p:cNvPr id="19" name="Footer Placeholder 18"/>
          <p:cNvSpPr>
            <a:spLocks noGrp="1"/>
          </p:cNvSpPr>
          <p:nvPr>
            <p:ph type="ftr" sz="quarter" idx="11"/>
          </p:nvPr>
        </p:nvSpPr>
        <p:spPr/>
        <p:txBody>
          <a:bodyPr/>
          <a:lstStyle/>
          <a:p>
            <a:endParaRPr lang="en-US"/>
          </a:p>
        </p:txBody>
      </p:sp>
      <p:sp>
        <p:nvSpPr>
          <p:cNvPr id="27" name="Slide Number Placeholder 26"/>
          <p:cNvSpPr>
            <a:spLocks noGrp="1"/>
          </p:cNvSpPr>
          <p:nvPr>
            <p:ph type="sldNum" sz="quarter" idx="12"/>
          </p:nvPr>
        </p:nvSpPr>
        <p:spPr/>
        <p:txBody>
          <a:bodyPr/>
          <a:lstStyle/>
          <a:p>
            <a:fld id="{B6F15528-21DE-4FAA-801E-634DDDAF4B2B}"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pPr/>
              <a:t>5/28/2019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5/28/2019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1D8BD707-D9CF-40AE-B4C6-C98DA3205C09}" type="datetimeFigureOut">
              <a:rPr lang="en-US" smtClean="0"/>
              <a:pPr/>
              <a:t>5/28/2019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1D8BD707-D9CF-40AE-B4C6-C98DA3205C09}" type="datetimeFigureOut">
              <a:rPr lang="en-US" smtClean="0"/>
              <a:pPr/>
              <a:t>5/28/2019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1D8BD707-D9CF-40AE-B4C6-C98DA3205C09}" type="datetimeFigureOut">
              <a:rPr lang="en-US" smtClean="0"/>
              <a:pPr/>
              <a:t>5/28/2019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5/28/2019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1D8BD707-D9CF-40AE-B4C6-C98DA3205C09}" type="datetimeFigureOut">
              <a:rPr lang="en-US" smtClean="0"/>
              <a:pPr/>
              <a:t>5/28/2019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5/28/2019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5/28/2019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077200" y="6356350"/>
            <a:ext cx="609600" cy="365125"/>
          </a:xfrm>
        </p:spPr>
        <p:txBody>
          <a:bodyPr/>
          <a:lstStyle/>
          <a:p>
            <a:fld id="{B6F15528-21DE-4FAA-801E-634DDDAF4B2B}" type="slidenum">
              <a:rPr lang="en-US" smtClean="0"/>
              <a:pPr/>
              <a:t>‹#›</a:t>
            </a:fld>
            <a:endParaRPr lang="en-US"/>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pPr/>
              <a:t>5/28/2019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pPr/>
              <a:t>5/28/2019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5/28/2019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5/28/2019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5/28/2019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5/28/2019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5/28/2019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5/28/2019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5/28/2019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5/28/2019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1D8BD707-D9CF-40AE-B4C6-C98DA3205C09}" type="datetimeFigureOut">
              <a:rPr lang="en-US" smtClean="0"/>
              <a:pPr/>
              <a:t>5/28/2019</a:t>
            </a:fld>
            <a:endParaRPr lang="en-US"/>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US"/>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B6F15528-21DE-4FAA-801E-634DDDAF4B2B}" type="slidenum">
              <a:rPr lang="en-US" smtClean="0"/>
              <a:pPr/>
              <a:t>‹#›</a:t>
            </a:fld>
            <a:endParaRPr lang="en-US"/>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3.jpeg"/><Relationship Id="rId7" Type="http://schemas.openxmlformats.org/officeDocument/2006/relationships/diagramQuickStyle" Target="../diagrams/quickStyle1.xml"/><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4.png"/><Relationship Id="rId9" Type="http://schemas.openxmlformats.org/officeDocument/2006/relationships/image" Target="../media/image8.jpeg"/></Relationships>
</file>

<file path=ppt/slides/_rels/slide1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7.xml"/><Relationship Id="rId4" Type="http://schemas.openxmlformats.org/officeDocument/2006/relationships/image" Target="../media/image10.jpeg"/></Relationships>
</file>

<file path=ppt/slides/_rels/slide1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12.jpeg"/><Relationship Id="rId5" Type="http://schemas.openxmlformats.org/officeDocument/2006/relationships/image" Target="../media/image11.png"/><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3.jpeg"/><Relationship Id="rId7" Type="http://schemas.openxmlformats.org/officeDocument/2006/relationships/diagramQuickStyle" Target="../diagrams/quickStyle2.xml"/><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diagramLayout" Target="../diagrams/layout2.xml"/><Relationship Id="rId5" Type="http://schemas.openxmlformats.org/officeDocument/2006/relationships/diagramData" Target="../diagrams/data2.xml"/><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image" Target="../media/image3.jpeg"/><Relationship Id="rId7" Type="http://schemas.openxmlformats.org/officeDocument/2006/relationships/diagramQuickStyle" Target="../diagrams/quickStyle3.xml"/><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diagramLayout" Target="../diagrams/layout3.xml"/><Relationship Id="rId5" Type="http://schemas.openxmlformats.org/officeDocument/2006/relationships/diagramData" Target="../diagrams/data3.xml"/><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image" Target="../media/image3.jpeg"/><Relationship Id="rId7" Type="http://schemas.openxmlformats.org/officeDocument/2006/relationships/diagramQuickStyle" Target="../diagrams/quickStyle4.xml"/><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diagramLayout" Target="../diagrams/layout4.xml"/><Relationship Id="rId5" Type="http://schemas.openxmlformats.org/officeDocument/2006/relationships/diagramData" Target="../diagrams/data4.xml"/><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8" Type="http://schemas.openxmlformats.org/officeDocument/2006/relationships/diagramColors" Target="../diagrams/colors5.xml"/><Relationship Id="rId3" Type="http://schemas.openxmlformats.org/officeDocument/2006/relationships/image" Target="../media/image3.jpeg"/><Relationship Id="rId7" Type="http://schemas.openxmlformats.org/officeDocument/2006/relationships/diagramQuickStyle" Target="../diagrams/quickStyle5.xml"/><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diagramLayout" Target="../diagrams/layout5.xml"/><Relationship Id="rId5" Type="http://schemas.openxmlformats.org/officeDocument/2006/relationships/diagramData" Target="../diagrams/data5.xml"/><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8" Type="http://schemas.openxmlformats.org/officeDocument/2006/relationships/diagramColors" Target="../diagrams/colors6.xml"/><Relationship Id="rId3" Type="http://schemas.openxmlformats.org/officeDocument/2006/relationships/image" Target="../media/image3.jpeg"/><Relationship Id="rId7" Type="http://schemas.openxmlformats.org/officeDocument/2006/relationships/diagramQuickStyle" Target="../diagrams/quickStyle6.xml"/><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diagramLayout" Target="../diagrams/layout6.xml"/><Relationship Id="rId5" Type="http://schemas.openxmlformats.org/officeDocument/2006/relationships/diagramData" Target="../diagrams/data6.xml"/><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xml"/><Relationship Id="rId5" Type="http://schemas.openxmlformats.org/officeDocument/2006/relationships/image" Target="../media/image19.jpeg"/><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8" Type="http://schemas.openxmlformats.org/officeDocument/2006/relationships/diagramLayout" Target="../diagrams/layout7.xml"/><Relationship Id="rId3" Type="http://schemas.openxmlformats.org/officeDocument/2006/relationships/image" Target="../media/image3.jpeg"/><Relationship Id="rId7" Type="http://schemas.openxmlformats.org/officeDocument/2006/relationships/diagramData" Target="../diagrams/data7.xml"/><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0.png"/><Relationship Id="rId10" Type="http://schemas.openxmlformats.org/officeDocument/2006/relationships/diagramColors" Target="../diagrams/colors7.xml"/><Relationship Id="rId4" Type="http://schemas.openxmlformats.org/officeDocument/2006/relationships/image" Target="../media/image4.png"/><Relationship Id="rId9" Type="http://schemas.openxmlformats.org/officeDocument/2006/relationships/diagramQuickStyle" Target="../diagrams/quickStyle7.xml"/></Relationships>
</file>

<file path=ppt/slides/_rels/slide25.xml.rels><?xml version="1.0" encoding="UTF-8" standalone="yes"?>
<Relationships xmlns="http://schemas.openxmlformats.org/package/2006/relationships"><Relationship Id="rId8" Type="http://schemas.openxmlformats.org/officeDocument/2006/relationships/diagramColors" Target="../diagrams/colors8.xml"/><Relationship Id="rId3" Type="http://schemas.openxmlformats.org/officeDocument/2006/relationships/image" Target="../media/image3.jpeg"/><Relationship Id="rId7" Type="http://schemas.openxmlformats.org/officeDocument/2006/relationships/diagramQuickStyle" Target="../diagrams/quickStyle8.xml"/><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diagramLayout" Target="../diagrams/layout8.xml"/><Relationship Id="rId5" Type="http://schemas.openxmlformats.org/officeDocument/2006/relationships/diagramData" Target="../diagrams/data8.xml"/><Relationship Id="rId4" Type="http://schemas.openxmlformats.org/officeDocument/2006/relationships/image" Target="../media/image4.png"/></Relationships>
</file>

<file path=ppt/slides/_rels/slide2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xml"/><Relationship Id="rId5" Type="http://schemas.openxmlformats.org/officeDocument/2006/relationships/image" Target="../media/image8.jpeg"/><Relationship Id="rId4" Type="http://schemas.openxmlformats.org/officeDocument/2006/relationships/image" Target="../media/image4.png"/></Relationships>
</file>

<file path=ppt/slides/_rels/slide27.xml.rels><?xml version="1.0" encoding="UTF-8" standalone="yes"?>
<Relationships xmlns="http://schemas.openxmlformats.org/package/2006/relationships"><Relationship Id="rId8" Type="http://schemas.openxmlformats.org/officeDocument/2006/relationships/diagramColors" Target="../diagrams/colors9.xml"/><Relationship Id="rId3" Type="http://schemas.openxmlformats.org/officeDocument/2006/relationships/image" Target="../media/image3.jpeg"/><Relationship Id="rId7" Type="http://schemas.openxmlformats.org/officeDocument/2006/relationships/diagramQuickStyle" Target="../diagrams/quickStyle9.xml"/><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diagramLayout" Target="../diagrams/layout9.xml"/><Relationship Id="rId5" Type="http://schemas.openxmlformats.org/officeDocument/2006/relationships/diagramData" Target="../diagrams/data9.xml"/><Relationship Id="rId4" Type="http://schemas.openxmlformats.org/officeDocument/2006/relationships/image" Target="../media/image4.png"/></Relationships>
</file>

<file path=ppt/slides/_rels/slide28.xml.rels><?xml version="1.0" encoding="UTF-8" standalone="yes"?>
<Relationships xmlns="http://schemas.openxmlformats.org/package/2006/relationships"><Relationship Id="rId8" Type="http://schemas.openxmlformats.org/officeDocument/2006/relationships/diagramColors" Target="../diagrams/colors10.xml"/><Relationship Id="rId3" Type="http://schemas.openxmlformats.org/officeDocument/2006/relationships/image" Target="../media/image3.jpeg"/><Relationship Id="rId7" Type="http://schemas.openxmlformats.org/officeDocument/2006/relationships/diagramQuickStyle" Target="../diagrams/quickStyle10.xml"/><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diagramLayout" Target="../diagrams/layout10.xml"/><Relationship Id="rId5" Type="http://schemas.openxmlformats.org/officeDocument/2006/relationships/diagramData" Target="../diagrams/data10.xml"/><Relationship Id="rId4" Type="http://schemas.openxmlformats.org/officeDocument/2006/relationships/image" Target="../media/image4.png"/></Relationships>
</file>

<file path=ppt/slides/_rels/slide29.xml.rels><?xml version="1.0" encoding="UTF-8" standalone="yes"?>
<Relationships xmlns="http://schemas.openxmlformats.org/package/2006/relationships"><Relationship Id="rId8" Type="http://schemas.openxmlformats.org/officeDocument/2006/relationships/diagramColors" Target="../diagrams/colors11.xml"/><Relationship Id="rId3" Type="http://schemas.openxmlformats.org/officeDocument/2006/relationships/image" Target="../media/image3.jpeg"/><Relationship Id="rId7" Type="http://schemas.openxmlformats.org/officeDocument/2006/relationships/diagramQuickStyle" Target="../diagrams/quickStyle11.xml"/><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diagramLayout" Target="../diagrams/layout11.xml"/><Relationship Id="rId5" Type="http://schemas.openxmlformats.org/officeDocument/2006/relationships/diagramData" Target="../diagrams/data11.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xml"/><Relationship Id="rId5" Type="http://schemas.openxmlformats.org/officeDocument/2006/relationships/image" Target="../media/image22.png"/><Relationship Id="rId4" Type="http://schemas.openxmlformats.org/officeDocument/2006/relationships/image" Target="../media/image4.png"/></Relationships>
</file>

<file path=ppt/slides/_rels/slide3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xml"/><Relationship Id="rId5" Type="http://schemas.openxmlformats.org/officeDocument/2006/relationships/image" Target="../media/image23.jpeg"/><Relationship Id="rId4" Type="http://schemas.openxmlformats.org/officeDocument/2006/relationships/image" Target="../media/image4.png"/></Relationships>
</file>

<file path=ppt/slides/_rels/slide3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xml"/><Relationship Id="rId5" Type="http://schemas.openxmlformats.org/officeDocument/2006/relationships/image" Target="../media/image24.jpeg"/><Relationship Id="rId4" Type="http://schemas.openxmlformats.org/officeDocument/2006/relationships/image" Target="../media/image4.png"/></Relationships>
</file>

<file path=ppt/slides/_rels/slide3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xml"/><Relationship Id="rId5" Type="http://schemas.openxmlformats.org/officeDocument/2006/relationships/image" Target="../media/image25.jpeg"/><Relationship Id="rId4" Type="http://schemas.openxmlformats.org/officeDocument/2006/relationships/image" Target="../media/image4.png"/></Relationships>
</file>

<file path=ppt/slides/_rels/slide3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xml"/><Relationship Id="rId5" Type="http://schemas.openxmlformats.org/officeDocument/2006/relationships/image" Target="../media/image26.jpeg"/><Relationship Id="rId4" Type="http://schemas.openxmlformats.org/officeDocument/2006/relationships/image" Target="../media/image4.png"/></Relationships>
</file>

<file path=ppt/slides/_rels/slide3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xml"/><Relationship Id="rId5" Type="http://schemas.openxmlformats.org/officeDocument/2006/relationships/image" Target="../media/image25.jpeg"/><Relationship Id="rId4" Type="http://schemas.openxmlformats.org/officeDocument/2006/relationships/image" Target="../media/image4.png"/></Relationships>
</file>

<file path=ppt/slides/_rels/slide36.xml.rels><?xml version="1.0" encoding="UTF-8" standalone="yes"?>
<Relationships xmlns="http://schemas.openxmlformats.org/package/2006/relationships"><Relationship Id="rId8" Type="http://schemas.openxmlformats.org/officeDocument/2006/relationships/diagramColors" Target="../diagrams/colors12.xml"/><Relationship Id="rId3" Type="http://schemas.openxmlformats.org/officeDocument/2006/relationships/image" Target="../media/image3.jpeg"/><Relationship Id="rId7" Type="http://schemas.openxmlformats.org/officeDocument/2006/relationships/diagramQuickStyle" Target="../diagrams/quickStyle12.xml"/><Relationship Id="rId12" Type="http://schemas.openxmlformats.org/officeDocument/2006/relationships/diagramColors" Target="../diagrams/colors13.xml"/><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diagramLayout" Target="../diagrams/layout12.xml"/><Relationship Id="rId11" Type="http://schemas.openxmlformats.org/officeDocument/2006/relationships/diagramQuickStyle" Target="../diagrams/quickStyle13.xml"/><Relationship Id="rId5" Type="http://schemas.openxmlformats.org/officeDocument/2006/relationships/diagramData" Target="../diagrams/data12.xml"/><Relationship Id="rId10" Type="http://schemas.openxmlformats.org/officeDocument/2006/relationships/diagramLayout" Target="../diagrams/layout13.xml"/><Relationship Id="rId4" Type="http://schemas.openxmlformats.org/officeDocument/2006/relationships/image" Target="../media/image4.png"/><Relationship Id="rId9" Type="http://schemas.openxmlformats.org/officeDocument/2006/relationships/diagramData" Target="../diagrams/data13.xml"/></Relationships>
</file>

<file path=ppt/slides/_rels/slide3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3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4.png"/></Relationships>
</file>

<file path=ppt/slides/_rels/slide3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xml"/><Relationship Id="rId5" Type="http://schemas.openxmlformats.org/officeDocument/2006/relationships/image" Target="../media/image31.jpe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hyperlink" Target="CFBC_BOILER.exe" TargetMode="External"/><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4.png"/></Relationships>
</file>

<file path=ppt/slides/_rels/slide4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xml"/><Relationship Id="rId5" Type="http://schemas.openxmlformats.org/officeDocument/2006/relationships/image" Target="../media/image34.jpeg"/><Relationship Id="rId4" Type="http://schemas.openxmlformats.org/officeDocument/2006/relationships/image" Target="../media/image4.png"/></Relationships>
</file>

<file path=ppt/slides/_rels/slide4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xml"/><Relationship Id="rId5" Type="http://schemas.openxmlformats.org/officeDocument/2006/relationships/image" Target="../media/image35.jpeg"/><Relationship Id="rId4" Type="http://schemas.openxmlformats.org/officeDocument/2006/relationships/image" Target="../media/image4.png"/></Relationships>
</file>

<file path=ppt/slides/_rels/slide4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4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4.png"/></Relationships>
</file>

<file path=ppt/slides/_rels/slide4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xml"/><Relationship Id="rId5" Type="http://schemas.openxmlformats.org/officeDocument/2006/relationships/image" Target="../media/image38.jpeg"/><Relationship Id="rId4" Type="http://schemas.openxmlformats.org/officeDocument/2006/relationships/image" Target="../media/image4.png"/></Relationships>
</file>

<file path=ppt/slides/_rels/slide4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xml"/><Relationship Id="rId5" Type="http://schemas.openxmlformats.org/officeDocument/2006/relationships/image" Target="../media/image39.png"/><Relationship Id="rId4" Type="http://schemas.openxmlformats.org/officeDocument/2006/relationships/image" Target="../media/image4.png"/></Relationships>
</file>

<file path=ppt/slides/_rels/slide4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xml"/><Relationship Id="rId5" Type="http://schemas.openxmlformats.org/officeDocument/2006/relationships/image" Target="../media/image40.png"/><Relationship Id="rId4" Type="http://schemas.openxmlformats.org/officeDocument/2006/relationships/image" Target="../media/image4.png"/></Relationships>
</file>

<file path=ppt/slides/_rels/slide4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4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5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png"/></Relationships>
</file>

<file path=ppt/slides/_rels/slide5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5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5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png"/></Relationships>
</file>

<file path=ppt/slides/_rels/slide5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png"/></Relationships>
</file>

<file path=ppt/slides/_rels/slide5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44.png"/><Relationship Id="rId5" Type="http://schemas.openxmlformats.org/officeDocument/2006/relationships/image" Target="../media/image47.jpeg"/><Relationship Id="rId4" Type="http://schemas.openxmlformats.org/officeDocument/2006/relationships/image" Target="../media/image4.png"/></Relationships>
</file>

<file path=ppt/slides/_rels/slide5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xml"/><Relationship Id="rId5" Type="http://schemas.openxmlformats.org/officeDocument/2006/relationships/image" Target="../media/image48.jpeg"/><Relationship Id="rId4" Type="http://schemas.openxmlformats.org/officeDocument/2006/relationships/image" Target="../media/image4.png"/></Relationships>
</file>

<file path=ppt/slides/_rels/slide5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png"/></Relationships>
</file>

<file path=ppt/slides/_rels/slide5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xml"/><Relationship Id="rId5" Type="http://schemas.openxmlformats.org/officeDocument/2006/relationships/image" Target="../media/image51.png"/><Relationship Id="rId4" Type="http://schemas.openxmlformats.org/officeDocument/2006/relationships/image" Target="../media/image4.png"/></Relationships>
</file>

<file path=ppt/slides/_rels/slide5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53.jpeg"/><Relationship Id="rId5" Type="http://schemas.openxmlformats.org/officeDocument/2006/relationships/image" Target="../media/image52.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4.png"/></Relationships>
</file>

<file path=ppt/slides/_rels/slide6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6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xml"/><Relationship Id="rId5" Type="http://schemas.openxmlformats.org/officeDocument/2006/relationships/image" Target="../media/image54.png"/><Relationship Id="rId4" Type="http://schemas.openxmlformats.org/officeDocument/2006/relationships/image" Target="../media/image4.png"/></Relationships>
</file>

<file path=ppt/slides/_rels/slide6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56.jpeg"/><Relationship Id="rId5" Type="http://schemas.openxmlformats.org/officeDocument/2006/relationships/image" Target="../media/image55.jpeg"/><Relationship Id="rId4" Type="http://schemas.openxmlformats.org/officeDocument/2006/relationships/image" Target="../media/image4.png"/></Relationships>
</file>

<file path=ppt/slides/_rels/slide6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image" Target="../media/image4.png"/></Relationships>
</file>

<file path=ppt/slides/_rels/slide6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60.png"/><Relationship Id="rId5" Type="http://schemas.openxmlformats.org/officeDocument/2006/relationships/image" Target="../media/image59.jpeg"/><Relationship Id="rId4" Type="http://schemas.openxmlformats.org/officeDocument/2006/relationships/image" Target="../media/image4.png"/></Relationships>
</file>

<file path=ppt/slides/_rels/slide6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xml"/><Relationship Id="rId5" Type="http://schemas.openxmlformats.org/officeDocument/2006/relationships/image" Target="../media/image61.jpeg"/><Relationship Id="rId4" Type="http://schemas.openxmlformats.org/officeDocument/2006/relationships/image" Target="../media/image4.png"/></Relationships>
</file>

<file path=ppt/slides/_rels/slide6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63.jpeg"/><Relationship Id="rId5" Type="http://schemas.openxmlformats.org/officeDocument/2006/relationships/image" Target="../media/image62.jpeg"/><Relationship Id="rId4" Type="http://schemas.openxmlformats.org/officeDocument/2006/relationships/image" Target="../media/image4.png"/></Relationships>
</file>

<file path=ppt/slides/_rels/slide6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xml"/><Relationship Id="rId5" Type="http://schemas.openxmlformats.org/officeDocument/2006/relationships/image" Target="../media/image64.png"/><Relationship Id="rId4" Type="http://schemas.openxmlformats.org/officeDocument/2006/relationships/image" Target="../media/image4.png"/></Relationships>
</file>

<file path=ppt/slides/_rels/slide6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66.jpeg"/><Relationship Id="rId5" Type="http://schemas.openxmlformats.org/officeDocument/2006/relationships/image" Target="../media/image65.png"/><Relationship Id="rId4" Type="http://schemas.openxmlformats.org/officeDocument/2006/relationships/image" Target="../media/image4.png"/></Relationships>
</file>

<file path=ppt/slides/_rels/slide6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2.xml"/><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xml"/><Relationship Id="rId5" Type="http://schemas.openxmlformats.org/officeDocument/2006/relationships/image" Target="../media/image7.jpe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grpSp>
        <p:nvGrpSpPr>
          <p:cNvPr id="2" name="Group 5"/>
          <p:cNvGrpSpPr/>
          <p:nvPr/>
        </p:nvGrpSpPr>
        <p:grpSpPr>
          <a:xfrm>
            <a:off x="0" y="0"/>
            <a:ext cx="9144000" cy="6858000"/>
            <a:chOff x="0" y="-152400"/>
            <a:chExt cx="9144000" cy="7010400"/>
          </a:xfrm>
        </p:grpSpPr>
        <p:pic>
          <p:nvPicPr>
            <p:cNvPr id="4" name="Picture 3" descr="nlcil_logo_new.jpg"/>
            <p:cNvPicPr>
              <a:picLocks noChangeAspect="1"/>
            </p:cNvPicPr>
            <p:nvPr/>
          </p:nvPicPr>
          <p:blipFill>
            <a:blip r:embed="rId2" cstate="print">
              <a:clrChange>
                <a:clrFrom>
                  <a:srgbClr val="FFFFFF"/>
                </a:clrFrom>
                <a:clrTo>
                  <a:srgbClr val="FFFFFF">
                    <a:alpha val="0"/>
                  </a:srgbClr>
                </a:clrTo>
              </a:clrChange>
            </a:blip>
            <a:stretch>
              <a:fillRect/>
            </a:stretch>
          </p:blipFill>
          <p:spPr>
            <a:xfrm>
              <a:off x="207536" y="97514"/>
              <a:ext cx="1392664" cy="1197886"/>
            </a:xfrm>
            <a:prstGeom prst="rect">
              <a:avLst/>
            </a:prstGeom>
          </p:spPr>
        </p:pic>
        <p:pic>
          <p:nvPicPr>
            <p:cNvPr id="7" name="Picture 2"/>
            <p:cNvPicPr>
              <a:picLocks noChangeAspect="1" noChangeArrowheads="1"/>
            </p:cNvPicPr>
            <p:nvPr/>
          </p:nvPicPr>
          <p:blipFill>
            <a:blip r:embed="rId3" cstate="print">
              <a:duotone>
                <a:schemeClr val="bg2">
                  <a:shade val="45000"/>
                  <a:satMod val="135000"/>
                </a:schemeClr>
                <a:prstClr val="white"/>
              </a:duotone>
            </a:blip>
            <a:srcRect/>
            <a:stretch>
              <a:fillRect/>
            </a:stretch>
          </p:blipFill>
          <p:spPr bwMode="auto">
            <a:xfrm>
              <a:off x="0" y="1371600"/>
              <a:ext cx="9144000" cy="5486400"/>
            </a:xfrm>
            <a:prstGeom prst="rect">
              <a:avLst/>
            </a:prstGeom>
            <a:noFill/>
            <a:ln w="9525">
              <a:solidFill>
                <a:schemeClr val="accent4"/>
              </a:solidFill>
              <a:miter lim="800000"/>
              <a:headEnd/>
              <a:tailEnd/>
            </a:ln>
            <a:effectLst>
              <a:glow rad="63500">
                <a:schemeClr val="accent1">
                  <a:satMod val="175000"/>
                  <a:alpha val="40000"/>
                </a:schemeClr>
              </a:glow>
              <a:outerShdw blurRad="50800" dist="38100" dir="5400000" algn="t" rotWithShape="0">
                <a:prstClr val="black">
                  <a:alpha val="40000"/>
                </a:prstClr>
              </a:outerShdw>
            </a:effectLst>
            <a:scene3d>
              <a:camera prst="orthographicFront">
                <a:rot lat="0" lon="0" rev="0"/>
              </a:camera>
              <a:lightRig rig="balanced" dir="t">
                <a:rot lat="0" lon="0" rev="8700000"/>
              </a:lightRig>
            </a:scene3d>
            <a:sp3d>
              <a:bevelT w="190500" h="38100"/>
            </a:sp3d>
          </p:spPr>
        </p:pic>
        <p:sp>
          <p:nvSpPr>
            <p:cNvPr id="8" name="Rectangle 7"/>
            <p:cNvSpPr/>
            <p:nvPr/>
          </p:nvSpPr>
          <p:spPr>
            <a:xfrm>
              <a:off x="1828800" y="-152400"/>
              <a:ext cx="5433219" cy="1604541"/>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0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NLC India Limited</a:t>
              </a:r>
            </a:p>
            <a:p>
              <a:pPr algn="ctr"/>
              <a:r>
                <a:rPr lang="en-US" sz="28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Barsingsar Thermal Power Station</a:t>
              </a:r>
            </a:p>
            <a:p>
              <a:pPr algn="ctr"/>
              <a:r>
                <a:rPr lang="en-US" sz="28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Boiler Maintenance</a:t>
              </a:r>
              <a:endParaRPr lang="en-US" sz="28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pic>
          <p:nvPicPr>
            <p:cNvPr id="9" name="Picture 8" descr="Gandhiji's Logo.png"/>
            <p:cNvPicPr>
              <a:picLocks noChangeAspect="1"/>
            </p:cNvPicPr>
            <p:nvPr/>
          </p:nvPicPr>
          <p:blipFill>
            <a:blip r:embed="rId4" cstate="print"/>
            <a:stretch>
              <a:fillRect/>
            </a:stretch>
          </p:blipFill>
          <p:spPr>
            <a:xfrm>
              <a:off x="7162800" y="0"/>
              <a:ext cx="1915550" cy="1371600"/>
            </a:xfrm>
            <a:prstGeom prst="rect">
              <a:avLst/>
            </a:prstGeom>
          </p:spPr>
        </p:pic>
      </p:grpSp>
      <p:sp>
        <p:nvSpPr>
          <p:cNvPr id="10" name="Rectangle 9"/>
          <p:cNvSpPr/>
          <p:nvPr/>
        </p:nvSpPr>
        <p:spPr>
          <a:xfrm>
            <a:off x="304800" y="1752600"/>
            <a:ext cx="8686800" cy="369332"/>
          </a:xfrm>
          <a:prstGeom prst="rect">
            <a:avLst/>
          </a:prstGeom>
        </p:spPr>
        <p:txBody>
          <a:bodyPr wrap="square">
            <a:spAutoFit/>
          </a:bodyPr>
          <a:lstStyle/>
          <a:p>
            <a:endParaRPr lang="en-US" b="1" dirty="0" smtClean="0">
              <a:solidFill>
                <a:srgbClr val="002060"/>
              </a:solidFill>
              <a:latin typeface="Bookman Old Style" pitchFamily="18" charset="0"/>
            </a:endParaRPr>
          </a:p>
        </p:txBody>
      </p:sp>
      <p:sp>
        <p:nvSpPr>
          <p:cNvPr id="11" name="Rectangle 10"/>
          <p:cNvSpPr/>
          <p:nvPr/>
        </p:nvSpPr>
        <p:spPr>
          <a:xfrm>
            <a:off x="2673082" y="3244334"/>
            <a:ext cx="184731" cy="369332"/>
          </a:xfrm>
          <a:prstGeom prst="rect">
            <a:avLst/>
          </a:prstGeom>
        </p:spPr>
        <p:txBody>
          <a:bodyPr wrap="none">
            <a:spAutoFit/>
          </a:bodyPr>
          <a:lstStyle/>
          <a:p>
            <a:endParaRPr lang="en-US" b="1" dirty="0" smtClean="0">
              <a:solidFill>
                <a:srgbClr val="002060"/>
              </a:solidFill>
              <a:latin typeface="Bookman Old Style" pitchFamily="18" charset="0"/>
            </a:endParaRPr>
          </a:p>
        </p:txBody>
      </p:sp>
      <p:sp>
        <p:nvSpPr>
          <p:cNvPr id="14" name="Subtitle 2"/>
          <p:cNvSpPr>
            <a:spLocks noGrp="1"/>
          </p:cNvSpPr>
          <p:nvPr>
            <p:ph type="subTitle" idx="1"/>
          </p:nvPr>
        </p:nvSpPr>
        <p:spPr>
          <a:xfrm>
            <a:off x="0" y="1447800"/>
            <a:ext cx="9144000" cy="5410200"/>
          </a:xfrm>
        </p:spPr>
        <p:txBody>
          <a:bodyPr/>
          <a:lstStyle/>
          <a:p>
            <a:endParaRPr lang="en-US" b="1" dirty="0" smtClean="0">
              <a:solidFill>
                <a:srgbClr val="002060"/>
              </a:solidFill>
              <a:latin typeface="Bookman Old Style" pitchFamily="18" charset="0"/>
            </a:endParaRPr>
          </a:p>
          <a:p>
            <a:endParaRPr lang="en-US" b="1" dirty="0" smtClean="0">
              <a:solidFill>
                <a:srgbClr val="002060"/>
              </a:solidFill>
              <a:latin typeface="Bookman Old Style" pitchFamily="18" charset="0"/>
            </a:endParaRPr>
          </a:p>
        </p:txBody>
      </p:sp>
      <p:sp>
        <p:nvSpPr>
          <p:cNvPr id="13" name="Content Placeholder 2"/>
          <p:cNvSpPr txBox="1">
            <a:spLocks/>
          </p:cNvSpPr>
          <p:nvPr/>
        </p:nvSpPr>
        <p:spPr>
          <a:xfrm>
            <a:off x="457200" y="1600200"/>
            <a:ext cx="8229600" cy="4525963"/>
          </a:xfrm>
          <a:prstGeom prst="rect">
            <a:avLst/>
          </a:prstGeom>
        </p:spPr>
        <p:txBody>
          <a:bodyPr vert="horz" lIns="91440" tIns="45720" rIns="91440" bIns="45720" rtlCol="0">
            <a:normAutofit/>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3600" b="1" i="0" u="none" strike="noStrike" kern="1200" cap="none" spc="0" normalizeH="0" baseline="0" noProof="0" dirty="0" smtClean="0">
              <a:ln>
                <a:noFill/>
              </a:ln>
              <a:effectLst/>
              <a:uLnTx/>
              <a:uFillTx/>
              <a:latin typeface="+mn-lt"/>
              <a:ea typeface="+mn-ea"/>
              <a:cs typeface="+mn-cs"/>
            </a:endParaRPr>
          </a:p>
          <a:p>
            <a:pPr algn="ctr">
              <a:spcBef>
                <a:spcPct val="20000"/>
              </a:spcBef>
              <a:defRPr/>
            </a:pPr>
            <a:r>
              <a:rPr lang="en-US" sz="3600" b="1" dirty="0" smtClean="0">
                <a:solidFill>
                  <a:srgbClr val="002060"/>
                </a:solidFill>
                <a:latin typeface="Bookman Old Style" pitchFamily="18" charset="0"/>
              </a:rPr>
              <a:t>WELCOME</a:t>
            </a:r>
          </a:p>
          <a:p>
            <a:pPr lvl="0" algn="ctr">
              <a:spcBef>
                <a:spcPct val="20000"/>
              </a:spcBef>
              <a:defRPr/>
            </a:pPr>
            <a:r>
              <a:rPr lang="en-US" sz="3600" b="1" dirty="0" smtClean="0"/>
              <a:t>BTL in </a:t>
            </a:r>
            <a:r>
              <a:rPr kumimoji="0" lang="en-US" sz="3600" b="1" i="0" u="none" strike="noStrike" kern="1200" cap="none" spc="0" normalizeH="0" baseline="0" noProof="0" dirty="0" smtClean="0">
                <a:ln>
                  <a:noFill/>
                </a:ln>
                <a:effectLst/>
                <a:uLnTx/>
                <a:uFillTx/>
                <a:latin typeface="+mn-lt"/>
                <a:ea typeface="+mn-ea"/>
                <a:cs typeface="+mn-cs"/>
              </a:rPr>
              <a:t>CFBC Boiler- 2 X 125</a:t>
            </a: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3600" b="0" i="0" u="none" strike="noStrike" kern="1200" cap="none" spc="0" normalizeH="0" baseline="0" noProof="0" dirty="0" smtClean="0">
                <a:ln>
                  <a:noFill/>
                </a:ln>
                <a:solidFill>
                  <a:schemeClr val="tx1">
                    <a:tint val="75000"/>
                  </a:schemeClr>
                </a:solidFill>
                <a:effectLst/>
                <a:uLnTx/>
                <a:uFillTx/>
                <a:latin typeface="+mn-lt"/>
                <a:ea typeface="+mn-ea"/>
                <a:cs typeface="+mn-cs"/>
              </a:rPr>
              <a:t> </a:t>
            </a:r>
            <a:endParaRPr kumimoji="0" lang="en-US" sz="3600" b="0" i="0" u="none" strike="noStrike" kern="1200" cap="none" spc="0" normalizeH="0" baseline="0" noProof="0" dirty="0">
              <a:ln>
                <a:noFill/>
              </a:ln>
              <a:solidFill>
                <a:schemeClr val="tx1">
                  <a:tint val="75000"/>
                </a:schemeClr>
              </a:solidFill>
              <a:effectLst/>
              <a:uLnTx/>
              <a:uFillTx/>
              <a:latin typeface="+mn-lt"/>
              <a:ea typeface="+mn-ea"/>
              <a:cs typeface="+mn-cs"/>
            </a:endParaRPr>
          </a:p>
        </p:txBody>
      </p:sp>
      <p:sp>
        <p:nvSpPr>
          <p:cNvPr id="15" name="Rectangle 14"/>
          <p:cNvSpPr/>
          <p:nvPr/>
        </p:nvSpPr>
        <p:spPr>
          <a:xfrm>
            <a:off x="1219200" y="4419600"/>
            <a:ext cx="6477000" cy="762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BHUPENDRA KUMAR  </a:t>
            </a:r>
          </a:p>
          <a:p>
            <a:pPr algn="ctr"/>
            <a:r>
              <a:rPr lang="en-US" dirty="0" smtClean="0"/>
              <a:t>DCE/BOILER MAINTENANCE</a:t>
            </a:r>
            <a:endParaRPr lang="en-US" dirty="0"/>
          </a:p>
        </p:txBody>
      </p:sp>
    </p:spTree>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grpSp>
        <p:nvGrpSpPr>
          <p:cNvPr id="2" name="Group 5"/>
          <p:cNvGrpSpPr/>
          <p:nvPr/>
        </p:nvGrpSpPr>
        <p:grpSpPr>
          <a:xfrm>
            <a:off x="0" y="0"/>
            <a:ext cx="9144000" cy="6858000"/>
            <a:chOff x="0" y="-152400"/>
            <a:chExt cx="9144000" cy="7010400"/>
          </a:xfrm>
        </p:grpSpPr>
        <p:pic>
          <p:nvPicPr>
            <p:cNvPr id="4" name="Picture 3" descr="nlcil_logo_new.jpg"/>
            <p:cNvPicPr>
              <a:picLocks noChangeAspect="1"/>
            </p:cNvPicPr>
            <p:nvPr/>
          </p:nvPicPr>
          <p:blipFill>
            <a:blip r:embed="rId2" cstate="print">
              <a:clrChange>
                <a:clrFrom>
                  <a:srgbClr val="FFFFFF"/>
                </a:clrFrom>
                <a:clrTo>
                  <a:srgbClr val="FFFFFF">
                    <a:alpha val="0"/>
                  </a:srgbClr>
                </a:clrTo>
              </a:clrChange>
            </a:blip>
            <a:stretch>
              <a:fillRect/>
            </a:stretch>
          </p:blipFill>
          <p:spPr>
            <a:xfrm>
              <a:off x="207536" y="97514"/>
              <a:ext cx="1392664" cy="1197886"/>
            </a:xfrm>
            <a:prstGeom prst="rect">
              <a:avLst/>
            </a:prstGeom>
          </p:spPr>
        </p:pic>
        <p:pic>
          <p:nvPicPr>
            <p:cNvPr id="7" name="Picture 2"/>
            <p:cNvPicPr>
              <a:picLocks noChangeAspect="1" noChangeArrowheads="1"/>
            </p:cNvPicPr>
            <p:nvPr/>
          </p:nvPicPr>
          <p:blipFill>
            <a:blip r:embed="rId3" cstate="print">
              <a:duotone>
                <a:schemeClr val="bg2">
                  <a:shade val="45000"/>
                  <a:satMod val="135000"/>
                </a:schemeClr>
                <a:prstClr val="white"/>
              </a:duotone>
            </a:blip>
            <a:srcRect/>
            <a:stretch>
              <a:fillRect/>
            </a:stretch>
          </p:blipFill>
          <p:spPr bwMode="auto">
            <a:xfrm>
              <a:off x="0" y="1371600"/>
              <a:ext cx="9144000" cy="5486400"/>
            </a:xfrm>
            <a:prstGeom prst="rect">
              <a:avLst/>
            </a:prstGeom>
            <a:noFill/>
            <a:ln w="9525">
              <a:solidFill>
                <a:schemeClr val="accent4"/>
              </a:solidFill>
              <a:miter lim="800000"/>
              <a:headEnd/>
              <a:tailEnd/>
            </a:ln>
            <a:effectLst>
              <a:glow rad="63500">
                <a:schemeClr val="accent1">
                  <a:satMod val="175000"/>
                  <a:alpha val="40000"/>
                </a:schemeClr>
              </a:glow>
              <a:outerShdw blurRad="50800" dist="38100" dir="5400000" algn="t" rotWithShape="0">
                <a:prstClr val="black">
                  <a:alpha val="40000"/>
                </a:prstClr>
              </a:outerShdw>
            </a:effectLst>
            <a:scene3d>
              <a:camera prst="orthographicFront">
                <a:rot lat="0" lon="0" rev="0"/>
              </a:camera>
              <a:lightRig rig="balanced" dir="t">
                <a:rot lat="0" lon="0" rev="8700000"/>
              </a:lightRig>
            </a:scene3d>
            <a:sp3d>
              <a:bevelT w="190500" h="38100"/>
            </a:sp3d>
          </p:spPr>
        </p:pic>
        <p:sp>
          <p:nvSpPr>
            <p:cNvPr id="8" name="Rectangle 7"/>
            <p:cNvSpPr/>
            <p:nvPr/>
          </p:nvSpPr>
          <p:spPr>
            <a:xfrm>
              <a:off x="1828800" y="-152400"/>
              <a:ext cx="5433219" cy="1604541"/>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0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NLC India Limited</a:t>
              </a:r>
            </a:p>
            <a:p>
              <a:pPr algn="ctr"/>
              <a:r>
                <a:rPr lang="en-US" sz="28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Barsingsar Thermal Power Station</a:t>
              </a:r>
            </a:p>
            <a:p>
              <a:pPr algn="ctr"/>
              <a:r>
                <a:rPr lang="en-US" sz="28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Boiler Maintenance</a:t>
              </a:r>
              <a:endParaRPr lang="en-US" sz="28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pic>
          <p:nvPicPr>
            <p:cNvPr id="9" name="Picture 8" descr="Gandhiji's Logo.png"/>
            <p:cNvPicPr>
              <a:picLocks noChangeAspect="1"/>
            </p:cNvPicPr>
            <p:nvPr/>
          </p:nvPicPr>
          <p:blipFill>
            <a:blip r:embed="rId4" cstate="print"/>
            <a:stretch>
              <a:fillRect/>
            </a:stretch>
          </p:blipFill>
          <p:spPr>
            <a:xfrm>
              <a:off x="7162800" y="0"/>
              <a:ext cx="1915550" cy="1371600"/>
            </a:xfrm>
            <a:prstGeom prst="rect">
              <a:avLst/>
            </a:prstGeom>
          </p:spPr>
        </p:pic>
      </p:grpSp>
      <p:sp>
        <p:nvSpPr>
          <p:cNvPr id="10" name="Rectangle 9"/>
          <p:cNvSpPr/>
          <p:nvPr/>
        </p:nvSpPr>
        <p:spPr>
          <a:xfrm>
            <a:off x="304800" y="1752600"/>
            <a:ext cx="8686800" cy="369332"/>
          </a:xfrm>
          <a:prstGeom prst="rect">
            <a:avLst/>
          </a:prstGeom>
        </p:spPr>
        <p:txBody>
          <a:bodyPr wrap="square">
            <a:spAutoFit/>
          </a:bodyPr>
          <a:lstStyle/>
          <a:p>
            <a:endParaRPr lang="en-US" b="1" dirty="0" smtClean="0">
              <a:solidFill>
                <a:srgbClr val="002060"/>
              </a:solidFill>
              <a:latin typeface="Bookman Old Style" pitchFamily="18" charset="0"/>
            </a:endParaRPr>
          </a:p>
        </p:txBody>
      </p:sp>
      <p:sp>
        <p:nvSpPr>
          <p:cNvPr id="11" name="Rectangle 10"/>
          <p:cNvSpPr/>
          <p:nvPr/>
        </p:nvSpPr>
        <p:spPr>
          <a:xfrm>
            <a:off x="2673082" y="3244334"/>
            <a:ext cx="184731" cy="369332"/>
          </a:xfrm>
          <a:prstGeom prst="rect">
            <a:avLst/>
          </a:prstGeom>
        </p:spPr>
        <p:txBody>
          <a:bodyPr wrap="none">
            <a:spAutoFit/>
          </a:bodyPr>
          <a:lstStyle/>
          <a:p>
            <a:endParaRPr lang="en-US" b="1" dirty="0" smtClean="0">
              <a:solidFill>
                <a:srgbClr val="002060"/>
              </a:solidFill>
              <a:latin typeface="Bookman Old Style" pitchFamily="18" charset="0"/>
            </a:endParaRPr>
          </a:p>
        </p:txBody>
      </p:sp>
      <p:sp>
        <p:nvSpPr>
          <p:cNvPr id="14" name="Subtitle 2"/>
          <p:cNvSpPr>
            <a:spLocks noGrp="1"/>
          </p:cNvSpPr>
          <p:nvPr>
            <p:ph type="subTitle" idx="1"/>
          </p:nvPr>
        </p:nvSpPr>
        <p:spPr>
          <a:xfrm>
            <a:off x="0" y="1447800"/>
            <a:ext cx="9144000" cy="5410200"/>
          </a:xfrm>
        </p:spPr>
        <p:txBody>
          <a:bodyPr/>
          <a:lstStyle/>
          <a:p>
            <a:endParaRPr lang="en-US" b="1" dirty="0" smtClean="0">
              <a:solidFill>
                <a:srgbClr val="002060"/>
              </a:solidFill>
              <a:latin typeface="Bookman Old Style" pitchFamily="18" charset="0"/>
            </a:endParaRPr>
          </a:p>
          <a:p>
            <a:r>
              <a:rPr lang="en-US" b="1" dirty="0" smtClean="0">
                <a:solidFill>
                  <a:srgbClr val="002060"/>
                </a:solidFill>
                <a:latin typeface="Bookman Old Style" pitchFamily="18" charset="0"/>
              </a:rPr>
              <a:t>FBHE</a:t>
            </a:r>
          </a:p>
        </p:txBody>
      </p:sp>
      <p:sp>
        <p:nvSpPr>
          <p:cNvPr id="12" name="Rectangle 11"/>
          <p:cNvSpPr/>
          <p:nvPr/>
        </p:nvSpPr>
        <p:spPr>
          <a:xfrm>
            <a:off x="228600" y="2828836"/>
            <a:ext cx="8915400" cy="1569660"/>
          </a:xfrm>
          <a:prstGeom prst="rect">
            <a:avLst/>
          </a:prstGeom>
        </p:spPr>
        <p:txBody>
          <a:bodyPr wrap="square">
            <a:spAutoFit/>
          </a:bodyPr>
          <a:lstStyle/>
          <a:p>
            <a:pPr>
              <a:buNone/>
            </a:pPr>
            <a:r>
              <a:rPr lang="en-US" sz="3200" b="1" dirty="0" smtClean="0"/>
              <a:t>FBHE is nothing but a heat exchanger. Out of four FBHE ,Two FBHE having SH coil, one FBHE having RH coil and one FBHE having evaporator coil</a:t>
            </a:r>
            <a:endParaRPr lang="en-US" sz="3200" b="1" dirty="0"/>
          </a:p>
        </p:txBody>
      </p:sp>
    </p:spTree>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grpSp>
        <p:nvGrpSpPr>
          <p:cNvPr id="2" name="Group 5"/>
          <p:cNvGrpSpPr/>
          <p:nvPr/>
        </p:nvGrpSpPr>
        <p:grpSpPr>
          <a:xfrm>
            <a:off x="0" y="0"/>
            <a:ext cx="9144000" cy="6858000"/>
            <a:chOff x="0" y="-152400"/>
            <a:chExt cx="9144000" cy="7010400"/>
          </a:xfrm>
        </p:grpSpPr>
        <p:pic>
          <p:nvPicPr>
            <p:cNvPr id="4" name="Picture 3" descr="nlcil_logo_new.jpg"/>
            <p:cNvPicPr>
              <a:picLocks noChangeAspect="1"/>
            </p:cNvPicPr>
            <p:nvPr/>
          </p:nvPicPr>
          <p:blipFill>
            <a:blip r:embed="rId2" cstate="print">
              <a:clrChange>
                <a:clrFrom>
                  <a:srgbClr val="FFFFFF"/>
                </a:clrFrom>
                <a:clrTo>
                  <a:srgbClr val="FFFFFF">
                    <a:alpha val="0"/>
                  </a:srgbClr>
                </a:clrTo>
              </a:clrChange>
            </a:blip>
            <a:stretch>
              <a:fillRect/>
            </a:stretch>
          </p:blipFill>
          <p:spPr>
            <a:xfrm>
              <a:off x="207536" y="97514"/>
              <a:ext cx="1392664" cy="1197886"/>
            </a:xfrm>
            <a:prstGeom prst="rect">
              <a:avLst/>
            </a:prstGeom>
          </p:spPr>
        </p:pic>
        <p:pic>
          <p:nvPicPr>
            <p:cNvPr id="7" name="Picture 2"/>
            <p:cNvPicPr>
              <a:picLocks noChangeAspect="1" noChangeArrowheads="1"/>
            </p:cNvPicPr>
            <p:nvPr/>
          </p:nvPicPr>
          <p:blipFill>
            <a:blip r:embed="rId3" cstate="print">
              <a:duotone>
                <a:schemeClr val="bg2">
                  <a:shade val="45000"/>
                  <a:satMod val="135000"/>
                </a:schemeClr>
                <a:prstClr val="white"/>
              </a:duotone>
            </a:blip>
            <a:srcRect/>
            <a:stretch>
              <a:fillRect/>
            </a:stretch>
          </p:blipFill>
          <p:spPr bwMode="auto">
            <a:xfrm>
              <a:off x="0" y="1371600"/>
              <a:ext cx="9144000" cy="5486400"/>
            </a:xfrm>
            <a:prstGeom prst="rect">
              <a:avLst/>
            </a:prstGeom>
            <a:noFill/>
            <a:ln w="9525">
              <a:solidFill>
                <a:schemeClr val="accent4"/>
              </a:solidFill>
              <a:miter lim="800000"/>
              <a:headEnd/>
              <a:tailEnd/>
            </a:ln>
            <a:effectLst>
              <a:glow rad="63500">
                <a:schemeClr val="accent1">
                  <a:satMod val="175000"/>
                  <a:alpha val="40000"/>
                </a:schemeClr>
              </a:glow>
              <a:outerShdw blurRad="50800" dist="38100" dir="5400000" algn="t" rotWithShape="0">
                <a:prstClr val="black">
                  <a:alpha val="40000"/>
                </a:prstClr>
              </a:outerShdw>
            </a:effectLst>
            <a:scene3d>
              <a:camera prst="orthographicFront">
                <a:rot lat="0" lon="0" rev="0"/>
              </a:camera>
              <a:lightRig rig="balanced" dir="t">
                <a:rot lat="0" lon="0" rev="8700000"/>
              </a:lightRig>
            </a:scene3d>
            <a:sp3d>
              <a:bevelT w="190500" h="38100"/>
            </a:sp3d>
          </p:spPr>
        </p:pic>
        <p:sp>
          <p:nvSpPr>
            <p:cNvPr id="8" name="Rectangle 7"/>
            <p:cNvSpPr/>
            <p:nvPr/>
          </p:nvSpPr>
          <p:spPr>
            <a:xfrm>
              <a:off x="1828800" y="-152400"/>
              <a:ext cx="5433219" cy="1604541"/>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0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NLC India Limited</a:t>
              </a:r>
            </a:p>
            <a:p>
              <a:pPr algn="ctr"/>
              <a:r>
                <a:rPr lang="en-US" sz="28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Barsingsar Thermal Power Station</a:t>
              </a:r>
            </a:p>
            <a:p>
              <a:pPr algn="ctr"/>
              <a:r>
                <a:rPr lang="en-US" sz="28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Boiler Maintenance</a:t>
              </a:r>
              <a:endParaRPr lang="en-US" sz="28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pic>
          <p:nvPicPr>
            <p:cNvPr id="9" name="Picture 8" descr="Gandhiji's Logo.png"/>
            <p:cNvPicPr>
              <a:picLocks noChangeAspect="1"/>
            </p:cNvPicPr>
            <p:nvPr/>
          </p:nvPicPr>
          <p:blipFill>
            <a:blip r:embed="rId4" cstate="print"/>
            <a:stretch>
              <a:fillRect/>
            </a:stretch>
          </p:blipFill>
          <p:spPr>
            <a:xfrm>
              <a:off x="7162800" y="0"/>
              <a:ext cx="1915550" cy="1371600"/>
            </a:xfrm>
            <a:prstGeom prst="rect">
              <a:avLst/>
            </a:prstGeom>
          </p:spPr>
        </p:pic>
      </p:grpSp>
      <p:sp>
        <p:nvSpPr>
          <p:cNvPr id="10" name="Rectangle 9"/>
          <p:cNvSpPr/>
          <p:nvPr/>
        </p:nvSpPr>
        <p:spPr>
          <a:xfrm>
            <a:off x="304800" y="1752600"/>
            <a:ext cx="8686800" cy="369332"/>
          </a:xfrm>
          <a:prstGeom prst="rect">
            <a:avLst/>
          </a:prstGeom>
        </p:spPr>
        <p:txBody>
          <a:bodyPr wrap="square">
            <a:spAutoFit/>
          </a:bodyPr>
          <a:lstStyle/>
          <a:p>
            <a:endParaRPr lang="en-US" b="1" dirty="0" smtClean="0">
              <a:solidFill>
                <a:srgbClr val="002060"/>
              </a:solidFill>
              <a:latin typeface="Bookman Old Style" pitchFamily="18" charset="0"/>
            </a:endParaRPr>
          </a:p>
        </p:txBody>
      </p:sp>
      <p:sp>
        <p:nvSpPr>
          <p:cNvPr id="11" name="Rectangle 10"/>
          <p:cNvSpPr/>
          <p:nvPr/>
        </p:nvSpPr>
        <p:spPr>
          <a:xfrm>
            <a:off x="2673082" y="3244334"/>
            <a:ext cx="184731" cy="369332"/>
          </a:xfrm>
          <a:prstGeom prst="rect">
            <a:avLst/>
          </a:prstGeom>
        </p:spPr>
        <p:txBody>
          <a:bodyPr wrap="none">
            <a:spAutoFit/>
          </a:bodyPr>
          <a:lstStyle/>
          <a:p>
            <a:endParaRPr lang="en-US" b="1" dirty="0" smtClean="0">
              <a:solidFill>
                <a:srgbClr val="002060"/>
              </a:solidFill>
              <a:latin typeface="Bookman Old Style" pitchFamily="18" charset="0"/>
            </a:endParaRPr>
          </a:p>
        </p:txBody>
      </p:sp>
      <p:sp>
        <p:nvSpPr>
          <p:cNvPr id="14" name="Subtitle 2"/>
          <p:cNvSpPr>
            <a:spLocks noGrp="1"/>
          </p:cNvSpPr>
          <p:nvPr>
            <p:ph type="subTitle" idx="1"/>
          </p:nvPr>
        </p:nvSpPr>
        <p:spPr>
          <a:xfrm>
            <a:off x="0" y="1447800"/>
            <a:ext cx="9144000" cy="5410200"/>
          </a:xfrm>
        </p:spPr>
        <p:txBody>
          <a:bodyPr/>
          <a:lstStyle/>
          <a:p>
            <a:endParaRPr lang="en-US" b="1" dirty="0" smtClean="0">
              <a:solidFill>
                <a:srgbClr val="002060"/>
              </a:solidFill>
              <a:latin typeface="Bookman Old Style" pitchFamily="18" charset="0"/>
            </a:endParaRPr>
          </a:p>
          <a:p>
            <a:r>
              <a:rPr lang="en-US" b="1" dirty="0" smtClean="0">
                <a:solidFill>
                  <a:srgbClr val="002060"/>
                </a:solidFill>
                <a:latin typeface="Bookman Old Style" pitchFamily="18" charset="0"/>
              </a:rPr>
              <a:t>CFBC</a:t>
            </a:r>
          </a:p>
        </p:txBody>
      </p:sp>
      <p:sp>
        <p:nvSpPr>
          <p:cNvPr id="12" name="Rectangle 11"/>
          <p:cNvSpPr/>
          <p:nvPr/>
        </p:nvSpPr>
        <p:spPr>
          <a:xfrm>
            <a:off x="228600" y="2690336"/>
            <a:ext cx="8915400" cy="2062103"/>
          </a:xfrm>
          <a:prstGeom prst="rect">
            <a:avLst/>
          </a:prstGeom>
        </p:spPr>
        <p:txBody>
          <a:bodyPr wrap="square">
            <a:spAutoFit/>
          </a:bodyPr>
          <a:lstStyle/>
          <a:p>
            <a:pPr>
              <a:buNone/>
            </a:pPr>
            <a:r>
              <a:rPr lang="en-US" sz="3200" b="1" dirty="0" smtClean="0"/>
              <a:t>In the cyclone the heavier particles separate from the gas and falls to the hopper of the cyclone. This returns to the furnace for recirculation. Hence the name is circulating fluidized bed combustion</a:t>
            </a:r>
            <a:endParaRPr lang="en-US" sz="3200" b="1" dirty="0"/>
          </a:p>
        </p:txBody>
      </p:sp>
    </p:spTree>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5"/>
          <p:cNvGrpSpPr/>
          <p:nvPr/>
        </p:nvGrpSpPr>
        <p:grpSpPr>
          <a:xfrm>
            <a:off x="0" y="0"/>
            <a:ext cx="9144000" cy="6858000"/>
            <a:chOff x="0" y="-152400"/>
            <a:chExt cx="9144000" cy="7010400"/>
          </a:xfrm>
        </p:grpSpPr>
        <p:pic>
          <p:nvPicPr>
            <p:cNvPr id="4" name="Picture 3" descr="nlcil_logo_new.jpg"/>
            <p:cNvPicPr>
              <a:picLocks noChangeAspect="1"/>
            </p:cNvPicPr>
            <p:nvPr/>
          </p:nvPicPr>
          <p:blipFill>
            <a:blip r:embed="rId2" cstate="print">
              <a:clrChange>
                <a:clrFrom>
                  <a:srgbClr val="FFFFFF"/>
                </a:clrFrom>
                <a:clrTo>
                  <a:srgbClr val="FFFFFF">
                    <a:alpha val="0"/>
                  </a:srgbClr>
                </a:clrTo>
              </a:clrChange>
            </a:blip>
            <a:stretch>
              <a:fillRect/>
            </a:stretch>
          </p:blipFill>
          <p:spPr>
            <a:xfrm>
              <a:off x="207536" y="97514"/>
              <a:ext cx="1392664" cy="1197886"/>
            </a:xfrm>
            <a:prstGeom prst="rect">
              <a:avLst/>
            </a:prstGeom>
          </p:spPr>
        </p:pic>
        <p:pic>
          <p:nvPicPr>
            <p:cNvPr id="7" name="Picture 2"/>
            <p:cNvPicPr>
              <a:picLocks noChangeAspect="1" noChangeArrowheads="1"/>
            </p:cNvPicPr>
            <p:nvPr/>
          </p:nvPicPr>
          <p:blipFill>
            <a:blip r:embed="rId3" cstate="print">
              <a:duotone>
                <a:schemeClr val="bg2">
                  <a:shade val="45000"/>
                  <a:satMod val="135000"/>
                </a:schemeClr>
                <a:prstClr val="white"/>
              </a:duotone>
            </a:blip>
            <a:srcRect/>
            <a:stretch>
              <a:fillRect/>
            </a:stretch>
          </p:blipFill>
          <p:spPr bwMode="auto">
            <a:xfrm>
              <a:off x="0" y="1371600"/>
              <a:ext cx="9144000" cy="5486400"/>
            </a:xfrm>
            <a:prstGeom prst="rect">
              <a:avLst/>
            </a:prstGeom>
            <a:noFill/>
            <a:ln w="9525">
              <a:solidFill>
                <a:schemeClr val="accent4"/>
              </a:solidFill>
              <a:miter lim="800000"/>
              <a:headEnd/>
              <a:tailEnd/>
            </a:ln>
            <a:effectLst>
              <a:glow rad="63500">
                <a:schemeClr val="accent1">
                  <a:satMod val="175000"/>
                  <a:alpha val="40000"/>
                </a:schemeClr>
              </a:glow>
              <a:outerShdw blurRad="50800" dist="38100" dir="5400000" algn="t" rotWithShape="0">
                <a:prstClr val="black">
                  <a:alpha val="40000"/>
                </a:prstClr>
              </a:outerShdw>
            </a:effectLst>
            <a:scene3d>
              <a:camera prst="orthographicFront">
                <a:rot lat="0" lon="0" rev="0"/>
              </a:camera>
              <a:lightRig rig="balanced" dir="t">
                <a:rot lat="0" lon="0" rev="8700000"/>
              </a:lightRig>
            </a:scene3d>
            <a:sp3d>
              <a:bevelT w="190500" h="38100"/>
            </a:sp3d>
          </p:spPr>
        </p:pic>
        <p:sp>
          <p:nvSpPr>
            <p:cNvPr id="8" name="Rectangle 7"/>
            <p:cNvSpPr/>
            <p:nvPr/>
          </p:nvSpPr>
          <p:spPr>
            <a:xfrm>
              <a:off x="1828800" y="-152400"/>
              <a:ext cx="5433219" cy="1604541"/>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0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NLC India Limited</a:t>
              </a:r>
            </a:p>
            <a:p>
              <a:pPr algn="ctr"/>
              <a:r>
                <a:rPr lang="en-US" sz="28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Barsingsar Thermal Power Station</a:t>
              </a:r>
            </a:p>
            <a:p>
              <a:pPr algn="ctr"/>
              <a:r>
                <a:rPr lang="en-US" sz="28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Boiler Maintenance</a:t>
              </a:r>
              <a:endParaRPr lang="en-US" sz="28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pic>
          <p:nvPicPr>
            <p:cNvPr id="9" name="Picture 8" descr="Gandhiji's Logo.png"/>
            <p:cNvPicPr>
              <a:picLocks noChangeAspect="1"/>
            </p:cNvPicPr>
            <p:nvPr/>
          </p:nvPicPr>
          <p:blipFill>
            <a:blip r:embed="rId4" cstate="print"/>
            <a:stretch>
              <a:fillRect/>
            </a:stretch>
          </p:blipFill>
          <p:spPr>
            <a:xfrm>
              <a:off x="7162800" y="0"/>
              <a:ext cx="1915550" cy="1371600"/>
            </a:xfrm>
            <a:prstGeom prst="rect">
              <a:avLst/>
            </a:prstGeom>
          </p:spPr>
        </p:pic>
      </p:grpSp>
      <p:sp>
        <p:nvSpPr>
          <p:cNvPr id="10" name="Rectangle 9"/>
          <p:cNvSpPr/>
          <p:nvPr/>
        </p:nvSpPr>
        <p:spPr>
          <a:xfrm>
            <a:off x="304800" y="1752600"/>
            <a:ext cx="8686800" cy="369332"/>
          </a:xfrm>
          <a:prstGeom prst="rect">
            <a:avLst/>
          </a:prstGeom>
        </p:spPr>
        <p:txBody>
          <a:bodyPr wrap="square">
            <a:spAutoFit/>
          </a:bodyPr>
          <a:lstStyle/>
          <a:p>
            <a:endParaRPr lang="en-US" b="1" dirty="0" smtClean="0">
              <a:solidFill>
                <a:srgbClr val="002060"/>
              </a:solidFill>
              <a:latin typeface="Bookman Old Style" pitchFamily="18" charset="0"/>
            </a:endParaRPr>
          </a:p>
        </p:txBody>
      </p:sp>
      <p:sp>
        <p:nvSpPr>
          <p:cNvPr id="11" name="Rectangle 10"/>
          <p:cNvSpPr/>
          <p:nvPr/>
        </p:nvSpPr>
        <p:spPr>
          <a:xfrm>
            <a:off x="2673082" y="3244334"/>
            <a:ext cx="184731" cy="369332"/>
          </a:xfrm>
          <a:prstGeom prst="rect">
            <a:avLst/>
          </a:prstGeom>
        </p:spPr>
        <p:txBody>
          <a:bodyPr wrap="none">
            <a:spAutoFit/>
          </a:bodyPr>
          <a:lstStyle/>
          <a:p>
            <a:endParaRPr lang="en-US" b="1" dirty="0" smtClean="0">
              <a:solidFill>
                <a:srgbClr val="002060"/>
              </a:solidFill>
              <a:latin typeface="Bookman Old Style" pitchFamily="18" charset="0"/>
            </a:endParaRPr>
          </a:p>
        </p:txBody>
      </p:sp>
      <p:sp>
        <p:nvSpPr>
          <p:cNvPr id="14" name="Subtitle 2"/>
          <p:cNvSpPr>
            <a:spLocks noGrp="1"/>
          </p:cNvSpPr>
          <p:nvPr>
            <p:ph type="subTitle" idx="1"/>
          </p:nvPr>
        </p:nvSpPr>
        <p:spPr>
          <a:xfrm>
            <a:off x="0" y="1447800"/>
            <a:ext cx="9144000" cy="5410200"/>
          </a:xfrm>
        </p:spPr>
        <p:txBody>
          <a:bodyPr/>
          <a:lstStyle/>
          <a:p>
            <a:endParaRPr lang="en-US" b="1" dirty="0" smtClean="0">
              <a:solidFill>
                <a:srgbClr val="002060"/>
              </a:solidFill>
              <a:latin typeface="Bookman Old Style" pitchFamily="18" charset="0"/>
            </a:endParaRPr>
          </a:p>
        </p:txBody>
      </p:sp>
      <p:graphicFrame>
        <p:nvGraphicFramePr>
          <p:cNvPr id="12" name="Table 11"/>
          <p:cNvGraphicFramePr>
            <a:graphicFrameLocks noGrp="1"/>
          </p:cNvGraphicFramePr>
          <p:nvPr/>
        </p:nvGraphicFramePr>
        <p:xfrm>
          <a:off x="285720" y="1676400"/>
          <a:ext cx="8389584" cy="990600"/>
        </p:xfrm>
        <a:graphic>
          <a:graphicData uri="http://schemas.openxmlformats.org/drawingml/2006/table">
            <a:tbl>
              <a:tblPr firstRow="1" bandRow="1">
                <a:effectLst>
                  <a:innerShdw blurRad="63500" dist="50800" dir="18900000">
                    <a:prstClr val="black">
                      <a:alpha val="50000"/>
                    </a:prstClr>
                  </a:innerShdw>
                </a:effectLst>
                <a:tableStyleId>{5C22544A-7EE6-4342-B048-85BDC9FD1C3A}</a:tableStyleId>
              </a:tblPr>
              <a:tblGrid>
                <a:gridCol w="2541505"/>
                <a:gridCol w="1667555"/>
                <a:gridCol w="1569480"/>
                <a:gridCol w="1236641"/>
                <a:gridCol w="1374403"/>
              </a:tblGrid>
              <a:tr h="495300">
                <a:tc>
                  <a:txBody>
                    <a:bodyPr/>
                    <a:lstStyle/>
                    <a:p>
                      <a:r>
                        <a:rPr lang="en-IN" sz="2000" b="1" dirty="0" smtClean="0">
                          <a:solidFill>
                            <a:srgbClr val="C00000"/>
                          </a:solidFill>
                          <a:latin typeface="Calibri" pitchFamily="34" charset="0"/>
                        </a:rPr>
                        <a:t>SYNCHRONISATION</a:t>
                      </a:r>
                      <a:endParaRPr lang="en-IN" sz="2000" b="1" dirty="0">
                        <a:solidFill>
                          <a:srgbClr val="C00000"/>
                        </a:solidFill>
                        <a:latin typeface="Calibri" pitchFamily="34" charset="0"/>
                      </a:endParaRPr>
                    </a:p>
                  </a:txBody>
                  <a:tcPr>
                    <a:cell3D prstMaterial="dkEdge">
                      <a:bevel/>
                      <a:lightRig rig="flood" dir="t"/>
                    </a:cell3D>
                    <a:solidFill>
                      <a:schemeClr val="accent1">
                        <a:lumMod val="20000"/>
                        <a:lumOff val="80000"/>
                      </a:schemeClr>
                    </a:solidFill>
                  </a:tcPr>
                </a:tc>
                <a:tc>
                  <a:txBody>
                    <a:bodyPr/>
                    <a:lstStyle/>
                    <a:p>
                      <a:pPr algn="ctr"/>
                      <a:r>
                        <a:rPr lang="en-IN" sz="2000" b="1" dirty="0" smtClean="0">
                          <a:solidFill>
                            <a:srgbClr val="C00000"/>
                          </a:solidFill>
                          <a:latin typeface="Calibri" pitchFamily="34" charset="0"/>
                        </a:rPr>
                        <a:t>Unit-1</a:t>
                      </a:r>
                      <a:endParaRPr lang="en-IN" sz="2000" b="1" dirty="0">
                        <a:solidFill>
                          <a:srgbClr val="C00000"/>
                        </a:solidFill>
                        <a:latin typeface="Calibri" pitchFamily="34" charset="0"/>
                      </a:endParaRPr>
                    </a:p>
                  </a:txBody>
                  <a:tcPr>
                    <a:cell3D prstMaterial="dkEdge">
                      <a:bevel/>
                      <a:lightRig rig="flood" dir="t"/>
                    </a:cell3D>
                    <a:solidFill>
                      <a:schemeClr val="accent1">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IN" sz="2000" b="1" dirty="0" smtClean="0">
                          <a:solidFill>
                            <a:srgbClr val="C00000"/>
                          </a:solidFill>
                          <a:latin typeface="Calibri" pitchFamily="34" charset="0"/>
                        </a:rPr>
                        <a:t>27.10.2009</a:t>
                      </a:r>
                      <a:endParaRPr lang="en-IN" sz="2000" b="1" dirty="0">
                        <a:solidFill>
                          <a:srgbClr val="C00000"/>
                        </a:solidFill>
                        <a:latin typeface="Calibri" pitchFamily="34" charset="0"/>
                      </a:endParaRPr>
                    </a:p>
                  </a:txBody>
                  <a:tcPr>
                    <a:cell3D prstMaterial="dkEdge">
                      <a:bevel/>
                      <a:lightRig rig="flood" dir="t"/>
                    </a:cell3D>
                    <a:solidFill>
                      <a:schemeClr val="accent1">
                        <a:lumMod val="20000"/>
                        <a:lumOff val="80000"/>
                      </a:schemeClr>
                    </a:solidFill>
                  </a:tcPr>
                </a:tc>
                <a:tc>
                  <a:txBody>
                    <a:bodyPr/>
                    <a:lstStyle/>
                    <a:p>
                      <a:pPr algn="ctr"/>
                      <a:r>
                        <a:rPr lang="en-IN" sz="2000" b="1" dirty="0" smtClean="0">
                          <a:solidFill>
                            <a:srgbClr val="C00000"/>
                          </a:solidFill>
                          <a:latin typeface="Calibri" pitchFamily="34" charset="0"/>
                        </a:rPr>
                        <a:t>Unit-2</a:t>
                      </a:r>
                      <a:endParaRPr lang="en-IN" sz="2000" b="1" dirty="0">
                        <a:solidFill>
                          <a:srgbClr val="C00000"/>
                        </a:solidFill>
                        <a:latin typeface="Calibri" pitchFamily="34" charset="0"/>
                      </a:endParaRPr>
                    </a:p>
                  </a:txBody>
                  <a:tcPr>
                    <a:cell3D prstMaterial="dkEdge">
                      <a:bevel/>
                      <a:lightRig rig="flood" dir="t"/>
                    </a:cell3D>
                    <a:solidFill>
                      <a:schemeClr val="accent1">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IN" sz="2000" b="1" dirty="0" smtClean="0">
                          <a:solidFill>
                            <a:srgbClr val="C00000"/>
                          </a:solidFill>
                          <a:latin typeface="Calibri" pitchFamily="34" charset="0"/>
                        </a:rPr>
                        <a:t>05.06.2010</a:t>
                      </a:r>
                      <a:endParaRPr lang="en-IN" sz="2000" b="1" dirty="0">
                        <a:solidFill>
                          <a:srgbClr val="C00000"/>
                        </a:solidFill>
                        <a:latin typeface="Calibri" pitchFamily="34" charset="0"/>
                      </a:endParaRPr>
                    </a:p>
                  </a:txBody>
                  <a:tcPr>
                    <a:cell3D prstMaterial="dkEdge">
                      <a:bevel/>
                      <a:lightRig rig="flood" dir="t"/>
                    </a:cell3D>
                    <a:solidFill>
                      <a:schemeClr val="accent1">
                        <a:lumMod val="20000"/>
                        <a:lumOff val="80000"/>
                      </a:schemeClr>
                    </a:solidFill>
                  </a:tcPr>
                </a:tc>
              </a:tr>
              <a:tr h="495300">
                <a:tc>
                  <a:txBody>
                    <a:bodyPr/>
                    <a:lstStyle/>
                    <a:p>
                      <a:r>
                        <a:rPr lang="en-IN" sz="2000" b="1" dirty="0" smtClean="0">
                          <a:solidFill>
                            <a:srgbClr val="C00000"/>
                          </a:solidFill>
                          <a:latin typeface="Calibri" pitchFamily="34" charset="0"/>
                        </a:rPr>
                        <a:t>COD</a:t>
                      </a:r>
                      <a:endParaRPr lang="en-IN" sz="2000" b="1" dirty="0">
                        <a:solidFill>
                          <a:srgbClr val="C00000"/>
                        </a:solidFill>
                        <a:latin typeface="Calibri" pitchFamily="34" charset="0"/>
                      </a:endParaRPr>
                    </a:p>
                  </a:txBody>
                  <a:tcPr>
                    <a:cell3D prstMaterial="dkEdge">
                      <a:bevel/>
                      <a:lightRig rig="flood" dir="t"/>
                    </a:cell3D>
                    <a:solidFill>
                      <a:schemeClr val="accent1">
                        <a:lumMod val="20000"/>
                        <a:lumOff val="80000"/>
                      </a:schemeClr>
                    </a:solidFill>
                  </a:tcPr>
                </a:tc>
                <a:tc>
                  <a:txBody>
                    <a:bodyPr/>
                    <a:lstStyle/>
                    <a:p>
                      <a:pPr algn="ctr"/>
                      <a:r>
                        <a:rPr lang="en-IN" sz="2000" b="1" dirty="0" smtClean="0">
                          <a:solidFill>
                            <a:srgbClr val="C00000"/>
                          </a:solidFill>
                          <a:latin typeface="Calibri" pitchFamily="34" charset="0"/>
                        </a:rPr>
                        <a:t>Unit-1</a:t>
                      </a:r>
                      <a:endParaRPr lang="en-IN" sz="2000" b="1" dirty="0">
                        <a:solidFill>
                          <a:srgbClr val="C00000"/>
                        </a:solidFill>
                        <a:latin typeface="Calibri" pitchFamily="34" charset="0"/>
                      </a:endParaRPr>
                    </a:p>
                  </a:txBody>
                  <a:tcPr>
                    <a:cell3D prstMaterial="dkEdge">
                      <a:bevel/>
                      <a:lightRig rig="flood" dir="t"/>
                    </a:cell3D>
                    <a:solidFill>
                      <a:schemeClr val="accent1">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IN" sz="2000" b="1" dirty="0" smtClean="0">
                          <a:solidFill>
                            <a:srgbClr val="C00000"/>
                          </a:solidFill>
                          <a:latin typeface="Calibri" pitchFamily="34" charset="0"/>
                        </a:rPr>
                        <a:t>20.01.2012</a:t>
                      </a:r>
                      <a:endParaRPr lang="en-IN" sz="2000" b="1" dirty="0">
                        <a:solidFill>
                          <a:srgbClr val="C00000"/>
                        </a:solidFill>
                        <a:latin typeface="Calibri" pitchFamily="34" charset="0"/>
                      </a:endParaRPr>
                    </a:p>
                  </a:txBody>
                  <a:tcPr>
                    <a:cell3D prstMaterial="dkEdge">
                      <a:bevel/>
                      <a:lightRig rig="flood" dir="t"/>
                    </a:cell3D>
                    <a:solidFill>
                      <a:schemeClr val="accent1">
                        <a:lumMod val="20000"/>
                        <a:lumOff val="80000"/>
                      </a:schemeClr>
                    </a:solidFill>
                  </a:tcPr>
                </a:tc>
                <a:tc>
                  <a:txBody>
                    <a:bodyPr/>
                    <a:lstStyle/>
                    <a:p>
                      <a:pPr algn="ctr"/>
                      <a:r>
                        <a:rPr lang="en-IN" sz="2000" b="1" dirty="0" smtClean="0">
                          <a:solidFill>
                            <a:srgbClr val="C00000"/>
                          </a:solidFill>
                          <a:latin typeface="Calibri" pitchFamily="34" charset="0"/>
                        </a:rPr>
                        <a:t>Unit-2</a:t>
                      </a:r>
                      <a:endParaRPr lang="en-IN" sz="2000" b="1" dirty="0">
                        <a:solidFill>
                          <a:srgbClr val="C00000"/>
                        </a:solidFill>
                        <a:latin typeface="Calibri" pitchFamily="34" charset="0"/>
                      </a:endParaRPr>
                    </a:p>
                  </a:txBody>
                  <a:tcPr>
                    <a:cell3D prstMaterial="dkEdge">
                      <a:bevel/>
                      <a:lightRig rig="flood" dir="t"/>
                    </a:cell3D>
                    <a:solidFill>
                      <a:schemeClr val="accent1">
                        <a:lumMod val="20000"/>
                        <a:lumOff val="80000"/>
                      </a:schemeClr>
                    </a:solidFill>
                  </a:tcPr>
                </a:tc>
                <a:tc>
                  <a:txBody>
                    <a:bodyPr/>
                    <a:lstStyle/>
                    <a:p>
                      <a:pPr algn="ctr"/>
                      <a:r>
                        <a:rPr lang="en-IN" sz="2000" b="1" dirty="0" smtClean="0">
                          <a:solidFill>
                            <a:srgbClr val="C00000"/>
                          </a:solidFill>
                          <a:latin typeface="Calibri" pitchFamily="34" charset="0"/>
                        </a:rPr>
                        <a:t>29.12.2011</a:t>
                      </a:r>
                      <a:endParaRPr lang="en-IN" sz="2000" b="1" dirty="0">
                        <a:solidFill>
                          <a:srgbClr val="C00000"/>
                        </a:solidFill>
                        <a:latin typeface="Calibri" pitchFamily="34" charset="0"/>
                      </a:endParaRPr>
                    </a:p>
                  </a:txBody>
                  <a:tcPr>
                    <a:cell3D prstMaterial="dkEdge">
                      <a:bevel/>
                      <a:lightRig rig="flood" dir="t"/>
                    </a:cell3D>
                    <a:solidFill>
                      <a:schemeClr val="accent1">
                        <a:lumMod val="20000"/>
                        <a:lumOff val="80000"/>
                      </a:schemeClr>
                    </a:solidFill>
                  </a:tcPr>
                </a:tc>
              </a:tr>
            </a:tbl>
          </a:graphicData>
        </a:graphic>
      </p:graphicFrame>
      <p:graphicFrame>
        <p:nvGraphicFramePr>
          <p:cNvPr id="15" name="Diagram 14"/>
          <p:cNvGraphicFramePr/>
          <p:nvPr/>
        </p:nvGraphicFramePr>
        <p:xfrm>
          <a:off x="533400" y="3276600"/>
          <a:ext cx="8358246" cy="77837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6" name="TextBox 15"/>
          <p:cNvSpPr txBox="1"/>
          <p:nvPr/>
        </p:nvSpPr>
        <p:spPr>
          <a:xfrm>
            <a:off x="914400" y="4495800"/>
            <a:ext cx="7786742" cy="1569660"/>
          </a:xfrm>
          <a:prstGeom prst="rect">
            <a:avLst/>
          </a:prstGeom>
          <a:blipFill>
            <a:blip r:embed="rId9"/>
            <a:tile tx="0" ty="0" sx="100000" sy="100000" flip="none" algn="tl"/>
          </a:blipFill>
        </p:spPr>
        <p:txBody>
          <a:bodyPr wrap="square" rtlCol="0">
            <a:spAutoFit/>
          </a:bodyPr>
          <a:lstStyle/>
          <a:p>
            <a:r>
              <a:rPr lang="en-IN" sz="2400" b="1" dirty="0" smtClean="0">
                <a:solidFill>
                  <a:schemeClr val="accent1">
                    <a:lumMod val="50000"/>
                  </a:schemeClr>
                </a:solidFill>
                <a:latin typeface="Arial Black" pitchFamily="34" charset="0"/>
              </a:rPr>
              <a:t>NO OF CYCLONE CHOKES : </a:t>
            </a:r>
            <a:r>
              <a:rPr lang="en-IN" sz="3600" b="1" dirty="0" smtClean="0">
                <a:solidFill>
                  <a:srgbClr val="FF0000"/>
                </a:solidFill>
                <a:latin typeface="Arial Black" pitchFamily="34" charset="0"/>
              </a:rPr>
              <a:t>14</a:t>
            </a:r>
            <a:r>
              <a:rPr lang="en-IN" sz="3600" b="1" dirty="0" smtClean="0">
                <a:solidFill>
                  <a:schemeClr val="accent1">
                    <a:lumMod val="50000"/>
                  </a:schemeClr>
                </a:solidFill>
                <a:latin typeface="Arial Black" pitchFamily="34" charset="0"/>
              </a:rPr>
              <a:t> </a:t>
            </a:r>
            <a:r>
              <a:rPr lang="en-IN" sz="2400" b="1" dirty="0" smtClean="0">
                <a:solidFill>
                  <a:schemeClr val="accent1">
                    <a:lumMod val="50000"/>
                  </a:schemeClr>
                </a:solidFill>
                <a:latin typeface="Arial Black" pitchFamily="34" charset="0"/>
              </a:rPr>
              <a:t>NOS</a:t>
            </a:r>
          </a:p>
          <a:p>
            <a:endParaRPr lang="en-IN" sz="2400" b="1" dirty="0" smtClean="0">
              <a:solidFill>
                <a:schemeClr val="accent1">
                  <a:lumMod val="50000"/>
                </a:schemeClr>
              </a:solidFill>
              <a:latin typeface="Arial Black" pitchFamily="34" charset="0"/>
            </a:endParaRPr>
          </a:p>
          <a:p>
            <a:r>
              <a:rPr lang="en-IN" sz="2400" b="1" dirty="0" smtClean="0">
                <a:solidFill>
                  <a:schemeClr val="accent1">
                    <a:lumMod val="50000"/>
                  </a:schemeClr>
                </a:solidFill>
                <a:latin typeface="Arial Black" pitchFamily="34" charset="0"/>
              </a:rPr>
              <a:t>GENERATION HOURS LOST: </a:t>
            </a:r>
            <a:r>
              <a:rPr lang="en-IN" sz="3600" b="1" dirty="0" smtClean="0">
                <a:solidFill>
                  <a:srgbClr val="FF0000"/>
                </a:solidFill>
                <a:latin typeface="Arial Black" pitchFamily="34" charset="0"/>
              </a:rPr>
              <a:t>5004</a:t>
            </a:r>
            <a:r>
              <a:rPr lang="en-IN" sz="2400" b="1" dirty="0" smtClean="0">
                <a:solidFill>
                  <a:schemeClr val="accent1">
                    <a:lumMod val="50000"/>
                  </a:schemeClr>
                </a:solidFill>
                <a:latin typeface="Arial Black" pitchFamily="34" charset="0"/>
              </a:rPr>
              <a:t> HOURS</a:t>
            </a:r>
            <a:endParaRPr lang="en-IN" sz="2400" b="1" dirty="0">
              <a:solidFill>
                <a:schemeClr val="accent1">
                  <a:lumMod val="50000"/>
                </a:schemeClr>
              </a:solidFill>
              <a:latin typeface="Arial Black"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1" presetClass="entr" presetSubtype="4"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wheel(4)">
                                      <p:cBhvr>
                                        <p:cTn id="19"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5" grpId="0">
        <p:bldAsOne/>
      </p:bldGraphic>
      <p:bldP spid="1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42910" y="1071546"/>
            <a:ext cx="8286808" cy="1231106"/>
          </a:xfrm>
          <a:prstGeom prst="rect">
            <a:avLst/>
          </a:prstGeom>
          <a:solidFill>
            <a:schemeClr val="accent4">
              <a:lumMod val="20000"/>
              <a:lumOff val="80000"/>
            </a:schemeClr>
          </a:solidFill>
        </p:spPr>
        <p:txBody>
          <a:bodyPr wrap="square">
            <a:spAutoFit/>
          </a:bodyPr>
          <a:lstStyle/>
          <a:p>
            <a:r>
              <a:rPr lang="en-IN" b="1" dirty="0" smtClean="0">
                <a:solidFill>
                  <a:srgbClr val="0070C0"/>
                </a:solidFill>
              </a:rPr>
              <a:t>(</a:t>
            </a:r>
            <a:r>
              <a:rPr lang="en-IN" b="1" u="sng" dirty="0" smtClean="0">
                <a:solidFill>
                  <a:srgbClr val="0070C0"/>
                </a:solidFill>
              </a:rPr>
              <a:t>PROF HUPA &amp;ASSOCIATES) FROM ABO ACADEMY UNIVERSITY, FINLAND, RENOWNED  EXPERTS IN CFB ASH CHEMISTRY</a:t>
            </a:r>
          </a:p>
          <a:p>
            <a:endParaRPr lang="en-IN" dirty="0" smtClean="0"/>
          </a:p>
          <a:p>
            <a:r>
              <a:rPr lang="en-IN" sz="2000" dirty="0" smtClean="0">
                <a:latin typeface="+mj-lt"/>
              </a:rPr>
              <a:t>Analysed The </a:t>
            </a:r>
            <a:r>
              <a:rPr lang="en-IN" sz="2000" dirty="0" err="1" smtClean="0">
                <a:latin typeface="+mj-lt"/>
              </a:rPr>
              <a:t>Barsingsar</a:t>
            </a:r>
            <a:r>
              <a:rPr lang="en-IN" sz="2000" dirty="0" smtClean="0">
                <a:latin typeface="+mj-lt"/>
              </a:rPr>
              <a:t> Lignite And Ash And Came To Following Conclusion. </a:t>
            </a:r>
            <a:endParaRPr lang="en-IN" sz="2000" dirty="0">
              <a:latin typeface="+mj-lt"/>
            </a:endParaRPr>
          </a:p>
        </p:txBody>
      </p:sp>
      <p:sp>
        <p:nvSpPr>
          <p:cNvPr id="3" name="Rectangle 2"/>
          <p:cNvSpPr/>
          <p:nvPr/>
        </p:nvSpPr>
        <p:spPr>
          <a:xfrm>
            <a:off x="642910" y="2500306"/>
            <a:ext cx="8143932" cy="1754326"/>
          </a:xfrm>
          <a:prstGeom prst="rect">
            <a:avLst/>
          </a:prstGeom>
        </p:spPr>
        <p:txBody>
          <a:bodyPr wrap="square">
            <a:spAutoFit/>
          </a:bodyPr>
          <a:lstStyle/>
          <a:p>
            <a:r>
              <a:rPr lang="en-IN" dirty="0" smtClean="0">
                <a:gradFill>
                  <a:gsLst>
                    <a:gs pos="0">
                      <a:srgbClr val="000082"/>
                    </a:gs>
                    <a:gs pos="13000">
                      <a:srgbClr val="0047FF"/>
                    </a:gs>
                    <a:gs pos="28000">
                      <a:srgbClr val="000082"/>
                    </a:gs>
                    <a:gs pos="42999">
                      <a:srgbClr val="0047FF"/>
                    </a:gs>
                    <a:gs pos="58000">
                      <a:srgbClr val="000082"/>
                    </a:gs>
                    <a:gs pos="72000">
                      <a:srgbClr val="0047FF"/>
                    </a:gs>
                    <a:gs pos="87000">
                      <a:srgbClr val="000082"/>
                    </a:gs>
                    <a:gs pos="100000">
                      <a:srgbClr val="0047FF"/>
                    </a:gs>
                  </a:gsLst>
                  <a:lin ang="5400000" scaled="0"/>
                </a:gradFill>
                <a:latin typeface="Arial Black" pitchFamily="34" charset="0"/>
              </a:rPr>
              <a:t>In </a:t>
            </a:r>
            <a:r>
              <a:rPr lang="en-IN" dirty="0" err="1" smtClean="0">
                <a:gradFill>
                  <a:gsLst>
                    <a:gs pos="0">
                      <a:srgbClr val="000082"/>
                    </a:gs>
                    <a:gs pos="13000">
                      <a:srgbClr val="0047FF"/>
                    </a:gs>
                    <a:gs pos="28000">
                      <a:srgbClr val="000082"/>
                    </a:gs>
                    <a:gs pos="42999">
                      <a:srgbClr val="0047FF"/>
                    </a:gs>
                    <a:gs pos="58000">
                      <a:srgbClr val="000082"/>
                    </a:gs>
                    <a:gs pos="72000">
                      <a:srgbClr val="0047FF"/>
                    </a:gs>
                    <a:gs pos="87000">
                      <a:srgbClr val="000082"/>
                    </a:gs>
                    <a:gs pos="100000">
                      <a:srgbClr val="0047FF"/>
                    </a:gs>
                  </a:gsLst>
                  <a:lin ang="5400000" scaled="0"/>
                </a:gradFill>
                <a:latin typeface="Arial Black" pitchFamily="34" charset="0"/>
              </a:rPr>
              <a:t>Barsingsar</a:t>
            </a:r>
            <a:r>
              <a:rPr lang="en-IN" dirty="0" smtClean="0">
                <a:gradFill>
                  <a:gsLst>
                    <a:gs pos="0">
                      <a:srgbClr val="000082"/>
                    </a:gs>
                    <a:gs pos="13000">
                      <a:srgbClr val="0047FF"/>
                    </a:gs>
                    <a:gs pos="28000">
                      <a:srgbClr val="000082"/>
                    </a:gs>
                    <a:gs pos="42999">
                      <a:srgbClr val="0047FF"/>
                    </a:gs>
                    <a:gs pos="58000">
                      <a:srgbClr val="000082"/>
                    </a:gs>
                    <a:gs pos="72000">
                      <a:srgbClr val="0047FF"/>
                    </a:gs>
                    <a:gs pos="87000">
                      <a:srgbClr val="000082"/>
                    </a:gs>
                    <a:gs pos="100000">
                      <a:srgbClr val="0047FF"/>
                    </a:gs>
                  </a:gsLst>
                  <a:lin ang="5400000" scaled="0"/>
                </a:gradFill>
                <a:latin typeface="Arial Black" pitchFamily="34" charset="0"/>
              </a:rPr>
              <a:t> lignite ash , shrinkage phenomena starts at 860ºC and nearly 25% shrinkage was observed as temperature reached in vicinity of 860 to 900ºCtemperature band</a:t>
            </a:r>
          </a:p>
          <a:p>
            <a:endParaRPr lang="en-IN" dirty="0" smtClean="0">
              <a:latin typeface="+mj-lt"/>
            </a:endParaRPr>
          </a:p>
          <a:p>
            <a:endParaRPr lang="en-IN" dirty="0" smtClean="0"/>
          </a:p>
          <a:p>
            <a:endParaRPr lang="en-IN" dirty="0"/>
          </a:p>
        </p:txBody>
      </p:sp>
      <p:sp>
        <p:nvSpPr>
          <p:cNvPr id="4" name="Rectangle 3"/>
          <p:cNvSpPr/>
          <p:nvPr/>
        </p:nvSpPr>
        <p:spPr>
          <a:xfrm>
            <a:off x="714348" y="3571876"/>
            <a:ext cx="7786742" cy="646331"/>
          </a:xfrm>
          <a:prstGeom prst="rect">
            <a:avLst/>
          </a:prstGeom>
          <a:blipFill>
            <a:blip r:embed="rId2"/>
            <a:tile tx="0" ty="0" sx="100000" sy="100000" flip="none" algn="tl"/>
          </a:blipFill>
        </p:spPr>
        <p:txBody>
          <a:bodyPr wrap="square">
            <a:spAutoFit/>
          </a:bodyPr>
          <a:lstStyle/>
          <a:p>
            <a:r>
              <a:rPr lang="en-IN" dirty="0" smtClean="0">
                <a:latin typeface="Arial Black" pitchFamily="34" charset="0"/>
              </a:rPr>
              <a:t>Shrinkage of fresh Lignite ash from 15% to 40% leading to solid phase sintering</a:t>
            </a:r>
            <a:endParaRPr lang="en-IN" dirty="0">
              <a:latin typeface="Arial Black" pitchFamily="34" charset="0"/>
            </a:endParaRPr>
          </a:p>
        </p:txBody>
      </p:sp>
      <p:sp>
        <p:nvSpPr>
          <p:cNvPr id="5" name="Rectangle 4"/>
          <p:cNvSpPr/>
          <p:nvPr/>
        </p:nvSpPr>
        <p:spPr>
          <a:xfrm>
            <a:off x="642910" y="4286257"/>
            <a:ext cx="7786742" cy="1200329"/>
          </a:xfrm>
          <a:prstGeom prst="rect">
            <a:avLst/>
          </a:prstGeom>
        </p:spPr>
        <p:txBody>
          <a:bodyPr wrap="square">
            <a:spAutoFit/>
          </a:bodyPr>
          <a:lstStyle/>
          <a:p>
            <a:r>
              <a:rPr lang="en-IN" dirty="0" smtClean="0">
                <a:solidFill>
                  <a:srgbClr val="FF0000"/>
                </a:solidFill>
                <a:latin typeface="Arial Black" pitchFamily="34" charset="0"/>
              </a:rPr>
              <a:t>The </a:t>
            </a:r>
            <a:r>
              <a:rPr lang="en-IN" b="1" dirty="0" smtClean="0">
                <a:solidFill>
                  <a:srgbClr val="FF0000"/>
                </a:solidFill>
                <a:latin typeface="Arial Black" pitchFamily="34" charset="0"/>
              </a:rPr>
              <a:t>unique nature of fuel ash is major contributory factor for particle sintering and </a:t>
            </a:r>
            <a:r>
              <a:rPr lang="en-IN" dirty="0" smtClean="0">
                <a:solidFill>
                  <a:srgbClr val="FF0000"/>
                </a:solidFill>
                <a:latin typeface="Arial Black" pitchFamily="34" charset="0"/>
              </a:rPr>
              <a:t>resulting cyclone chocking</a:t>
            </a:r>
            <a:r>
              <a:rPr lang="en-IN" dirty="0" smtClean="0">
                <a:solidFill>
                  <a:srgbClr val="FF0000"/>
                </a:solidFill>
                <a:latin typeface="+mj-lt"/>
              </a:rPr>
              <a:t>.</a:t>
            </a:r>
          </a:p>
          <a:p>
            <a:endParaRPr lang="en-IN" dirty="0" smtClean="0">
              <a:latin typeface="+mj-lt"/>
            </a:endParaRPr>
          </a:p>
          <a:p>
            <a:endParaRPr lang="en-IN" dirty="0">
              <a:latin typeface="+mj-lt"/>
            </a:endParaRPr>
          </a:p>
        </p:txBody>
      </p:sp>
      <p:sp>
        <p:nvSpPr>
          <p:cNvPr id="6" name="Rectangle 5"/>
          <p:cNvSpPr/>
          <p:nvPr/>
        </p:nvSpPr>
        <p:spPr>
          <a:xfrm>
            <a:off x="714348" y="5143512"/>
            <a:ext cx="7643866" cy="923330"/>
          </a:xfrm>
          <a:prstGeom prst="rect">
            <a:avLst/>
          </a:prstGeom>
          <a:blipFill>
            <a:blip r:embed="rId3"/>
            <a:tile tx="0" ty="0" sx="100000" sy="100000" flip="none" algn="tl"/>
          </a:blipFill>
        </p:spPr>
        <p:txBody>
          <a:bodyPr wrap="square">
            <a:spAutoFit/>
          </a:bodyPr>
          <a:lstStyle/>
          <a:p>
            <a:r>
              <a:rPr lang="en-IN" dirty="0" smtClean="0">
                <a:latin typeface="Arial Black" pitchFamily="34" charset="0"/>
              </a:rPr>
              <a:t>it is very clear that the lignite is quite unique in its behaviour and has a very significant shrinkage at about 860ºC</a:t>
            </a:r>
            <a:r>
              <a:rPr lang="en-IN" dirty="0" smtClean="0">
                <a:latin typeface="+mj-lt"/>
              </a:rPr>
              <a:t>.</a:t>
            </a:r>
            <a:endParaRPr lang="en-IN" dirty="0">
              <a:latin typeface="+mj-lt"/>
            </a:endParaRPr>
          </a:p>
        </p:txBody>
      </p:sp>
      <p:sp>
        <p:nvSpPr>
          <p:cNvPr id="7" name="Rectangle 6"/>
          <p:cNvSpPr/>
          <p:nvPr/>
        </p:nvSpPr>
        <p:spPr>
          <a:xfrm>
            <a:off x="714348" y="6215082"/>
            <a:ext cx="7643866" cy="369332"/>
          </a:xfrm>
          <a:prstGeom prst="rect">
            <a:avLst/>
          </a:prstGeom>
          <a:blipFill>
            <a:blip r:embed="rId4"/>
            <a:tile tx="0" ty="0" sx="100000" sy="100000" flip="none" algn="tl"/>
          </a:blipFill>
        </p:spPr>
        <p:txBody>
          <a:bodyPr wrap="square">
            <a:spAutoFit/>
          </a:bodyPr>
          <a:lstStyle/>
          <a:p>
            <a:r>
              <a:rPr lang="en-IN" b="1" dirty="0" smtClean="0"/>
              <a:t>Shrinkage does not occur on the choked cyclone ash</a:t>
            </a:r>
            <a:endParaRPr lang="en-IN" b="1" dirty="0"/>
          </a:p>
        </p:txBody>
      </p:sp>
      <p:sp>
        <p:nvSpPr>
          <p:cNvPr id="8" name="TextBox 7"/>
          <p:cNvSpPr txBox="1"/>
          <p:nvPr/>
        </p:nvSpPr>
        <p:spPr>
          <a:xfrm>
            <a:off x="928662" y="285728"/>
            <a:ext cx="7358114" cy="369332"/>
          </a:xfrm>
          <a:prstGeom prst="rect">
            <a:avLst/>
          </a:prstGeom>
          <a:solidFill>
            <a:srgbClr val="3C08CE"/>
          </a:solidFill>
        </p:spPr>
        <p:txBody>
          <a:bodyPr wrap="square" rtlCol="0">
            <a:spAutoFit/>
          </a:bodyPr>
          <a:lstStyle/>
          <a:p>
            <a:pPr algn="ctr"/>
            <a:r>
              <a:rPr lang="en-IN" dirty="0" smtClean="0">
                <a:solidFill>
                  <a:schemeClr val="bg1"/>
                </a:solidFill>
              </a:rPr>
              <a:t>BARSINGSAR  LIGNITE  AND ASH ANALYSIS</a:t>
            </a:r>
            <a:endParaRPr lang="en-IN"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additive="base">
                                        <p:cTn id="31" dur="500" fill="hold"/>
                                        <p:tgtEl>
                                          <p:spTgt spid="6"/>
                                        </p:tgtEl>
                                        <p:attrNameLst>
                                          <p:attrName>ppt_x</p:attrName>
                                        </p:attrNameLst>
                                      </p:cBhvr>
                                      <p:tavLst>
                                        <p:tav tm="0">
                                          <p:val>
                                            <p:strVal val="#ppt_x"/>
                                          </p:val>
                                        </p:tav>
                                        <p:tav tm="100000">
                                          <p:val>
                                            <p:strVal val="#ppt_x"/>
                                          </p:val>
                                        </p:tav>
                                      </p:tavLst>
                                    </p:anim>
                                    <p:anim calcmode="lin" valueType="num">
                                      <p:cBhvr additive="base">
                                        <p:cTn id="3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 calcmode="lin" valueType="num">
                                      <p:cBhvr additive="base">
                                        <p:cTn id="37" dur="500" fill="hold"/>
                                        <p:tgtEl>
                                          <p:spTgt spid="7"/>
                                        </p:tgtEl>
                                        <p:attrNameLst>
                                          <p:attrName>ppt_x</p:attrName>
                                        </p:attrNameLst>
                                      </p:cBhvr>
                                      <p:tavLst>
                                        <p:tav tm="0">
                                          <p:val>
                                            <p:strVal val="#ppt_x"/>
                                          </p:val>
                                        </p:tav>
                                        <p:tav tm="100000">
                                          <p:val>
                                            <p:strVal val="#ppt_x"/>
                                          </p:val>
                                        </p:tav>
                                      </p:tavLst>
                                    </p:anim>
                                    <p:anim calcmode="lin" valueType="num">
                                      <p:cBhvr additive="base">
                                        <p:cTn id="3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p:bldP spid="6" grpId="0" animBg="1"/>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5"/>
          <p:cNvGrpSpPr/>
          <p:nvPr/>
        </p:nvGrpSpPr>
        <p:grpSpPr>
          <a:xfrm>
            <a:off x="0" y="0"/>
            <a:ext cx="9144000" cy="6858000"/>
            <a:chOff x="0" y="-152400"/>
            <a:chExt cx="9144000" cy="7010400"/>
          </a:xfrm>
        </p:grpSpPr>
        <p:pic>
          <p:nvPicPr>
            <p:cNvPr id="4" name="Picture 3" descr="nlcil_logo_new.jpg"/>
            <p:cNvPicPr>
              <a:picLocks noChangeAspect="1"/>
            </p:cNvPicPr>
            <p:nvPr/>
          </p:nvPicPr>
          <p:blipFill>
            <a:blip r:embed="rId2" cstate="print">
              <a:clrChange>
                <a:clrFrom>
                  <a:srgbClr val="FFFFFF"/>
                </a:clrFrom>
                <a:clrTo>
                  <a:srgbClr val="FFFFFF">
                    <a:alpha val="0"/>
                  </a:srgbClr>
                </a:clrTo>
              </a:clrChange>
            </a:blip>
            <a:stretch>
              <a:fillRect/>
            </a:stretch>
          </p:blipFill>
          <p:spPr>
            <a:xfrm>
              <a:off x="207536" y="97514"/>
              <a:ext cx="1392664" cy="1197886"/>
            </a:xfrm>
            <a:prstGeom prst="rect">
              <a:avLst/>
            </a:prstGeom>
          </p:spPr>
        </p:pic>
        <p:pic>
          <p:nvPicPr>
            <p:cNvPr id="7" name="Picture 2"/>
            <p:cNvPicPr>
              <a:picLocks noChangeAspect="1" noChangeArrowheads="1"/>
            </p:cNvPicPr>
            <p:nvPr/>
          </p:nvPicPr>
          <p:blipFill>
            <a:blip r:embed="rId3" cstate="print">
              <a:duotone>
                <a:schemeClr val="bg2">
                  <a:shade val="45000"/>
                  <a:satMod val="135000"/>
                </a:schemeClr>
                <a:prstClr val="white"/>
              </a:duotone>
            </a:blip>
            <a:srcRect/>
            <a:stretch>
              <a:fillRect/>
            </a:stretch>
          </p:blipFill>
          <p:spPr bwMode="auto">
            <a:xfrm>
              <a:off x="0" y="1371600"/>
              <a:ext cx="9144000" cy="5486400"/>
            </a:xfrm>
            <a:prstGeom prst="rect">
              <a:avLst/>
            </a:prstGeom>
            <a:noFill/>
            <a:ln w="9525">
              <a:solidFill>
                <a:schemeClr val="accent4"/>
              </a:solidFill>
              <a:miter lim="800000"/>
              <a:headEnd/>
              <a:tailEnd/>
            </a:ln>
            <a:effectLst>
              <a:glow rad="63500">
                <a:schemeClr val="accent1">
                  <a:satMod val="175000"/>
                  <a:alpha val="40000"/>
                </a:schemeClr>
              </a:glow>
              <a:outerShdw blurRad="50800" dist="38100" dir="5400000" algn="t" rotWithShape="0">
                <a:prstClr val="black">
                  <a:alpha val="40000"/>
                </a:prstClr>
              </a:outerShdw>
            </a:effectLst>
            <a:scene3d>
              <a:camera prst="orthographicFront">
                <a:rot lat="0" lon="0" rev="0"/>
              </a:camera>
              <a:lightRig rig="balanced" dir="t">
                <a:rot lat="0" lon="0" rev="8700000"/>
              </a:lightRig>
            </a:scene3d>
            <a:sp3d>
              <a:bevelT w="190500" h="38100"/>
            </a:sp3d>
          </p:spPr>
        </p:pic>
        <p:sp>
          <p:nvSpPr>
            <p:cNvPr id="8" name="Rectangle 7"/>
            <p:cNvSpPr/>
            <p:nvPr/>
          </p:nvSpPr>
          <p:spPr>
            <a:xfrm>
              <a:off x="1828800" y="-152400"/>
              <a:ext cx="5433219" cy="1604541"/>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0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NLC India Limited</a:t>
              </a:r>
            </a:p>
            <a:p>
              <a:pPr algn="ctr"/>
              <a:r>
                <a:rPr lang="en-US" sz="28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Barsingsar Thermal Power Station</a:t>
              </a:r>
            </a:p>
            <a:p>
              <a:pPr algn="ctr"/>
              <a:r>
                <a:rPr lang="en-US" sz="28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Boiler Maintenance</a:t>
              </a:r>
              <a:endParaRPr lang="en-US" sz="28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pic>
          <p:nvPicPr>
            <p:cNvPr id="9" name="Picture 8" descr="Gandhiji's Logo.png"/>
            <p:cNvPicPr>
              <a:picLocks noChangeAspect="1"/>
            </p:cNvPicPr>
            <p:nvPr/>
          </p:nvPicPr>
          <p:blipFill>
            <a:blip r:embed="rId4" cstate="print"/>
            <a:stretch>
              <a:fillRect/>
            </a:stretch>
          </p:blipFill>
          <p:spPr>
            <a:xfrm>
              <a:off x="7162800" y="0"/>
              <a:ext cx="1915550" cy="1371600"/>
            </a:xfrm>
            <a:prstGeom prst="rect">
              <a:avLst/>
            </a:prstGeom>
          </p:spPr>
        </p:pic>
      </p:grpSp>
      <p:sp>
        <p:nvSpPr>
          <p:cNvPr id="10" name="Rectangle 9"/>
          <p:cNvSpPr/>
          <p:nvPr/>
        </p:nvSpPr>
        <p:spPr>
          <a:xfrm>
            <a:off x="304800" y="1752600"/>
            <a:ext cx="8686800" cy="369332"/>
          </a:xfrm>
          <a:prstGeom prst="rect">
            <a:avLst/>
          </a:prstGeom>
        </p:spPr>
        <p:txBody>
          <a:bodyPr wrap="square">
            <a:spAutoFit/>
          </a:bodyPr>
          <a:lstStyle/>
          <a:p>
            <a:endParaRPr lang="en-US" b="1" dirty="0" smtClean="0">
              <a:solidFill>
                <a:srgbClr val="002060"/>
              </a:solidFill>
              <a:latin typeface="Bookman Old Style" pitchFamily="18" charset="0"/>
            </a:endParaRPr>
          </a:p>
        </p:txBody>
      </p:sp>
      <p:sp>
        <p:nvSpPr>
          <p:cNvPr id="11" name="Rectangle 10"/>
          <p:cNvSpPr/>
          <p:nvPr/>
        </p:nvSpPr>
        <p:spPr>
          <a:xfrm>
            <a:off x="2673082" y="3244334"/>
            <a:ext cx="184731" cy="369332"/>
          </a:xfrm>
          <a:prstGeom prst="rect">
            <a:avLst/>
          </a:prstGeom>
        </p:spPr>
        <p:txBody>
          <a:bodyPr wrap="none">
            <a:spAutoFit/>
          </a:bodyPr>
          <a:lstStyle/>
          <a:p>
            <a:endParaRPr lang="en-US" b="1" dirty="0" smtClean="0">
              <a:solidFill>
                <a:srgbClr val="002060"/>
              </a:solidFill>
              <a:latin typeface="Bookman Old Style" pitchFamily="18" charset="0"/>
            </a:endParaRPr>
          </a:p>
        </p:txBody>
      </p:sp>
      <p:sp>
        <p:nvSpPr>
          <p:cNvPr id="12" name="Subtitle 11"/>
          <p:cNvSpPr>
            <a:spLocks noGrp="1"/>
          </p:cNvSpPr>
          <p:nvPr>
            <p:ph type="subTitle" idx="1"/>
          </p:nvPr>
        </p:nvSpPr>
        <p:spPr>
          <a:xfrm>
            <a:off x="0" y="1447800"/>
            <a:ext cx="9144000" cy="584775"/>
          </a:xfrm>
          <a:prstGeom prst="rect">
            <a:avLst/>
          </a:prstGeom>
        </p:spPr>
        <p:txBody>
          <a:bodyPr wrap="square">
            <a:spAutoFit/>
          </a:bodyPr>
          <a:lstStyle/>
          <a:p>
            <a:r>
              <a:rPr lang="en-US" b="1" dirty="0" smtClean="0">
                <a:solidFill>
                  <a:schemeClr val="accent1">
                    <a:lumMod val="75000"/>
                  </a:schemeClr>
                </a:solidFill>
                <a:latin typeface="Bookman Old Style" pitchFamily="18" charset="0"/>
              </a:rPr>
              <a:t>Ash Sintering and cyclone choke</a:t>
            </a:r>
            <a:endParaRPr lang="en-IN" b="1" dirty="0">
              <a:solidFill>
                <a:schemeClr val="accent1">
                  <a:lumMod val="75000"/>
                </a:schemeClr>
              </a:solidFill>
            </a:endParaRPr>
          </a:p>
        </p:txBody>
      </p:sp>
      <p:pic>
        <p:nvPicPr>
          <p:cNvPr id="13" name="Picture 2" descr="C:\Users\GOD\Pictures\nl power seminar\Ash sintering concept.PNG"/>
          <p:cNvPicPr>
            <a:picLocks noChangeAspect="1" noChangeArrowheads="1"/>
          </p:cNvPicPr>
          <p:nvPr/>
        </p:nvPicPr>
        <p:blipFill>
          <a:blip r:embed="rId5"/>
          <a:srcRect/>
          <a:stretch>
            <a:fillRect/>
          </a:stretch>
        </p:blipFill>
        <p:spPr bwMode="auto">
          <a:xfrm>
            <a:off x="228600" y="2590800"/>
            <a:ext cx="4542692" cy="3962400"/>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15" name="Picture 14"/>
          <p:cNvPicPr/>
          <p:nvPr/>
        </p:nvPicPr>
        <p:blipFill>
          <a:blip r:embed="rId6"/>
          <a:srcRect/>
          <a:stretch>
            <a:fillRect/>
          </a:stretch>
        </p:blipFill>
        <p:spPr bwMode="auto">
          <a:xfrm>
            <a:off x="5105400" y="2667000"/>
            <a:ext cx="3714776" cy="3862414"/>
          </a:xfrm>
          <a:prstGeom prst="rect">
            <a:avLst/>
          </a:prstGeom>
          <a:noFill/>
          <a:ln w="9525">
            <a:noFill/>
            <a:miter lim="800000"/>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anim calcmode="lin" valueType="num">
                                      <p:cBhvr>
                                        <p:cTn id="8" dur="500" fill="hold"/>
                                        <p:tgtEl>
                                          <p:spTgt spid="13"/>
                                        </p:tgtEl>
                                        <p:attrNameLst>
                                          <p:attrName>ppt_x</p:attrName>
                                        </p:attrNameLst>
                                      </p:cBhvr>
                                      <p:tavLst>
                                        <p:tav tm="0">
                                          <p:val>
                                            <p:strVal val="#ppt_x"/>
                                          </p:val>
                                        </p:tav>
                                        <p:tav tm="100000">
                                          <p:val>
                                            <p:strVal val="#ppt_x"/>
                                          </p:val>
                                        </p:tav>
                                      </p:tavLst>
                                    </p:anim>
                                    <p:anim calcmode="lin" valueType="num">
                                      <p:cBhvr>
                                        <p:cTn id="9" dur="500" fill="hold"/>
                                        <p:tgtEl>
                                          <p:spTgt spid="13"/>
                                        </p:tgtEl>
                                        <p:attrNameLst>
                                          <p:attrName>ppt_y</p:attrName>
                                        </p:attrNameLst>
                                      </p:cBhvr>
                                      <p:tavLst>
                                        <p:tav tm="0">
                                          <p:val>
                                            <p:strVal val="#ppt_y-.1"/>
                                          </p:val>
                                        </p:tav>
                                        <p:tav tm="100000">
                                          <p:val>
                                            <p:strVal val="#ppt_y"/>
                                          </p:val>
                                        </p:tav>
                                      </p:tavLst>
                                    </p:anim>
                                  </p:childTnLst>
                                </p:cTn>
                              </p:par>
                              <p:par>
                                <p:cTn id="10" presetID="17" presetClass="entr" presetSubtype="10"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1000" fill="hold"/>
                                        <p:tgtEl>
                                          <p:spTgt spid="15"/>
                                        </p:tgtEl>
                                        <p:attrNameLst>
                                          <p:attrName>ppt_w</p:attrName>
                                        </p:attrNameLst>
                                      </p:cBhvr>
                                      <p:tavLst>
                                        <p:tav tm="0">
                                          <p:val>
                                            <p:fltVal val="0"/>
                                          </p:val>
                                        </p:tav>
                                        <p:tav tm="100000">
                                          <p:val>
                                            <p:strVal val="#ppt_w"/>
                                          </p:val>
                                        </p:tav>
                                      </p:tavLst>
                                    </p:anim>
                                    <p:anim calcmode="lin" valueType="num">
                                      <p:cBhvr>
                                        <p:cTn id="13" dur="1000" fill="hold"/>
                                        <p:tgtEl>
                                          <p:spTgt spid="1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5"/>
          <p:cNvGrpSpPr/>
          <p:nvPr/>
        </p:nvGrpSpPr>
        <p:grpSpPr>
          <a:xfrm>
            <a:off x="0" y="0"/>
            <a:ext cx="9144000" cy="6857999"/>
            <a:chOff x="0" y="-152400"/>
            <a:chExt cx="9144000" cy="7010399"/>
          </a:xfrm>
        </p:grpSpPr>
        <p:pic>
          <p:nvPicPr>
            <p:cNvPr id="4" name="Picture 3" descr="nlcil_logo_new.jpg"/>
            <p:cNvPicPr>
              <a:picLocks noChangeAspect="1"/>
            </p:cNvPicPr>
            <p:nvPr/>
          </p:nvPicPr>
          <p:blipFill>
            <a:blip r:embed="rId2" cstate="print">
              <a:clrChange>
                <a:clrFrom>
                  <a:srgbClr val="FFFFFF"/>
                </a:clrFrom>
                <a:clrTo>
                  <a:srgbClr val="FFFFFF">
                    <a:alpha val="0"/>
                  </a:srgbClr>
                </a:clrTo>
              </a:clrChange>
            </a:blip>
            <a:stretch>
              <a:fillRect/>
            </a:stretch>
          </p:blipFill>
          <p:spPr>
            <a:xfrm>
              <a:off x="207536" y="97514"/>
              <a:ext cx="1392664" cy="1197886"/>
            </a:xfrm>
            <a:prstGeom prst="rect">
              <a:avLst/>
            </a:prstGeom>
          </p:spPr>
        </p:pic>
        <p:pic>
          <p:nvPicPr>
            <p:cNvPr id="7" name="Picture 2"/>
            <p:cNvPicPr>
              <a:picLocks noChangeAspect="1" noChangeArrowheads="1"/>
            </p:cNvPicPr>
            <p:nvPr/>
          </p:nvPicPr>
          <p:blipFill>
            <a:blip r:embed="rId3" cstate="print">
              <a:duotone>
                <a:schemeClr val="bg2">
                  <a:shade val="45000"/>
                  <a:satMod val="135000"/>
                </a:schemeClr>
                <a:prstClr val="white"/>
              </a:duotone>
            </a:blip>
            <a:srcRect/>
            <a:stretch>
              <a:fillRect/>
            </a:stretch>
          </p:blipFill>
          <p:spPr bwMode="auto">
            <a:xfrm>
              <a:off x="0" y="1371600"/>
              <a:ext cx="9144000" cy="5486399"/>
            </a:xfrm>
            <a:prstGeom prst="rect">
              <a:avLst/>
            </a:prstGeom>
            <a:noFill/>
            <a:ln w="9525">
              <a:solidFill>
                <a:schemeClr val="accent4"/>
              </a:solidFill>
              <a:miter lim="800000"/>
              <a:headEnd/>
              <a:tailEnd/>
            </a:ln>
            <a:effectLst>
              <a:glow rad="63500">
                <a:schemeClr val="accent1">
                  <a:satMod val="175000"/>
                  <a:alpha val="40000"/>
                </a:schemeClr>
              </a:glow>
              <a:outerShdw blurRad="50800" dist="38100" dir="5400000" algn="t" rotWithShape="0">
                <a:prstClr val="black">
                  <a:alpha val="40000"/>
                </a:prstClr>
              </a:outerShdw>
            </a:effectLst>
            <a:scene3d>
              <a:camera prst="orthographicFront">
                <a:rot lat="0" lon="0" rev="0"/>
              </a:camera>
              <a:lightRig rig="balanced" dir="t">
                <a:rot lat="0" lon="0" rev="8700000"/>
              </a:lightRig>
            </a:scene3d>
            <a:sp3d>
              <a:bevelT w="190500" h="38100"/>
            </a:sp3d>
          </p:spPr>
        </p:pic>
        <p:sp>
          <p:nvSpPr>
            <p:cNvPr id="8" name="Rectangle 7"/>
            <p:cNvSpPr/>
            <p:nvPr/>
          </p:nvSpPr>
          <p:spPr>
            <a:xfrm>
              <a:off x="1828800" y="-152400"/>
              <a:ext cx="5433219" cy="1604541"/>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0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NLC India Limited</a:t>
              </a:r>
            </a:p>
            <a:p>
              <a:pPr algn="ctr"/>
              <a:r>
                <a:rPr lang="en-US" sz="28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Barsingsar Thermal Power Station</a:t>
              </a:r>
            </a:p>
            <a:p>
              <a:pPr algn="ctr"/>
              <a:r>
                <a:rPr lang="en-US" sz="28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Boiler Maintenance</a:t>
              </a:r>
              <a:endParaRPr lang="en-US" sz="28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pic>
          <p:nvPicPr>
            <p:cNvPr id="9" name="Picture 8" descr="Gandhiji's Logo.png"/>
            <p:cNvPicPr>
              <a:picLocks noChangeAspect="1"/>
            </p:cNvPicPr>
            <p:nvPr/>
          </p:nvPicPr>
          <p:blipFill>
            <a:blip r:embed="rId4" cstate="print"/>
            <a:stretch>
              <a:fillRect/>
            </a:stretch>
          </p:blipFill>
          <p:spPr>
            <a:xfrm>
              <a:off x="7162800" y="0"/>
              <a:ext cx="1915550" cy="1371600"/>
            </a:xfrm>
            <a:prstGeom prst="rect">
              <a:avLst/>
            </a:prstGeom>
          </p:spPr>
        </p:pic>
      </p:grpSp>
      <p:sp>
        <p:nvSpPr>
          <p:cNvPr id="10" name="Rectangle 9"/>
          <p:cNvSpPr/>
          <p:nvPr/>
        </p:nvSpPr>
        <p:spPr>
          <a:xfrm>
            <a:off x="304800" y="1752600"/>
            <a:ext cx="8686800" cy="369332"/>
          </a:xfrm>
          <a:prstGeom prst="rect">
            <a:avLst/>
          </a:prstGeom>
        </p:spPr>
        <p:txBody>
          <a:bodyPr wrap="square">
            <a:spAutoFit/>
          </a:bodyPr>
          <a:lstStyle/>
          <a:p>
            <a:endParaRPr lang="en-US" b="1" dirty="0" smtClean="0">
              <a:solidFill>
                <a:srgbClr val="002060"/>
              </a:solidFill>
              <a:latin typeface="Bookman Old Style" pitchFamily="18" charset="0"/>
            </a:endParaRPr>
          </a:p>
        </p:txBody>
      </p:sp>
      <p:sp>
        <p:nvSpPr>
          <p:cNvPr id="11" name="Rectangle 10"/>
          <p:cNvSpPr/>
          <p:nvPr/>
        </p:nvSpPr>
        <p:spPr>
          <a:xfrm>
            <a:off x="2673082" y="3244334"/>
            <a:ext cx="184731" cy="369332"/>
          </a:xfrm>
          <a:prstGeom prst="rect">
            <a:avLst/>
          </a:prstGeom>
        </p:spPr>
        <p:txBody>
          <a:bodyPr wrap="none">
            <a:spAutoFit/>
          </a:bodyPr>
          <a:lstStyle/>
          <a:p>
            <a:endParaRPr lang="en-US" b="1" dirty="0" smtClean="0">
              <a:solidFill>
                <a:srgbClr val="002060"/>
              </a:solidFill>
              <a:latin typeface="Bookman Old Style" pitchFamily="18" charset="0"/>
            </a:endParaRPr>
          </a:p>
        </p:txBody>
      </p:sp>
      <p:sp>
        <p:nvSpPr>
          <p:cNvPr id="12" name="Subtitle 11"/>
          <p:cNvSpPr txBox="1">
            <a:spLocks noGrp="1"/>
          </p:cNvSpPr>
          <p:nvPr>
            <p:ph type="subTitle" idx="1"/>
          </p:nvPr>
        </p:nvSpPr>
        <p:spPr>
          <a:xfrm>
            <a:off x="0" y="1447800"/>
            <a:ext cx="9144000" cy="584775"/>
          </a:xfrm>
          <a:prstGeom prst="rect">
            <a:avLst/>
          </a:prstGeom>
          <a:noFill/>
        </p:spPr>
        <p:txBody>
          <a:bodyPr wrap="square" rtlCol="0">
            <a:spAutoFit/>
          </a:bodyPr>
          <a:lstStyle/>
          <a:p>
            <a:r>
              <a:rPr lang="en-IN" b="1" dirty="0" smtClean="0">
                <a:solidFill>
                  <a:srgbClr val="0070C0"/>
                </a:solidFill>
              </a:rPr>
              <a:t>CYCLONE CHOKE A VIEW FROM SEAL POT</a:t>
            </a:r>
            <a:endParaRPr lang="en-IN" b="1" dirty="0">
              <a:solidFill>
                <a:srgbClr val="0070C0"/>
              </a:solidFill>
            </a:endParaRPr>
          </a:p>
        </p:txBody>
      </p:sp>
      <p:pic>
        <p:nvPicPr>
          <p:cNvPr id="13" name="Picture 12"/>
          <p:cNvPicPr/>
          <p:nvPr/>
        </p:nvPicPr>
        <p:blipFill>
          <a:blip r:embed="rId5"/>
          <a:srcRect/>
          <a:stretch>
            <a:fillRect/>
          </a:stretch>
        </p:blipFill>
        <p:spPr bwMode="auto">
          <a:xfrm>
            <a:off x="228600" y="2438400"/>
            <a:ext cx="4500594" cy="4071966"/>
          </a:xfrm>
          <a:prstGeom prst="rect">
            <a:avLst/>
          </a:prstGeom>
          <a:noFill/>
          <a:ln w="9525">
            <a:noFill/>
            <a:miter lim="800000"/>
            <a:headEnd/>
            <a:tailEnd/>
          </a:ln>
          <a:effectLst/>
          <a:scene3d>
            <a:camera prst="orthographicFront">
              <a:rot lat="0" lon="0" rev="0"/>
            </a:camera>
            <a:lightRig rig="contrasting" dir="t">
              <a:rot lat="0" lon="0" rev="7800000"/>
            </a:lightRig>
          </a:scene3d>
          <a:sp3d>
            <a:bevelT w="139700" h="139700"/>
          </a:sp3d>
        </p:spPr>
      </p:pic>
      <p:pic>
        <p:nvPicPr>
          <p:cNvPr id="15" name="Picture 14" descr="Z:\File Folder\6640 Mtce Program\cyclone choke\Image0589.jpg"/>
          <p:cNvPicPr/>
          <p:nvPr/>
        </p:nvPicPr>
        <p:blipFill>
          <a:blip r:embed="rId6" cstate="print"/>
          <a:srcRect/>
          <a:stretch>
            <a:fillRect/>
          </a:stretch>
        </p:blipFill>
        <p:spPr bwMode="auto">
          <a:xfrm>
            <a:off x="5181600" y="2438400"/>
            <a:ext cx="3633814" cy="4191032"/>
          </a:xfrm>
          <a:prstGeom prst="rect">
            <a:avLst/>
          </a:prstGeom>
          <a:noFill/>
          <a:ln w="9525">
            <a:noFill/>
            <a:miter lim="800000"/>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000" fill="hold"/>
                                        <p:tgtEl>
                                          <p:spTgt spid="13"/>
                                        </p:tgtEl>
                                        <p:attrNameLst>
                                          <p:attrName>ppt_w</p:attrName>
                                        </p:attrNameLst>
                                      </p:cBhvr>
                                      <p:tavLst>
                                        <p:tav tm="0">
                                          <p:val>
                                            <p:fltVal val="0"/>
                                          </p:val>
                                        </p:tav>
                                        <p:tav tm="100000">
                                          <p:val>
                                            <p:strVal val="#ppt_w"/>
                                          </p:val>
                                        </p:tav>
                                      </p:tavLst>
                                    </p:anim>
                                    <p:anim calcmode="lin" valueType="num">
                                      <p:cBhvr>
                                        <p:cTn id="8" dur="1000" fill="hold"/>
                                        <p:tgtEl>
                                          <p:spTgt spid="13"/>
                                        </p:tgtEl>
                                        <p:attrNameLst>
                                          <p:attrName>ppt_h</p:attrName>
                                        </p:attrNameLst>
                                      </p:cBhvr>
                                      <p:tavLst>
                                        <p:tav tm="0">
                                          <p:val>
                                            <p:strVal val="#ppt_h"/>
                                          </p:val>
                                        </p:tav>
                                        <p:tav tm="100000">
                                          <p:val>
                                            <p:strVal val="#ppt_h"/>
                                          </p:val>
                                        </p:tav>
                                      </p:tavLst>
                                    </p:anim>
                                  </p:childTnLst>
                                </p:cTn>
                              </p:par>
                              <p:par>
                                <p:cTn id="9" presetID="17" presetClass="entr" presetSubtype="10"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p:cTn id="11" dur="1000" fill="hold"/>
                                        <p:tgtEl>
                                          <p:spTgt spid="15"/>
                                        </p:tgtEl>
                                        <p:attrNameLst>
                                          <p:attrName>ppt_w</p:attrName>
                                        </p:attrNameLst>
                                      </p:cBhvr>
                                      <p:tavLst>
                                        <p:tav tm="0">
                                          <p:val>
                                            <p:fltVal val="0"/>
                                          </p:val>
                                        </p:tav>
                                        <p:tav tm="100000">
                                          <p:val>
                                            <p:strVal val="#ppt_w"/>
                                          </p:val>
                                        </p:tav>
                                      </p:tavLst>
                                    </p:anim>
                                    <p:anim calcmode="lin" valueType="num">
                                      <p:cBhvr>
                                        <p:cTn id="12" dur="1000" fill="hold"/>
                                        <p:tgtEl>
                                          <p:spTgt spid="1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5"/>
          <p:cNvGrpSpPr/>
          <p:nvPr/>
        </p:nvGrpSpPr>
        <p:grpSpPr>
          <a:xfrm>
            <a:off x="0" y="0"/>
            <a:ext cx="9144000" cy="6858000"/>
            <a:chOff x="0" y="-152400"/>
            <a:chExt cx="9144000" cy="7010400"/>
          </a:xfrm>
        </p:grpSpPr>
        <p:pic>
          <p:nvPicPr>
            <p:cNvPr id="4" name="Picture 3" descr="nlcil_logo_new.jpg"/>
            <p:cNvPicPr>
              <a:picLocks noChangeAspect="1"/>
            </p:cNvPicPr>
            <p:nvPr/>
          </p:nvPicPr>
          <p:blipFill>
            <a:blip r:embed="rId2" cstate="print">
              <a:clrChange>
                <a:clrFrom>
                  <a:srgbClr val="FFFFFF"/>
                </a:clrFrom>
                <a:clrTo>
                  <a:srgbClr val="FFFFFF">
                    <a:alpha val="0"/>
                  </a:srgbClr>
                </a:clrTo>
              </a:clrChange>
            </a:blip>
            <a:stretch>
              <a:fillRect/>
            </a:stretch>
          </p:blipFill>
          <p:spPr>
            <a:xfrm>
              <a:off x="207536" y="97514"/>
              <a:ext cx="1392664" cy="1197886"/>
            </a:xfrm>
            <a:prstGeom prst="rect">
              <a:avLst/>
            </a:prstGeom>
          </p:spPr>
        </p:pic>
        <p:pic>
          <p:nvPicPr>
            <p:cNvPr id="7" name="Picture 2"/>
            <p:cNvPicPr>
              <a:picLocks noChangeAspect="1" noChangeArrowheads="1"/>
            </p:cNvPicPr>
            <p:nvPr/>
          </p:nvPicPr>
          <p:blipFill>
            <a:blip r:embed="rId3" cstate="print">
              <a:duotone>
                <a:schemeClr val="bg2">
                  <a:shade val="45000"/>
                  <a:satMod val="135000"/>
                </a:schemeClr>
                <a:prstClr val="white"/>
              </a:duotone>
            </a:blip>
            <a:srcRect/>
            <a:stretch>
              <a:fillRect/>
            </a:stretch>
          </p:blipFill>
          <p:spPr bwMode="auto">
            <a:xfrm>
              <a:off x="0" y="1371600"/>
              <a:ext cx="9144000" cy="5486400"/>
            </a:xfrm>
            <a:prstGeom prst="rect">
              <a:avLst/>
            </a:prstGeom>
            <a:noFill/>
            <a:ln w="9525">
              <a:solidFill>
                <a:schemeClr val="accent4"/>
              </a:solidFill>
              <a:miter lim="800000"/>
              <a:headEnd/>
              <a:tailEnd/>
            </a:ln>
            <a:effectLst>
              <a:glow rad="63500">
                <a:schemeClr val="accent1">
                  <a:satMod val="175000"/>
                  <a:alpha val="40000"/>
                </a:schemeClr>
              </a:glow>
              <a:outerShdw blurRad="50800" dist="38100" dir="5400000" algn="t" rotWithShape="0">
                <a:prstClr val="black">
                  <a:alpha val="40000"/>
                </a:prstClr>
              </a:outerShdw>
            </a:effectLst>
            <a:scene3d>
              <a:camera prst="orthographicFront">
                <a:rot lat="0" lon="0" rev="0"/>
              </a:camera>
              <a:lightRig rig="balanced" dir="t">
                <a:rot lat="0" lon="0" rev="8700000"/>
              </a:lightRig>
            </a:scene3d>
            <a:sp3d>
              <a:bevelT w="190500" h="38100"/>
            </a:sp3d>
          </p:spPr>
        </p:pic>
        <p:sp>
          <p:nvSpPr>
            <p:cNvPr id="8" name="Rectangle 7"/>
            <p:cNvSpPr/>
            <p:nvPr/>
          </p:nvSpPr>
          <p:spPr>
            <a:xfrm>
              <a:off x="1828800" y="-152400"/>
              <a:ext cx="5433219" cy="1604541"/>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0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NLC India Limited</a:t>
              </a:r>
            </a:p>
            <a:p>
              <a:pPr algn="ctr"/>
              <a:r>
                <a:rPr lang="en-US" sz="28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Barsingsar Thermal Power Station</a:t>
              </a:r>
            </a:p>
            <a:p>
              <a:pPr algn="ctr"/>
              <a:r>
                <a:rPr lang="en-US" sz="28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Boiler Maintenance</a:t>
              </a:r>
              <a:endParaRPr lang="en-US" sz="28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pic>
          <p:nvPicPr>
            <p:cNvPr id="9" name="Picture 8" descr="Gandhiji's Logo.png"/>
            <p:cNvPicPr>
              <a:picLocks noChangeAspect="1"/>
            </p:cNvPicPr>
            <p:nvPr/>
          </p:nvPicPr>
          <p:blipFill>
            <a:blip r:embed="rId4" cstate="print"/>
            <a:stretch>
              <a:fillRect/>
            </a:stretch>
          </p:blipFill>
          <p:spPr>
            <a:xfrm>
              <a:off x="7162800" y="0"/>
              <a:ext cx="1915550" cy="1371600"/>
            </a:xfrm>
            <a:prstGeom prst="rect">
              <a:avLst/>
            </a:prstGeom>
          </p:spPr>
        </p:pic>
      </p:grpSp>
      <p:sp>
        <p:nvSpPr>
          <p:cNvPr id="10" name="Rectangle 9"/>
          <p:cNvSpPr/>
          <p:nvPr/>
        </p:nvSpPr>
        <p:spPr>
          <a:xfrm>
            <a:off x="304800" y="1752600"/>
            <a:ext cx="8686800" cy="369332"/>
          </a:xfrm>
          <a:prstGeom prst="rect">
            <a:avLst/>
          </a:prstGeom>
        </p:spPr>
        <p:txBody>
          <a:bodyPr wrap="square">
            <a:spAutoFit/>
          </a:bodyPr>
          <a:lstStyle/>
          <a:p>
            <a:endParaRPr lang="en-US" b="1" dirty="0" smtClean="0">
              <a:solidFill>
                <a:srgbClr val="002060"/>
              </a:solidFill>
              <a:latin typeface="Bookman Old Style" pitchFamily="18" charset="0"/>
            </a:endParaRPr>
          </a:p>
        </p:txBody>
      </p:sp>
      <p:sp>
        <p:nvSpPr>
          <p:cNvPr id="11" name="Rectangle 10"/>
          <p:cNvSpPr/>
          <p:nvPr/>
        </p:nvSpPr>
        <p:spPr>
          <a:xfrm>
            <a:off x="2673082" y="3244334"/>
            <a:ext cx="184731" cy="369332"/>
          </a:xfrm>
          <a:prstGeom prst="rect">
            <a:avLst/>
          </a:prstGeom>
        </p:spPr>
        <p:txBody>
          <a:bodyPr wrap="none">
            <a:spAutoFit/>
          </a:bodyPr>
          <a:lstStyle/>
          <a:p>
            <a:endParaRPr lang="en-US" b="1" dirty="0" smtClean="0">
              <a:solidFill>
                <a:srgbClr val="002060"/>
              </a:solidFill>
              <a:latin typeface="Bookman Old Style" pitchFamily="18" charset="0"/>
            </a:endParaRPr>
          </a:p>
        </p:txBody>
      </p:sp>
      <p:sp>
        <p:nvSpPr>
          <p:cNvPr id="14" name="Subtitle 2"/>
          <p:cNvSpPr>
            <a:spLocks noGrp="1"/>
          </p:cNvSpPr>
          <p:nvPr>
            <p:ph type="subTitle" idx="1"/>
          </p:nvPr>
        </p:nvSpPr>
        <p:spPr>
          <a:xfrm>
            <a:off x="0" y="1447800"/>
            <a:ext cx="9144000" cy="5410200"/>
          </a:xfrm>
        </p:spPr>
        <p:txBody>
          <a:bodyPr/>
          <a:lstStyle/>
          <a:p>
            <a:endParaRPr lang="en-US" b="1" dirty="0" smtClean="0">
              <a:solidFill>
                <a:srgbClr val="002060"/>
              </a:solidFill>
              <a:latin typeface="Bookman Old Style" pitchFamily="18" charset="0"/>
            </a:endParaRPr>
          </a:p>
          <a:p>
            <a:endParaRPr lang="en-US" b="1" dirty="0" smtClean="0">
              <a:solidFill>
                <a:srgbClr val="002060"/>
              </a:solidFill>
              <a:latin typeface="Bookman Old Style" pitchFamily="18" charset="0"/>
            </a:endParaRPr>
          </a:p>
          <a:p>
            <a:endParaRPr lang="en-US" b="1" dirty="0" smtClean="0">
              <a:solidFill>
                <a:srgbClr val="002060"/>
              </a:solidFill>
              <a:latin typeface="Bookman Old Style" pitchFamily="18" charset="0"/>
            </a:endParaRPr>
          </a:p>
        </p:txBody>
      </p:sp>
      <p:graphicFrame>
        <p:nvGraphicFramePr>
          <p:cNvPr id="12" name="Diagram 11"/>
          <p:cNvGraphicFramePr/>
          <p:nvPr/>
        </p:nvGraphicFramePr>
        <p:xfrm>
          <a:off x="457200" y="1752600"/>
          <a:ext cx="8215370" cy="85725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pSp>
        <p:nvGrpSpPr>
          <p:cNvPr id="13" name="Group 12"/>
          <p:cNvGrpSpPr/>
          <p:nvPr/>
        </p:nvGrpSpPr>
        <p:grpSpPr>
          <a:xfrm>
            <a:off x="357158" y="2438400"/>
            <a:ext cx="8229600" cy="1524000"/>
            <a:chOff x="0" y="23281"/>
            <a:chExt cx="8229600" cy="1409118"/>
          </a:xfrm>
        </p:grpSpPr>
        <p:sp>
          <p:nvSpPr>
            <p:cNvPr id="15" name="Rounded Rectangle 14"/>
            <p:cNvSpPr/>
            <p:nvPr/>
          </p:nvSpPr>
          <p:spPr>
            <a:xfrm>
              <a:off x="0" y="23281"/>
              <a:ext cx="8229600" cy="1409118"/>
            </a:xfrm>
            <a:prstGeom prst="roundRect">
              <a:avLst/>
            </a:prstGeom>
            <a:solidFill>
              <a:schemeClr val="accent5">
                <a:lumMod val="5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6" name="Rounded Rectangle 4"/>
            <p:cNvSpPr/>
            <p:nvPr/>
          </p:nvSpPr>
          <p:spPr>
            <a:xfrm>
              <a:off x="68787" y="92068"/>
              <a:ext cx="8092026" cy="127154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lvl="0" algn="l" defTabSz="889000" rtl="0">
                <a:lnSpc>
                  <a:spcPct val="90000"/>
                </a:lnSpc>
                <a:spcBef>
                  <a:spcPct val="0"/>
                </a:spcBef>
                <a:spcAft>
                  <a:spcPct val="35000"/>
                </a:spcAft>
              </a:pPr>
              <a:r>
                <a:rPr lang="en-IN" sz="2400" i="1" kern="1200" dirty="0" smtClean="0"/>
                <a:t>In view of the unique behaviour of lignite, the operational procedure of the CFB boiler is changed to operate the boiler maintaining </a:t>
              </a:r>
              <a:r>
                <a:rPr lang="en-IN" sz="2400" b="1" i="1" kern="1200" dirty="0" smtClean="0"/>
                <a:t>uniformly higher temperature in combustor (around </a:t>
              </a:r>
              <a:r>
                <a:rPr lang="en-IN" sz="2400" b="1" i="1" kern="1200" dirty="0" smtClean="0">
                  <a:latin typeface="Arial Black" pitchFamily="34" charset="0"/>
                </a:rPr>
                <a:t>900ºC (&gt;860ºC)).</a:t>
              </a:r>
              <a:endParaRPr lang="en-IN" sz="2400" kern="1200" dirty="0">
                <a:latin typeface="Arial Black" pitchFamily="34" charset="0"/>
              </a:endParaRPr>
            </a:p>
          </p:txBody>
        </p:sp>
      </p:grpSp>
      <p:sp>
        <p:nvSpPr>
          <p:cNvPr id="17" name="Rounded Rectangle 4"/>
          <p:cNvSpPr/>
          <p:nvPr/>
        </p:nvSpPr>
        <p:spPr>
          <a:xfrm>
            <a:off x="515696" y="4038600"/>
            <a:ext cx="8055400" cy="121920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5250" tIns="95250" rIns="95250" bIns="95250" numCol="1" spcCol="1270" anchor="ctr" anchorCtr="0">
            <a:noAutofit/>
          </a:bodyPr>
          <a:lstStyle/>
          <a:p>
            <a:pPr lvl="0" algn="l" defTabSz="1111250" rtl="0">
              <a:lnSpc>
                <a:spcPct val="90000"/>
              </a:lnSpc>
              <a:spcBef>
                <a:spcPct val="0"/>
              </a:spcBef>
              <a:spcAft>
                <a:spcPct val="35000"/>
              </a:spcAft>
            </a:pPr>
            <a:r>
              <a:rPr lang="en-IN" sz="2500" i="1" kern="1200" dirty="0" smtClean="0">
                <a:solidFill>
                  <a:srgbClr val="7030A0"/>
                </a:solidFill>
              </a:rPr>
              <a:t>The intention of this change is to ensure that ash faces the higher temperature in combustor where fluidisation atmosphere would take care of the shrinkage behaviour and thermally treat the ash before it enters cyclone</a:t>
            </a:r>
            <a:r>
              <a:rPr lang="en-IN" sz="2500" kern="1200" dirty="0" smtClean="0">
                <a:solidFill>
                  <a:srgbClr val="7030A0"/>
                </a:solidFill>
              </a:rPr>
              <a:t>. </a:t>
            </a:r>
            <a:endParaRPr lang="en-IN" sz="2500" kern="1200" dirty="0">
              <a:solidFill>
                <a:srgbClr val="7030A0"/>
              </a:solidFill>
            </a:endParaRPr>
          </a:p>
        </p:txBody>
      </p:sp>
      <p:sp>
        <p:nvSpPr>
          <p:cNvPr id="19" name="Rounded Rectangle 4"/>
          <p:cNvSpPr/>
          <p:nvPr/>
        </p:nvSpPr>
        <p:spPr>
          <a:xfrm>
            <a:off x="503759" y="5334000"/>
            <a:ext cx="8079274" cy="120263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6680" tIns="106680" rIns="106680" bIns="106680" numCol="1" spcCol="1270" anchor="ctr" anchorCtr="0">
            <a:noAutofit/>
          </a:bodyPr>
          <a:lstStyle/>
          <a:p>
            <a:pPr lvl="0" algn="l" defTabSz="1244600" rtl="0">
              <a:lnSpc>
                <a:spcPct val="90000"/>
              </a:lnSpc>
              <a:spcBef>
                <a:spcPct val="0"/>
              </a:spcBef>
              <a:spcAft>
                <a:spcPct val="35000"/>
              </a:spcAft>
            </a:pPr>
            <a:r>
              <a:rPr lang="en-IN" sz="2800" i="1" kern="1200" dirty="0" smtClean="0">
                <a:solidFill>
                  <a:srgbClr val="0070C0"/>
                </a:solidFill>
              </a:rPr>
              <a:t>As observed, the ash subsequently does not exhibit this shrinkage behaviour, it would be safe to admit the ash without </a:t>
            </a:r>
            <a:r>
              <a:rPr lang="en-IN" sz="2800" i="1" kern="1200" dirty="0" err="1" smtClean="0">
                <a:solidFill>
                  <a:srgbClr val="0070C0"/>
                </a:solidFill>
              </a:rPr>
              <a:t>risk`of</a:t>
            </a:r>
            <a:r>
              <a:rPr lang="en-IN" sz="2800" i="1" kern="1200" dirty="0" smtClean="0">
                <a:solidFill>
                  <a:srgbClr val="0070C0"/>
                </a:solidFill>
              </a:rPr>
              <a:t> cyclone chocking.</a:t>
            </a:r>
            <a:endParaRPr lang="en-IN" sz="2800" i="1" kern="1200" dirty="0">
              <a:solidFill>
                <a:srgbClr val="0070C0"/>
              </a:solidFill>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5"/>
          <p:cNvGrpSpPr/>
          <p:nvPr/>
        </p:nvGrpSpPr>
        <p:grpSpPr>
          <a:xfrm>
            <a:off x="0" y="0"/>
            <a:ext cx="9144000" cy="6858000"/>
            <a:chOff x="0" y="-152400"/>
            <a:chExt cx="9144000" cy="7010400"/>
          </a:xfrm>
        </p:grpSpPr>
        <p:pic>
          <p:nvPicPr>
            <p:cNvPr id="4" name="Picture 3" descr="nlcil_logo_new.jpg"/>
            <p:cNvPicPr>
              <a:picLocks noChangeAspect="1"/>
            </p:cNvPicPr>
            <p:nvPr/>
          </p:nvPicPr>
          <p:blipFill>
            <a:blip r:embed="rId2" cstate="print">
              <a:clrChange>
                <a:clrFrom>
                  <a:srgbClr val="FFFFFF"/>
                </a:clrFrom>
                <a:clrTo>
                  <a:srgbClr val="FFFFFF">
                    <a:alpha val="0"/>
                  </a:srgbClr>
                </a:clrTo>
              </a:clrChange>
            </a:blip>
            <a:stretch>
              <a:fillRect/>
            </a:stretch>
          </p:blipFill>
          <p:spPr>
            <a:xfrm>
              <a:off x="207536" y="97514"/>
              <a:ext cx="1392664" cy="1197886"/>
            </a:xfrm>
            <a:prstGeom prst="rect">
              <a:avLst/>
            </a:prstGeom>
          </p:spPr>
        </p:pic>
        <p:pic>
          <p:nvPicPr>
            <p:cNvPr id="7" name="Picture 2"/>
            <p:cNvPicPr>
              <a:picLocks noChangeAspect="1" noChangeArrowheads="1"/>
            </p:cNvPicPr>
            <p:nvPr/>
          </p:nvPicPr>
          <p:blipFill>
            <a:blip r:embed="rId3" cstate="print">
              <a:duotone>
                <a:schemeClr val="bg2">
                  <a:shade val="45000"/>
                  <a:satMod val="135000"/>
                </a:schemeClr>
                <a:prstClr val="white"/>
              </a:duotone>
            </a:blip>
            <a:srcRect/>
            <a:stretch>
              <a:fillRect/>
            </a:stretch>
          </p:blipFill>
          <p:spPr bwMode="auto">
            <a:xfrm>
              <a:off x="0" y="1371600"/>
              <a:ext cx="9144000" cy="5486400"/>
            </a:xfrm>
            <a:prstGeom prst="rect">
              <a:avLst/>
            </a:prstGeom>
            <a:noFill/>
            <a:ln w="9525">
              <a:solidFill>
                <a:schemeClr val="accent4"/>
              </a:solidFill>
              <a:miter lim="800000"/>
              <a:headEnd/>
              <a:tailEnd/>
            </a:ln>
            <a:effectLst>
              <a:glow rad="63500">
                <a:schemeClr val="accent1">
                  <a:satMod val="175000"/>
                  <a:alpha val="40000"/>
                </a:schemeClr>
              </a:glow>
              <a:outerShdw blurRad="50800" dist="38100" dir="5400000" algn="t" rotWithShape="0">
                <a:prstClr val="black">
                  <a:alpha val="40000"/>
                </a:prstClr>
              </a:outerShdw>
            </a:effectLst>
            <a:scene3d>
              <a:camera prst="orthographicFront">
                <a:rot lat="0" lon="0" rev="0"/>
              </a:camera>
              <a:lightRig rig="balanced" dir="t">
                <a:rot lat="0" lon="0" rev="8700000"/>
              </a:lightRig>
            </a:scene3d>
            <a:sp3d>
              <a:bevelT w="190500" h="38100"/>
            </a:sp3d>
          </p:spPr>
        </p:pic>
        <p:sp>
          <p:nvSpPr>
            <p:cNvPr id="8" name="Rectangle 7"/>
            <p:cNvSpPr/>
            <p:nvPr/>
          </p:nvSpPr>
          <p:spPr>
            <a:xfrm>
              <a:off x="1828800" y="-152400"/>
              <a:ext cx="5433219" cy="1604541"/>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0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NLC India Limited</a:t>
              </a:r>
            </a:p>
            <a:p>
              <a:pPr algn="ctr"/>
              <a:r>
                <a:rPr lang="en-US" sz="28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Barsingsar Thermal Power Station</a:t>
              </a:r>
            </a:p>
            <a:p>
              <a:pPr algn="ctr"/>
              <a:r>
                <a:rPr lang="en-US" sz="28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Boiler Maintenance</a:t>
              </a:r>
              <a:endParaRPr lang="en-US" sz="28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pic>
          <p:nvPicPr>
            <p:cNvPr id="9" name="Picture 8" descr="Gandhiji's Logo.png"/>
            <p:cNvPicPr>
              <a:picLocks noChangeAspect="1"/>
            </p:cNvPicPr>
            <p:nvPr/>
          </p:nvPicPr>
          <p:blipFill>
            <a:blip r:embed="rId4" cstate="print"/>
            <a:stretch>
              <a:fillRect/>
            </a:stretch>
          </p:blipFill>
          <p:spPr>
            <a:xfrm>
              <a:off x="7162800" y="0"/>
              <a:ext cx="1915550" cy="1371600"/>
            </a:xfrm>
            <a:prstGeom prst="rect">
              <a:avLst/>
            </a:prstGeom>
          </p:spPr>
        </p:pic>
      </p:grpSp>
      <p:sp>
        <p:nvSpPr>
          <p:cNvPr id="10" name="Rectangle 9"/>
          <p:cNvSpPr/>
          <p:nvPr/>
        </p:nvSpPr>
        <p:spPr>
          <a:xfrm>
            <a:off x="304800" y="1752600"/>
            <a:ext cx="8686800" cy="369332"/>
          </a:xfrm>
          <a:prstGeom prst="rect">
            <a:avLst/>
          </a:prstGeom>
        </p:spPr>
        <p:txBody>
          <a:bodyPr wrap="square">
            <a:spAutoFit/>
          </a:bodyPr>
          <a:lstStyle/>
          <a:p>
            <a:endParaRPr lang="en-US" b="1" dirty="0" smtClean="0">
              <a:solidFill>
                <a:srgbClr val="002060"/>
              </a:solidFill>
              <a:latin typeface="Bookman Old Style" pitchFamily="18" charset="0"/>
            </a:endParaRPr>
          </a:p>
        </p:txBody>
      </p:sp>
      <p:sp>
        <p:nvSpPr>
          <p:cNvPr id="11" name="Rectangle 10"/>
          <p:cNvSpPr/>
          <p:nvPr/>
        </p:nvSpPr>
        <p:spPr>
          <a:xfrm>
            <a:off x="2673082" y="3244334"/>
            <a:ext cx="184731" cy="369332"/>
          </a:xfrm>
          <a:prstGeom prst="rect">
            <a:avLst/>
          </a:prstGeom>
        </p:spPr>
        <p:txBody>
          <a:bodyPr wrap="none">
            <a:spAutoFit/>
          </a:bodyPr>
          <a:lstStyle/>
          <a:p>
            <a:endParaRPr lang="en-US" b="1" dirty="0" smtClean="0">
              <a:solidFill>
                <a:srgbClr val="002060"/>
              </a:solidFill>
              <a:latin typeface="Bookman Old Style" pitchFamily="18" charset="0"/>
            </a:endParaRPr>
          </a:p>
        </p:txBody>
      </p:sp>
      <p:sp>
        <p:nvSpPr>
          <p:cNvPr id="14" name="Subtitle 2"/>
          <p:cNvSpPr>
            <a:spLocks noGrp="1"/>
          </p:cNvSpPr>
          <p:nvPr>
            <p:ph type="subTitle" idx="1"/>
          </p:nvPr>
        </p:nvSpPr>
        <p:spPr>
          <a:xfrm>
            <a:off x="0" y="1447800"/>
            <a:ext cx="9144000" cy="5410200"/>
          </a:xfrm>
        </p:spPr>
        <p:txBody>
          <a:bodyPr/>
          <a:lstStyle/>
          <a:p>
            <a:endParaRPr lang="en-US" b="1" dirty="0" smtClean="0">
              <a:solidFill>
                <a:srgbClr val="002060"/>
              </a:solidFill>
              <a:latin typeface="Bookman Old Style" pitchFamily="18" charset="0"/>
            </a:endParaRPr>
          </a:p>
        </p:txBody>
      </p:sp>
      <p:graphicFrame>
        <p:nvGraphicFramePr>
          <p:cNvPr id="12" name="Diagram 11"/>
          <p:cNvGraphicFramePr/>
          <p:nvPr/>
        </p:nvGraphicFramePr>
        <p:xfrm>
          <a:off x="228600" y="1828800"/>
          <a:ext cx="8358246" cy="46166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aphicFrame>
        <p:nvGraphicFramePr>
          <p:cNvPr id="13" name="Table 12"/>
          <p:cNvGraphicFramePr>
            <a:graphicFrameLocks noGrp="1"/>
          </p:cNvGraphicFramePr>
          <p:nvPr/>
        </p:nvGraphicFramePr>
        <p:xfrm>
          <a:off x="304800" y="3214662"/>
          <a:ext cx="8258204" cy="655198"/>
        </p:xfrm>
        <a:graphic>
          <a:graphicData uri="http://schemas.openxmlformats.org/drawingml/2006/table">
            <a:tbl>
              <a:tblPr firstRow="1" bandRow="1">
                <a:effectLst>
                  <a:innerShdw blurRad="63500" dist="50800" dir="18900000">
                    <a:prstClr val="black">
                      <a:alpha val="50000"/>
                    </a:prstClr>
                  </a:innerShdw>
                </a:effectLst>
                <a:tableStyleId>{5C22544A-7EE6-4342-B048-85BDC9FD1C3A}</a:tableStyleId>
              </a:tblPr>
              <a:tblGrid>
                <a:gridCol w="2771804"/>
                <a:gridCol w="2743200"/>
                <a:gridCol w="2743200"/>
              </a:tblGrid>
              <a:tr h="655198">
                <a:tc>
                  <a:txBody>
                    <a:bodyPr/>
                    <a:lstStyle/>
                    <a:p>
                      <a:pPr algn="ctr">
                        <a:lnSpc>
                          <a:spcPct val="115000"/>
                        </a:lnSpc>
                        <a:spcAft>
                          <a:spcPts val="0"/>
                        </a:spcAft>
                      </a:pPr>
                      <a:r>
                        <a:rPr lang="en-IN" sz="1600" b="1" dirty="0" smtClean="0">
                          <a:solidFill>
                            <a:schemeClr val="tx1"/>
                          </a:solidFill>
                          <a:latin typeface="Franklin Gothic Book" pitchFamily="34" charset="0"/>
                          <a:ea typeface="Times New Roman"/>
                          <a:cs typeface="Times New Roman"/>
                        </a:rPr>
                        <a:t>COMBUSTOR TEMPERATURE</a:t>
                      </a:r>
                      <a:endParaRPr lang="en-IN" sz="1600" b="1" dirty="0">
                        <a:solidFill>
                          <a:schemeClr val="tx1"/>
                        </a:solidFill>
                        <a:latin typeface="Franklin Gothic Book" pitchFamily="34" charset="0"/>
                        <a:ea typeface="Times New Roman"/>
                        <a:cs typeface="Times New Roman"/>
                      </a:endParaRPr>
                    </a:p>
                  </a:txBody>
                  <a:tcPr anchor="ctr">
                    <a:gradFill>
                      <a:gsLst>
                        <a:gs pos="0">
                          <a:srgbClr val="8488C4"/>
                        </a:gs>
                        <a:gs pos="53000">
                          <a:srgbClr val="D4DEFF"/>
                        </a:gs>
                        <a:gs pos="83000">
                          <a:srgbClr val="D4DEFF"/>
                        </a:gs>
                        <a:gs pos="100000">
                          <a:srgbClr val="96AB94"/>
                        </a:gs>
                      </a:gsLst>
                      <a:lin ang="5400000" scaled="0"/>
                    </a:gradFill>
                  </a:tcPr>
                </a:tc>
                <a:tc>
                  <a:txBody>
                    <a:bodyPr/>
                    <a:lstStyle/>
                    <a:p>
                      <a:pPr algn="ctr"/>
                      <a:r>
                        <a:rPr lang="en-IN" dirty="0" smtClean="0">
                          <a:solidFill>
                            <a:srgbClr val="0066FF"/>
                          </a:solidFill>
                          <a:latin typeface="Arial Black" pitchFamily="34" charset="0"/>
                        </a:rPr>
                        <a:t>780</a:t>
                      </a:r>
                      <a:endParaRPr lang="en-IN" dirty="0">
                        <a:solidFill>
                          <a:srgbClr val="0066FF"/>
                        </a:solidFill>
                        <a:latin typeface="Arial Black" pitchFamily="34" charset="0"/>
                      </a:endParaRPr>
                    </a:p>
                  </a:txBody>
                  <a:tcPr anchor="ctr">
                    <a:gradFill>
                      <a:gsLst>
                        <a:gs pos="0">
                          <a:srgbClr val="8488C4"/>
                        </a:gs>
                        <a:gs pos="53000">
                          <a:srgbClr val="D4DEFF"/>
                        </a:gs>
                        <a:gs pos="83000">
                          <a:srgbClr val="D4DEFF"/>
                        </a:gs>
                        <a:gs pos="100000">
                          <a:srgbClr val="96AB94"/>
                        </a:gs>
                      </a:gsLst>
                      <a:lin ang="5400000" scaled="0"/>
                    </a:gradFill>
                  </a:tcPr>
                </a:tc>
                <a:tc>
                  <a:txBody>
                    <a:bodyPr/>
                    <a:lstStyle/>
                    <a:p>
                      <a:pPr algn="ctr"/>
                      <a:r>
                        <a:rPr lang="en-IN" dirty="0" smtClean="0">
                          <a:solidFill>
                            <a:srgbClr val="FF0000"/>
                          </a:solidFill>
                          <a:latin typeface="Arial Black" pitchFamily="34" charset="0"/>
                        </a:rPr>
                        <a:t>880 to 900</a:t>
                      </a:r>
                      <a:endParaRPr lang="en-IN" dirty="0">
                        <a:solidFill>
                          <a:srgbClr val="FF0000"/>
                        </a:solidFill>
                        <a:latin typeface="Arial Black" pitchFamily="34" charset="0"/>
                      </a:endParaRPr>
                    </a:p>
                  </a:txBody>
                  <a:tcPr anchor="ctr">
                    <a:gradFill>
                      <a:gsLst>
                        <a:gs pos="0">
                          <a:srgbClr val="8488C4"/>
                        </a:gs>
                        <a:gs pos="53000">
                          <a:srgbClr val="D4DEFF"/>
                        </a:gs>
                        <a:gs pos="83000">
                          <a:srgbClr val="D4DEFF"/>
                        </a:gs>
                        <a:gs pos="100000">
                          <a:srgbClr val="96AB94"/>
                        </a:gs>
                      </a:gsLst>
                      <a:lin ang="5400000" scaled="0"/>
                    </a:gradFill>
                  </a:tcPr>
                </a:tc>
              </a:tr>
            </a:tbl>
          </a:graphicData>
        </a:graphic>
      </p:graphicFrame>
      <p:graphicFrame>
        <p:nvGraphicFramePr>
          <p:cNvPr id="15" name="Table 14"/>
          <p:cNvGraphicFramePr>
            <a:graphicFrameLocks noGrp="1"/>
          </p:cNvGraphicFramePr>
          <p:nvPr/>
        </p:nvGraphicFramePr>
        <p:xfrm>
          <a:off x="304800" y="2500282"/>
          <a:ext cx="8258204" cy="673235"/>
        </p:xfrm>
        <a:graphic>
          <a:graphicData uri="http://schemas.openxmlformats.org/drawingml/2006/table">
            <a:tbl>
              <a:tblPr firstRow="1" bandRow="1">
                <a:effectLst>
                  <a:innerShdw blurRad="63500" dist="50800" dir="18900000">
                    <a:prstClr val="black">
                      <a:alpha val="50000"/>
                    </a:prstClr>
                  </a:innerShdw>
                </a:effectLst>
                <a:tableStyleId>{5C22544A-7EE6-4342-B048-85BDC9FD1C3A}</a:tableStyleId>
              </a:tblPr>
              <a:tblGrid>
                <a:gridCol w="2771804"/>
                <a:gridCol w="2743200"/>
                <a:gridCol w="2743200"/>
              </a:tblGrid>
              <a:tr h="673235">
                <a:tc>
                  <a:txBody>
                    <a:bodyPr/>
                    <a:lstStyle/>
                    <a:p>
                      <a:endParaRPr lang="en-IN" dirty="0"/>
                    </a:p>
                  </a:txBody>
                  <a:tcPr>
                    <a:gradFill>
                      <a:gsLst>
                        <a:gs pos="0">
                          <a:srgbClr val="8488C4"/>
                        </a:gs>
                        <a:gs pos="53000">
                          <a:srgbClr val="D4DEFF"/>
                        </a:gs>
                        <a:gs pos="83000">
                          <a:srgbClr val="D4DEFF"/>
                        </a:gs>
                        <a:gs pos="100000">
                          <a:srgbClr val="96AB94"/>
                        </a:gs>
                      </a:gsLst>
                      <a:lin ang="5400000" scaled="0"/>
                    </a:gradFill>
                  </a:tcPr>
                </a:tc>
                <a:tc>
                  <a:txBody>
                    <a:bodyPr/>
                    <a:lstStyle/>
                    <a:p>
                      <a:r>
                        <a:rPr lang="en-IN" dirty="0" smtClean="0">
                          <a:solidFill>
                            <a:srgbClr val="002060"/>
                          </a:solidFill>
                        </a:rPr>
                        <a:t>DESIGN DEG C</a:t>
                      </a:r>
                      <a:endParaRPr lang="en-IN" dirty="0">
                        <a:solidFill>
                          <a:srgbClr val="002060"/>
                        </a:solidFill>
                      </a:endParaRPr>
                    </a:p>
                  </a:txBody>
                  <a:tcPr>
                    <a:gradFill>
                      <a:gsLst>
                        <a:gs pos="0">
                          <a:srgbClr val="8488C4"/>
                        </a:gs>
                        <a:gs pos="53000">
                          <a:srgbClr val="D4DEFF"/>
                        </a:gs>
                        <a:gs pos="83000">
                          <a:srgbClr val="D4DEFF"/>
                        </a:gs>
                        <a:gs pos="100000">
                          <a:srgbClr val="96AB94"/>
                        </a:gs>
                      </a:gsLst>
                      <a:lin ang="5400000" scaled="0"/>
                    </a:gradFill>
                  </a:tcPr>
                </a:tc>
                <a:tc>
                  <a:txBody>
                    <a:bodyPr/>
                    <a:lstStyle/>
                    <a:p>
                      <a:r>
                        <a:rPr lang="en-IN" dirty="0" smtClean="0">
                          <a:solidFill>
                            <a:srgbClr val="002060"/>
                          </a:solidFill>
                        </a:rPr>
                        <a:t>REVISED/EXISTING DEG C</a:t>
                      </a:r>
                      <a:endParaRPr lang="en-IN" dirty="0">
                        <a:solidFill>
                          <a:srgbClr val="002060"/>
                        </a:solidFill>
                      </a:endParaRPr>
                    </a:p>
                  </a:txBody>
                  <a:tcPr>
                    <a:gradFill>
                      <a:gsLst>
                        <a:gs pos="0">
                          <a:srgbClr val="8488C4"/>
                        </a:gs>
                        <a:gs pos="53000">
                          <a:srgbClr val="D4DEFF"/>
                        </a:gs>
                        <a:gs pos="83000">
                          <a:srgbClr val="D4DEFF"/>
                        </a:gs>
                        <a:gs pos="100000">
                          <a:srgbClr val="96AB94"/>
                        </a:gs>
                      </a:gsLst>
                      <a:lin ang="5400000" scaled="0"/>
                    </a:gradFill>
                  </a:tcPr>
                </a:tc>
              </a:tr>
            </a:tbl>
          </a:graphicData>
        </a:graphic>
      </p:graphicFrame>
      <p:graphicFrame>
        <p:nvGraphicFramePr>
          <p:cNvPr id="16" name="Table 15"/>
          <p:cNvGraphicFramePr>
            <a:graphicFrameLocks noGrp="1"/>
          </p:cNvGraphicFramePr>
          <p:nvPr/>
        </p:nvGraphicFramePr>
        <p:xfrm>
          <a:off x="304800" y="3929042"/>
          <a:ext cx="8258204" cy="751384"/>
        </p:xfrm>
        <a:graphic>
          <a:graphicData uri="http://schemas.openxmlformats.org/drawingml/2006/table">
            <a:tbl>
              <a:tblPr firstRow="1" bandRow="1">
                <a:effectLst>
                  <a:innerShdw blurRad="63500" dist="50800" dir="18900000">
                    <a:prstClr val="black">
                      <a:alpha val="50000"/>
                    </a:prstClr>
                  </a:innerShdw>
                </a:effectLst>
                <a:tableStyleId>{5C22544A-7EE6-4342-B048-85BDC9FD1C3A}</a:tableStyleId>
              </a:tblPr>
              <a:tblGrid>
                <a:gridCol w="2771804"/>
                <a:gridCol w="2743200"/>
                <a:gridCol w="2743200"/>
              </a:tblGrid>
              <a:tr h="751384">
                <a:tc>
                  <a:txBody>
                    <a:bodyPr/>
                    <a:lstStyle/>
                    <a:p>
                      <a:r>
                        <a:rPr lang="en-IN" b="0" dirty="0" smtClean="0">
                          <a:solidFill>
                            <a:schemeClr val="tx1"/>
                          </a:solidFill>
                          <a:latin typeface="Franklin Gothic Demi Cond" pitchFamily="34" charset="0"/>
                        </a:rPr>
                        <a:t>CYCLONE I/L TEMP</a:t>
                      </a:r>
                      <a:endParaRPr lang="en-IN" b="0" dirty="0">
                        <a:solidFill>
                          <a:schemeClr val="tx1"/>
                        </a:solidFill>
                        <a:latin typeface="Franklin Gothic Demi Cond" pitchFamily="34" charset="0"/>
                      </a:endParaRPr>
                    </a:p>
                  </a:txBody>
                  <a:tcPr anchor="ctr">
                    <a:gradFill>
                      <a:gsLst>
                        <a:gs pos="0">
                          <a:srgbClr val="8488C4"/>
                        </a:gs>
                        <a:gs pos="53000">
                          <a:srgbClr val="D4DEFF"/>
                        </a:gs>
                        <a:gs pos="83000">
                          <a:srgbClr val="D4DEFF"/>
                        </a:gs>
                        <a:gs pos="100000">
                          <a:srgbClr val="96AB94"/>
                        </a:gs>
                      </a:gsLst>
                      <a:lin ang="5400000" scaled="0"/>
                    </a:gradFill>
                  </a:tcPr>
                </a:tc>
                <a:tc>
                  <a:txBody>
                    <a:bodyPr/>
                    <a:lstStyle/>
                    <a:p>
                      <a:pPr algn="ctr"/>
                      <a:r>
                        <a:rPr lang="en-IN" dirty="0" smtClean="0">
                          <a:solidFill>
                            <a:srgbClr val="0066FF"/>
                          </a:solidFill>
                          <a:latin typeface="Arial Black" pitchFamily="34" charset="0"/>
                        </a:rPr>
                        <a:t>850</a:t>
                      </a:r>
                      <a:endParaRPr lang="en-IN" dirty="0">
                        <a:solidFill>
                          <a:srgbClr val="0066FF"/>
                        </a:solidFill>
                        <a:latin typeface="Arial Black" pitchFamily="34" charset="0"/>
                      </a:endParaRPr>
                    </a:p>
                  </a:txBody>
                  <a:tcPr anchor="ctr">
                    <a:gradFill>
                      <a:gsLst>
                        <a:gs pos="0">
                          <a:srgbClr val="8488C4"/>
                        </a:gs>
                        <a:gs pos="53000">
                          <a:srgbClr val="D4DEFF"/>
                        </a:gs>
                        <a:gs pos="83000">
                          <a:srgbClr val="D4DEFF"/>
                        </a:gs>
                        <a:gs pos="100000">
                          <a:srgbClr val="96AB94"/>
                        </a:gs>
                      </a:gsLst>
                      <a:lin ang="5400000" scaled="0"/>
                    </a:gradFill>
                  </a:tcPr>
                </a:tc>
                <a:tc>
                  <a:txBody>
                    <a:bodyPr/>
                    <a:lstStyle/>
                    <a:p>
                      <a:pPr algn="ctr"/>
                      <a:r>
                        <a:rPr lang="en-IN" dirty="0" smtClean="0">
                          <a:solidFill>
                            <a:srgbClr val="FF0000"/>
                          </a:solidFill>
                          <a:latin typeface="Arial Black" pitchFamily="34" charset="0"/>
                        </a:rPr>
                        <a:t>960</a:t>
                      </a:r>
                      <a:endParaRPr lang="en-IN" dirty="0">
                        <a:solidFill>
                          <a:srgbClr val="FF0000"/>
                        </a:solidFill>
                        <a:latin typeface="Arial Black" pitchFamily="34" charset="0"/>
                      </a:endParaRPr>
                    </a:p>
                  </a:txBody>
                  <a:tcPr anchor="ctr">
                    <a:gradFill>
                      <a:gsLst>
                        <a:gs pos="0">
                          <a:srgbClr val="8488C4"/>
                        </a:gs>
                        <a:gs pos="53000">
                          <a:srgbClr val="D4DEFF"/>
                        </a:gs>
                        <a:gs pos="83000">
                          <a:srgbClr val="D4DEFF"/>
                        </a:gs>
                        <a:gs pos="100000">
                          <a:srgbClr val="96AB94"/>
                        </a:gs>
                      </a:gsLst>
                      <a:lin ang="5400000" scaled="0"/>
                    </a:gradFill>
                  </a:tcPr>
                </a:tc>
              </a:tr>
            </a:tbl>
          </a:graphicData>
        </a:graphic>
      </p:graphicFrame>
      <p:graphicFrame>
        <p:nvGraphicFramePr>
          <p:cNvPr id="17" name="Table 16"/>
          <p:cNvGraphicFramePr>
            <a:graphicFrameLocks noGrp="1"/>
          </p:cNvGraphicFramePr>
          <p:nvPr/>
        </p:nvGraphicFramePr>
        <p:xfrm>
          <a:off x="304800" y="4643422"/>
          <a:ext cx="8258204" cy="826522"/>
        </p:xfrm>
        <a:graphic>
          <a:graphicData uri="http://schemas.openxmlformats.org/drawingml/2006/table">
            <a:tbl>
              <a:tblPr firstRow="1" bandRow="1">
                <a:effectLst>
                  <a:innerShdw blurRad="63500" dist="50800" dir="18900000">
                    <a:prstClr val="black">
                      <a:alpha val="50000"/>
                    </a:prstClr>
                  </a:innerShdw>
                </a:effectLst>
                <a:tableStyleId>{5C22544A-7EE6-4342-B048-85BDC9FD1C3A}</a:tableStyleId>
              </a:tblPr>
              <a:tblGrid>
                <a:gridCol w="2771804"/>
                <a:gridCol w="2743200"/>
                <a:gridCol w="2743200"/>
              </a:tblGrid>
              <a:tr h="826522">
                <a:tc>
                  <a:txBody>
                    <a:bodyPr/>
                    <a:lstStyle/>
                    <a:p>
                      <a:r>
                        <a:rPr lang="en-IN" b="0" dirty="0" smtClean="0">
                          <a:solidFill>
                            <a:schemeClr val="tx1"/>
                          </a:solidFill>
                          <a:latin typeface="Franklin Gothic Demi Cond" pitchFamily="34" charset="0"/>
                        </a:rPr>
                        <a:t>CYCLONE O/L TEMP</a:t>
                      </a:r>
                      <a:endParaRPr lang="en-IN" b="0" dirty="0">
                        <a:solidFill>
                          <a:schemeClr val="tx1"/>
                        </a:solidFill>
                        <a:latin typeface="Franklin Gothic Demi Cond" pitchFamily="34" charset="0"/>
                      </a:endParaRPr>
                    </a:p>
                  </a:txBody>
                  <a:tcPr anchor="ctr">
                    <a:gradFill>
                      <a:gsLst>
                        <a:gs pos="0">
                          <a:srgbClr val="8488C4"/>
                        </a:gs>
                        <a:gs pos="53000">
                          <a:srgbClr val="D4DEFF"/>
                        </a:gs>
                        <a:gs pos="83000">
                          <a:srgbClr val="D4DEFF"/>
                        </a:gs>
                        <a:gs pos="100000">
                          <a:srgbClr val="96AB94"/>
                        </a:gs>
                      </a:gsLst>
                      <a:lin ang="5400000" scaled="0"/>
                    </a:gradFill>
                  </a:tcPr>
                </a:tc>
                <a:tc>
                  <a:txBody>
                    <a:bodyPr/>
                    <a:lstStyle/>
                    <a:p>
                      <a:pPr algn="ctr"/>
                      <a:r>
                        <a:rPr lang="en-IN" dirty="0" smtClean="0">
                          <a:solidFill>
                            <a:srgbClr val="0066FF"/>
                          </a:solidFill>
                          <a:latin typeface="Arial Black" pitchFamily="34" charset="0"/>
                        </a:rPr>
                        <a:t>850</a:t>
                      </a:r>
                      <a:endParaRPr lang="en-IN" dirty="0">
                        <a:solidFill>
                          <a:srgbClr val="0066FF"/>
                        </a:solidFill>
                        <a:latin typeface="Arial Black" pitchFamily="34" charset="0"/>
                      </a:endParaRPr>
                    </a:p>
                  </a:txBody>
                  <a:tcPr anchor="ctr">
                    <a:gradFill>
                      <a:gsLst>
                        <a:gs pos="0">
                          <a:srgbClr val="8488C4"/>
                        </a:gs>
                        <a:gs pos="53000">
                          <a:srgbClr val="D4DEFF"/>
                        </a:gs>
                        <a:gs pos="83000">
                          <a:srgbClr val="D4DEFF"/>
                        </a:gs>
                        <a:gs pos="100000">
                          <a:srgbClr val="96AB94"/>
                        </a:gs>
                      </a:gsLst>
                      <a:lin ang="5400000" scaled="0"/>
                    </a:gradFill>
                  </a:tcPr>
                </a:tc>
                <a:tc>
                  <a:txBody>
                    <a:bodyPr/>
                    <a:lstStyle/>
                    <a:p>
                      <a:pPr algn="ctr"/>
                      <a:r>
                        <a:rPr lang="en-IN" dirty="0" smtClean="0">
                          <a:solidFill>
                            <a:srgbClr val="FF0000"/>
                          </a:solidFill>
                          <a:latin typeface="Arial Black" pitchFamily="34" charset="0"/>
                        </a:rPr>
                        <a:t>960 </a:t>
                      </a:r>
                      <a:r>
                        <a:rPr lang="en-IN" baseline="0" dirty="0" smtClean="0">
                          <a:solidFill>
                            <a:srgbClr val="FF0000"/>
                          </a:solidFill>
                          <a:latin typeface="Arial Black" pitchFamily="34" charset="0"/>
                        </a:rPr>
                        <a:t> TO</a:t>
                      </a:r>
                      <a:r>
                        <a:rPr lang="en-IN" dirty="0" smtClean="0">
                          <a:solidFill>
                            <a:srgbClr val="FF0000"/>
                          </a:solidFill>
                          <a:latin typeface="Arial Black" pitchFamily="34" charset="0"/>
                        </a:rPr>
                        <a:t>1020</a:t>
                      </a:r>
                      <a:endParaRPr lang="en-IN" dirty="0">
                        <a:solidFill>
                          <a:srgbClr val="FF0000"/>
                        </a:solidFill>
                        <a:latin typeface="Arial Black" pitchFamily="34" charset="0"/>
                      </a:endParaRPr>
                    </a:p>
                  </a:txBody>
                  <a:tcPr anchor="ctr">
                    <a:gradFill>
                      <a:gsLst>
                        <a:gs pos="0">
                          <a:srgbClr val="8488C4"/>
                        </a:gs>
                        <a:gs pos="53000">
                          <a:srgbClr val="D4DEFF"/>
                        </a:gs>
                        <a:gs pos="83000">
                          <a:srgbClr val="D4DEFF"/>
                        </a:gs>
                        <a:gs pos="100000">
                          <a:srgbClr val="96AB94"/>
                        </a:gs>
                      </a:gsLst>
                      <a:lin ang="5400000" scaled="0"/>
                    </a:gradFill>
                  </a:tcPr>
                </a:tc>
              </a:tr>
            </a:tbl>
          </a:graphicData>
        </a:graphic>
      </p:graphicFrame>
      <p:graphicFrame>
        <p:nvGraphicFramePr>
          <p:cNvPr id="18" name="Table 17"/>
          <p:cNvGraphicFramePr>
            <a:graphicFrameLocks noGrp="1"/>
          </p:cNvGraphicFramePr>
          <p:nvPr/>
        </p:nvGraphicFramePr>
        <p:xfrm>
          <a:off x="304800" y="5429240"/>
          <a:ext cx="8258204" cy="802076"/>
        </p:xfrm>
        <a:graphic>
          <a:graphicData uri="http://schemas.openxmlformats.org/drawingml/2006/table">
            <a:tbl>
              <a:tblPr firstRow="1" bandRow="1">
                <a:effectLst>
                  <a:innerShdw blurRad="63500" dist="50800" dir="18900000">
                    <a:prstClr val="black">
                      <a:alpha val="50000"/>
                    </a:prstClr>
                  </a:innerShdw>
                </a:effectLst>
                <a:tableStyleId>{5C22544A-7EE6-4342-B048-85BDC9FD1C3A}</a:tableStyleId>
              </a:tblPr>
              <a:tblGrid>
                <a:gridCol w="2771804"/>
                <a:gridCol w="2743200"/>
                <a:gridCol w="2743200"/>
              </a:tblGrid>
              <a:tr h="802076">
                <a:tc>
                  <a:txBody>
                    <a:bodyPr/>
                    <a:lstStyle/>
                    <a:p>
                      <a:pPr lvl="1"/>
                      <a:r>
                        <a:rPr lang="en-IN" b="0" dirty="0" smtClean="0">
                          <a:solidFill>
                            <a:schemeClr val="tx1"/>
                          </a:solidFill>
                          <a:latin typeface="Franklin Gothic Demi Cond" pitchFamily="34" charset="0"/>
                        </a:rPr>
                        <a:t>FG TEMP AT SH INLET</a:t>
                      </a:r>
                      <a:endParaRPr lang="en-IN" b="0" dirty="0">
                        <a:solidFill>
                          <a:schemeClr val="tx1"/>
                        </a:solidFill>
                        <a:latin typeface="Franklin Gothic Demi Cond" pitchFamily="34" charset="0"/>
                      </a:endParaRPr>
                    </a:p>
                  </a:txBody>
                  <a:tcPr anchor="ctr">
                    <a:gradFill>
                      <a:gsLst>
                        <a:gs pos="0">
                          <a:srgbClr val="8488C4"/>
                        </a:gs>
                        <a:gs pos="53000">
                          <a:srgbClr val="D4DEFF"/>
                        </a:gs>
                        <a:gs pos="83000">
                          <a:srgbClr val="D4DEFF"/>
                        </a:gs>
                        <a:gs pos="100000">
                          <a:srgbClr val="96AB94"/>
                        </a:gs>
                      </a:gsLst>
                      <a:lin ang="5400000" scaled="0"/>
                    </a:gradFill>
                  </a:tcPr>
                </a:tc>
                <a:tc>
                  <a:txBody>
                    <a:bodyPr/>
                    <a:lstStyle/>
                    <a:p>
                      <a:pPr algn="ctr"/>
                      <a:r>
                        <a:rPr lang="en-IN" dirty="0" smtClean="0">
                          <a:solidFill>
                            <a:srgbClr val="0066FF"/>
                          </a:solidFill>
                          <a:latin typeface="Arial Black" pitchFamily="34" charset="0"/>
                        </a:rPr>
                        <a:t>798</a:t>
                      </a:r>
                      <a:endParaRPr lang="en-IN" dirty="0">
                        <a:solidFill>
                          <a:srgbClr val="0066FF"/>
                        </a:solidFill>
                        <a:latin typeface="Arial Black" pitchFamily="34" charset="0"/>
                      </a:endParaRPr>
                    </a:p>
                  </a:txBody>
                  <a:tcPr anchor="ctr">
                    <a:gradFill>
                      <a:gsLst>
                        <a:gs pos="0">
                          <a:srgbClr val="8488C4"/>
                        </a:gs>
                        <a:gs pos="53000">
                          <a:srgbClr val="D4DEFF"/>
                        </a:gs>
                        <a:gs pos="83000">
                          <a:srgbClr val="D4DEFF"/>
                        </a:gs>
                        <a:gs pos="100000">
                          <a:srgbClr val="96AB94"/>
                        </a:gs>
                      </a:gsLst>
                      <a:lin ang="5400000" scaled="0"/>
                    </a:gradFill>
                  </a:tcPr>
                </a:tc>
                <a:tc>
                  <a:txBody>
                    <a:bodyPr/>
                    <a:lstStyle/>
                    <a:p>
                      <a:pPr algn="ctr"/>
                      <a:r>
                        <a:rPr lang="en-IN" dirty="0" smtClean="0">
                          <a:solidFill>
                            <a:srgbClr val="FF0000"/>
                          </a:solidFill>
                          <a:latin typeface="Arial Black" pitchFamily="34" charset="0"/>
                        </a:rPr>
                        <a:t>945 TO 980</a:t>
                      </a:r>
                      <a:endParaRPr lang="en-IN" dirty="0">
                        <a:solidFill>
                          <a:srgbClr val="FF0000"/>
                        </a:solidFill>
                        <a:latin typeface="Arial Black" pitchFamily="34" charset="0"/>
                      </a:endParaRPr>
                    </a:p>
                  </a:txBody>
                  <a:tcPr anchor="ctr">
                    <a:gradFill>
                      <a:gsLst>
                        <a:gs pos="0">
                          <a:srgbClr val="8488C4"/>
                        </a:gs>
                        <a:gs pos="53000">
                          <a:srgbClr val="D4DEFF"/>
                        </a:gs>
                        <a:gs pos="83000">
                          <a:srgbClr val="D4DEFF"/>
                        </a:gs>
                        <a:gs pos="100000">
                          <a:srgbClr val="96AB94"/>
                        </a:gs>
                      </a:gsLst>
                      <a:lin ang="5400000" scaled="0"/>
                    </a:gradFill>
                  </a:tcPr>
                </a:tc>
              </a:tr>
            </a:tbl>
          </a:graphicData>
        </a:graphic>
      </p:graphicFrame>
      <p:graphicFrame>
        <p:nvGraphicFramePr>
          <p:cNvPr id="19" name="Table 18"/>
          <p:cNvGraphicFramePr>
            <a:graphicFrameLocks noGrp="1"/>
          </p:cNvGraphicFramePr>
          <p:nvPr/>
        </p:nvGraphicFramePr>
        <p:xfrm>
          <a:off x="304800" y="6215058"/>
          <a:ext cx="8258204" cy="566742"/>
        </p:xfrm>
        <a:graphic>
          <a:graphicData uri="http://schemas.openxmlformats.org/drawingml/2006/table">
            <a:tbl>
              <a:tblPr firstRow="1" bandRow="1">
                <a:effectLst>
                  <a:innerShdw blurRad="63500" dist="50800" dir="18900000">
                    <a:prstClr val="black">
                      <a:alpha val="50000"/>
                    </a:prstClr>
                  </a:innerShdw>
                </a:effectLst>
                <a:tableStyleId>{5C22544A-7EE6-4342-B048-85BDC9FD1C3A}</a:tableStyleId>
              </a:tblPr>
              <a:tblGrid>
                <a:gridCol w="2771804"/>
                <a:gridCol w="2743200"/>
                <a:gridCol w="2743200"/>
              </a:tblGrid>
              <a:tr h="566742">
                <a:tc>
                  <a:txBody>
                    <a:bodyPr/>
                    <a:lstStyle/>
                    <a:p>
                      <a:r>
                        <a:rPr lang="en-IN" b="0" dirty="0" smtClean="0">
                          <a:solidFill>
                            <a:schemeClr val="tx1"/>
                          </a:solidFill>
                          <a:latin typeface="Franklin Gothic Demi Cond" pitchFamily="34" charset="0"/>
                        </a:rPr>
                        <a:t>SEAL POT TEMP</a:t>
                      </a:r>
                      <a:endParaRPr lang="en-IN" b="0" dirty="0">
                        <a:solidFill>
                          <a:schemeClr val="tx1"/>
                        </a:solidFill>
                        <a:latin typeface="Franklin Gothic Demi Cond" pitchFamily="34" charset="0"/>
                      </a:endParaRPr>
                    </a:p>
                  </a:txBody>
                  <a:tcPr>
                    <a:gradFill>
                      <a:gsLst>
                        <a:gs pos="0">
                          <a:srgbClr val="8488C4"/>
                        </a:gs>
                        <a:gs pos="53000">
                          <a:srgbClr val="D4DEFF"/>
                        </a:gs>
                        <a:gs pos="83000">
                          <a:srgbClr val="D4DEFF"/>
                        </a:gs>
                        <a:gs pos="100000">
                          <a:srgbClr val="96AB94"/>
                        </a:gs>
                      </a:gsLst>
                      <a:lin ang="5400000" scaled="0"/>
                    </a:gradFill>
                  </a:tcPr>
                </a:tc>
                <a:tc>
                  <a:txBody>
                    <a:bodyPr/>
                    <a:lstStyle/>
                    <a:p>
                      <a:pPr algn="ctr"/>
                      <a:r>
                        <a:rPr lang="en-IN" dirty="0" smtClean="0">
                          <a:solidFill>
                            <a:srgbClr val="0066FF"/>
                          </a:solidFill>
                          <a:latin typeface="Arial Black" pitchFamily="34" charset="0"/>
                        </a:rPr>
                        <a:t>900</a:t>
                      </a:r>
                      <a:endParaRPr lang="en-IN" dirty="0">
                        <a:solidFill>
                          <a:srgbClr val="0066FF"/>
                        </a:solidFill>
                        <a:latin typeface="Arial Black" pitchFamily="34" charset="0"/>
                      </a:endParaRPr>
                    </a:p>
                  </a:txBody>
                  <a:tcPr anchor="ctr">
                    <a:gradFill>
                      <a:gsLst>
                        <a:gs pos="0">
                          <a:srgbClr val="8488C4"/>
                        </a:gs>
                        <a:gs pos="53000">
                          <a:srgbClr val="D4DEFF"/>
                        </a:gs>
                        <a:gs pos="83000">
                          <a:srgbClr val="D4DEFF"/>
                        </a:gs>
                        <a:gs pos="100000">
                          <a:srgbClr val="96AB94"/>
                        </a:gs>
                      </a:gsLst>
                      <a:lin ang="5400000" scaled="0"/>
                    </a:gradFill>
                  </a:tcPr>
                </a:tc>
                <a:tc>
                  <a:txBody>
                    <a:bodyPr/>
                    <a:lstStyle/>
                    <a:p>
                      <a:pPr algn="ctr"/>
                      <a:r>
                        <a:rPr lang="en-IN" dirty="0" smtClean="0">
                          <a:solidFill>
                            <a:srgbClr val="FF0000"/>
                          </a:solidFill>
                          <a:latin typeface="Arial Black" pitchFamily="34" charset="0"/>
                        </a:rPr>
                        <a:t>980 TO 1000</a:t>
                      </a:r>
                      <a:endParaRPr lang="en-IN" dirty="0">
                        <a:solidFill>
                          <a:srgbClr val="FF0000"/>
                        </a:solidFill>
                        <a:latin typeface="Arial Black" pitchFamily="34" charset="0"/>
                      </a:endParaRPr>
                    </a:p>
                  </a:txBody>
                  <a:tcPr anchor="ctr">
                    <a:gradFill>
                      <a:gsLst>
                        <a:gs pos="0">
                          <a:srgbClr val="8488C4"/>
                        </a:gs>
                        <a:gs pos="53000">
                          <a:srgbClr val="D4DEFF"/>
                        </a:gs>
                        <a:gs pos="83000">
                          <a:srgbClr val="D4DEFF"/>
                        </a:gs>
                        <a:gs pos="100000">
                          <a:srgbClr val="96AB94"/>
                        </a:gs>
                      </a:gsLst>
                      <a:lin ang="5400000" scaled="0"/>
                    </a:gradFill>
                  </a:tcPr>
                </a:tc>
              </a:tr>
            </a:tbl>
          </a:graphicData>
        </a:graphic>
      </p:graphicFrame>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ppt_x"/>
                                          </p:val>
                                        </p:tav>
                                        <p:tav tm="100000">
                                          <p:val>
                                            <p:strVal val="#ppt_x"/>
                                          </p:val>
                                        </p:tav>
                                      </p:tavLst>
                                    </p:anim>
                                    <p:anim calcmode="lin" valueType="num">
                                      <p:cBhvr additive="base">
                                        <p:cTn id="2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7"/>
                                        </p:tgtEl>
                                        <p:attrNameLst>
                                          <p:attrName>style.visibility</p:attrName>
                                        </p:attrNameLst>
                                      </p:cBhvr>
                                      <p:to>
                                        <p:strVal val="visible"/>
                                      </p:to>
                                    </p:set>
                                    <p:anim calcmode="lin" valueType="num">
                                      <p:cBhvr additive="base">
                                        <p:cTn id="25" dur="500" fill="hold"/>
                                        <p:tgtEl>
                                          <p:spTgt spid="17"/>
                                        </p:tgtEl>
                                        <p:attrNameLst>
                                          <p:attrName>ppt_x</p:attrName>
                                        </p:attrNameLst>
                                      </p:cBhvr>
                                      <p:tavLst>
                                        <p:tav tm="0">
                                          <p:val>
                                            <p:strVal val="#ppt_x"/>
                                          </p:val>
                                        </p:tav>
                                        <p:tav tm="100000">
                                          <p:val>
                                            <p:strVal val="#ppt_x"/>
                                          </p:val>
                                        </p:tav>
                                      </p:tavLst>
                                    </p:anim>
                                    <p:anim calcmode="lin" valueType="num">
                                      <p:cBhvr additive="base">
                                        <p:cTn id="2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additive="base">
                                        <p:cTn id="31" dur="500" fill="hold"/>
                                        <p:tgtEl>
                                          <p:spTgt spid="18"/>
                                        </p:tgtEl>
                                        <p:attrNameLst>
                                          <p:attrName>ppt_x</p:attrName>
                                        </p:attrNameLst>
                                      </p:cBhvr>
                                      <p:tavLst>
                                        <p:tav tm="0">
                                          <p:val>
                                            <p:strVal val="#ppt_x"/>
                                          </p:val>
                                        </p:tav>
                                        <p:tav tm="100000">
                                          <p:val>
                                            <p:strVal val="#ppt_x"/>
                                          </p:val>
                                        </p:tav>
                                      </p:tavLst>
                                    </p:anim>
                                    <p:anim calcmode="lin" valueType="num">
                                      <p:cBhvr additive="base">
                                        <p:cTn id="3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9"/>
                                        </p:tgtEl>
                                        <p:attrNameLst>
                                          <p:attrName>style.visibility</p:attrName>
                                        </p:attrNameLst>
                                      </p:cBhvr>
                                      <p:to>
                                        <p:strVal val="visible"/>
                                      </p:to>
                                    </p:set>
                                    <p:anim calcmode="lin" valueType="num">
                                      <p:cBhvr additive="base">
                                        <p:cTn id="37" dur="500" fill="hold"/>
                                        <p:tgtEl>
                                          <p:spTgt spid="19"/>
                                        </p:tgtEl>
                                        <p:attrNameLst>
                                          <p:attrName>ppt_x</p:attrName>
                                        </p:attrNameLst>
                                      </p:cBhvr>
                                      <p:tavLst>
                                        <p:tav tm="0">
                                          <p:val>
                                            <p:strVal val="#ppt_x"/>
                                          </p:val>
                                        </p:tav>
                                        <p:tav tm="100000">
                                          <p:val>
                                            <p:strVal val="#ppt_x"/>
                                          </p:val>
                                        </p:tav>
                                      </p:tavLst>
                                    </p:anim>
                                    <p:anim calcmode="lin" valueType="num">
                                      <p:cBhvr additive="base">
                                        <p:cTn id="3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5"/>
          <p:cNvGrpSpPr/>
          <p:nvPr/>
        </p:nvGrpSpPr>
        <p:grpSpPr>
          <a:xfrm>
            <a:off x="0" y="0"/>
            <a:ext cx="9144000" cy="6858000"/>
            <a:chOff x="0" y="-152400"/>
            <a:chExt cx="9144000" cy="7010400"/>
          </a:xfrm>
        </p:grpSpPr>
        <p:pic>
          <p:nvPicPr>
            <p:cNvPr id="4" name="Picture 3" descr="nlcil_logo_new.jpg"/>
            <p:cNvPicPr>
              <a:picLocks noChangeAspect="1"/>
            </p:cNvPicPr>
            <p:nvPr/>
          </p:nvPicPr>
          <p:blipFill>
            <a:blip r:embed="rId2" cstate="print">
              <a:clrChange>
                <a:clrFrom>
                  <a:srgbClr val="FFFFFF"/>
                </a:clrFrom>
                <a:clrTo>
                  <a:srgbClr val="FFFFFF">
                    <a:alpha val="0"/>
                  </a:srgbClr>
                </a:clrTo>
              </a:clrChange>
            </a:blip>
            <a:stretch>
              <a:fillRect/>
            </a:stretch>
          </p:blipFill>
          <p:spPr>
            <a:xfrm>
              <a:off x="207536" y="97514"/>
              <a:ext cx="1392664" cy="1197886"/>
            </a:xfrm>
            <a:prstGeom prst="rect">
              <a:avLst/>
            </a:prstGeom>
          </p:spPr>
        </p:pic>
        <p:pic>
          <p:nvPicPr>
            <p:cNvPr id="7" name="Picture 2"/>
            <p:cNvPicPr>
              <a:picLocks noChangeAspect="1" noChangeArrowheads="1"/>
            </p:cNvPicPr>
            <p:nvPr/>
          </p:nvPicPr>
          <p:blipFill>
            <a:blip r:embed="rId3" cstate="print">
              <a:duotone>
                <a:schemeClr val="bg2">
                  <a:shade val="45000"/>
                  <a:satMod val="135000"/>
                </a:schemeClr>
                <a:prstClr val="white"/>
              </a:duotone>
            </a:blip>
            <a:srcRect/>
            <a:stretch>
              <a:fillRect/>
            </a:stretch>
          </p:blipFill>
          <p:spPr bwMode="auto">
            <a:xfrm>
              <a:off x="0" y="1371600"/>
              <a:ext cx="9144000" cy="5486400"/>
            </a:xfrm>
            <a:prstGeom prst="rect">
              <a:avLst/>
            </a:prstGeom>
            <a:noFill/>
            <a:ln w="9525">
              <a:solidFill>
                <a:schemeClr val="accent4"/>
              </a:solidFill>
              <a:miter lim="800000"/>
              <a:headEnd/>
              <a:tailEnd/>
            </a:ln>
            <a:effectLst>
              <a:glow rad="63500">
                <a:schemeClr val="accent1">
                  <a:satMod val="175000"/>
                  <a:alpha val="40000"/>
                </a:schemeClr>
              </a:glow>
              <a:outerShdw blurRad="50800" dist="38100" dir="5400000" algn="t" rotWithShape="0">
                <a:prstClr val="black">
                  <a:alpha val="40000"/>
                </a:prstClr>
              </a:outerShdw>
            </a:effectLst>
            <a:scene3d>
              <a:camera prst="orthographicFront">
                <a:rot lat="0" lon="0" rev="0"/>
              </a:camera>
              <a:lightRig rig="balanced" dir="t">
                <a:rot lat="0" lon="0" rev="8700000"/>
              </a:lightRig>
            </a:scene3d>
            <a:sp3d>
              <a:bevelT w="190500" h="38100"/>
            </a:sp3d>
          </p:spPr>
        </p:pic>
        <p:sp>
          <p:nvSpPr>
            <p:cNvPr id="8" name="Rectangle 7"/>
            <p:cNvSpPr/>
            <p:nvPr/>
          </p:nvSpPr>
          <p:spPr>
            <a:xfrm>
              <a:off x="1828800" y="-152400"/>
              <a:ext cx="5433219" cy="1604541"/>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0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NLC India Limited</a:t>
              </a:r>
            </a:p>
            <a:p>
              <a:pPr algn="ctr"/>
              <a:r>
                <a:rPr lang="en-US" sz="28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Barsingsar Thermal Power Station</a:t>
              </a:r>
            </a:p>
            <a:p>
              <a:pPr algn="ctr"/>
              <a:r>
                <a:rPr lang="en-US" sz="28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Boiler Maintenance</a:t>
              </a:r>
              <a:endParaRPr lang="en-US" sz="28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pic>
          <p:nvPicPr>
            <p:cNvPr id="9" name="Picture 8" descr="Gandhiji's Logo.png"/>
            <p:cNvPicPr>
              <a:picLocks noChangeAspect="1"/>
            </p:cNvPicPr>
            <p:nvPr/>
          </p:nvPicPr>
          <p:blipFill>
            <a:blip r:embed="rId4" cstate="print"/>
            <a:stretch>
              <a:fillRect/>
            </a:stretch>
          </p:blipFill>
          <p:spPr>
            <a:xfrm>
              <a:off x="7162800" y="0"/>
              <a:ext cx="1915550" cy="1371600"/>
            </a:xfrm>
            <a:prstGeom prst="rect">
              <a:avLst/>
            </a:prstGeom>
          </p:spPr>
        </p:pic>
      </p:grpSp>
      <p:sp>
        <p:nvSpPr>
          <p:cNvPr id="10" name="Rectangle 9"/>
          <p:cNvSpPr/>
          <p:nvPr/>
        </p:nvSpPr>
        <p:spPr>
          <a:xfrm>
            <a:off x="304800" y="1752600"/>
            <a:ext cx="8686800" cy="369332"/>
          </a:xfrm>
          <a:prstGeom prst="rect">
            <a:avLst/>
          </a:prstGeom>
        </p:spPr>
        <p:txBody>
          <a:bodyPr wrap="square">
            <a:spAutoFit/>
          </a:bodyPr>
          <a:lstStyle/>
          <a:p>
            <a:endParaRPr lang="en-US" b="1" dirty="0" smtClean="0">
              <a:solidFill>
                <a:srgbClr val="002060"/>
              </a:solidFill>
              <a:latin typeface="Bookman Old Style" pitchFamily="18" charset="0"/>
            </a:endParaRPr>
          </a:p>
        </p:txBody>
      </p:sp>
      <p:sp>
        <p:nvSpPr>
          <p:cNvPr id="11" name="Rectangle 10"/>
          <p:cNvSpPr/>
          <p:nvPr/>
        </p:nvSpPr>
        <p:spPr>
          <a:xfrm>
            <a:off x="2673082" y="3244334"/>
            <a:ext cx="184731" cy="369332"/>
          </a:xfrm>
          <a:prstGeom prst="rect">
            <a:avLst/>
          </a:prstGeom>
        </p:spPr>
        <p:txBody>
          <a:bodyPr wrap="none">
            <a:spAutoFit/>
          </a:bodyPr>
          <a:lstStyle/>
          <a:p>
            <a:endParaRPr lang="en-US" b="1" dirty="0" smtClean="0">
              <a:solidFill>
                <a:srgbClr val="002060"/>
              </a:solidFill>
              <a:latin typeface="Bookman Old Style" pitchFamily="18" charset="0"/>
            </a:endParaRPr>
          </a:p>
        </p:txBody>
      </p:sp>
      <p:sp>
        <p:nvSpPr>
          <p:cNvPr id="12" name="Title 1"/>
          <p:cNvSpPr>
            <a:spLocks noGrp="1"/>
          </p:cNvSpPr>
          <p:nvPr>
            <p:ph type="subTitle" idx="1"/>
          </p:nvPr>
        </p:nvSpPr>
        <p:spPr>
          <a:xfrm>
            <a:off x="0" y="1447800"/>
            <a:ext cx="9144000" cy="685800"/>
          </a:xfrm>
          <a:solidFill>
            <a:srgbClr val="CC00FF"/>
          </a:solidFill>
        </p:spPr>
        <p:txBody>
          <a:bodyPr>
            <a:noAutofit/>
          </a:bodyPr>
          <a:lstStyle/>
          <a:p>
            <a:pPr algn="ctr"/>
            <a:r>
              <a:rPr lang="en-IN" sz="2800" b="1" i="1" u="sng" dirty="0" smtClean="0">
                <a:solidFill>
                  <a:schemeClr val="bg1"/>
                </a:solidFill>
              </a:rPr>
              <a:t>CONSEQUENCES OF HIGHER OPERATING TEMPERATURE</a:t>
            </a:r>
            <a:endParaRPr lang="en-IN" sz="2800" b="1" i="1" u="sng" dirty="0">
              <a:solidFill>
                <a:schemeClr val="bg1"/>
              </a:solidFill>
            </a:endParaRPr>
          </a:p>
        </p:txBody>
      </p:sp>
      <p:graphicFrame>
        <p:nvGraphicFramePr>
          <p:cNvPr id="13" name="Content Placeholder 3"/>
          <p:cNvGraphicFramePr>
            <a:graphicFrameLocks/>
          </p:cNvGraphicFramePr>
          <p:nvPr/>
        </p:nvGraphicFramePr>
        <p:xfrm>
          <a:off x="228600" y="2209800"/>
          <a:ext cx="8763000" cy="42672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grpSp>
        <p:nvGrpSpPr>
          <p:cNvPr id="2" name="Group 5"/>
          <p:cNvGrpSpPr/>
          <p:nvPr/>
        </p:nvGrpSpPr>
        <p:grpSpPr>
          <a:xfrm>
            <a:off x="0" y="0"/>
            <a:ext cx="9144000" cy="6858000"/>
            <a:chOff x="0" y="-152400"/>
            <a:chExt cx="9144000" cy="7010400"/>
          </a:xfrm>
        </p:grpSpPr>
        <p:pic>
          <p:nvPicPr>
            <p:cNvPr id="4" name="Picture 3" descr="nlcil_logo_new.jpg"/>
            <p:cNvPicPr>
              <a:picLocks noChangeAspect="1"/>
            </p:cNvPicPr>
            <p:nvPr/>
          </p:nvPicPr>
          <p:blipFill>
            <a:blip r:embed="rId2" cstate="print">
              <a:clrChange>
                <a:clrFrom>
                  <a:srgbClr val="FFFFFF"/>
                </a:clrFrom>
                <a:clrTo>
                  <a:srgbClr val="FFFFFF">
                    <a:alpha val="0"/>
                  </a:srgbClr>
                </a:clrTo>
              </a:clrChange>
            </a:blip>
            <a:stretch>
              <a:fillRect/>
            </a:stretch>
          </p:blipFill>
          <p:spPr>
            <a:xfrm>
              <a:off x="207536" y="97514"/>
              <a:ext cx="1392664" cy="1197886"/>
            </a:xfrm>
            <a:prstGeom prst="rect">
              <a:avLst/>
            </a:prstGeom>
          </p:spPr>
        </p:pic>
        <p:pic>
          <p:nvPicPr>
            <p:cNvPr id="7" name="Picture 2"/>
            <p:cNvPicPr>
              <a:picLocks noChangeAspect="1" noChangeArrowheads="1"/>
            </p:cNvPicPr>
            <p:nvPr/>
          </p:nvPicPr>
          <p:blipFill>
            <a:blip r:embed="rId3" cstate="print">
              <a:duotone>
                <a:schemeClr val="bg2">
                  <a:shade val="45000"/>
                  <a:satMod val="135000"/>
                </a:schemeClr>
                <a:prstClr val="white"/>
              </a:duotone>
            </a:blip>
            <a:srcRect/>
            <a:stretch>
              <a:fillRect/>
            </a:stretch>
          </p:blipFill>
          <p:spPr bwMode="auto">
            <a:xfrm>
              <a:off x="0" y="1371600"/>
              <a:ext cx="9144000" cy="5486400"/>
            </a:xfrm>
            <a:prstGeom prst="rect">
              <a:avLst/>
            </a:prstGeom>
            <a:noFill/>
            <a:ln w="9525">
              <a:solidFill>
                <a:schemeClr val="accent4"/>
              </a:solidFill>
              <a:miter lim="800000"/>
              <a:headEnd/>
              <a:tailEnd/>
            </a:ln>
            <a:effectLst>
              <a:glow rad="63500">
                <a:schemeClr val="accent1">
                  <a:satMod val="175000"/>
                  <a:alpha val="40000"/>
                </a:schemeClr>
              </a:glow>
              <a:outerShdw blurRad="50800" dist="38100" dir="5400000" algn="t" rotWithShape="0">
                <a:prstClr val="black">
                  <a:alpha val="40000"/>
                </a:prstClr>
              </a:outerShdw>
            </a:effectLst>
            <a:scene3d>
              <a:camera prst="orthographicFront">
                <a:rot lat="0" lon="0" rev="0"/>
              </a:camera>
              <a:lightRig rig="balanced" dir="t">
                <a:rot lat="0" lon="0" rev="8700000"/>
              </a:lightRig>
            </a:scene3d>
            <a:sp3d>
              <a:bevelT w="190500" h="38100"/>
            </a:sp3d>
          </p:spPr>
        </p:pic>
        <p:sp>
          <p:nvSpPr>
            <p:cNvPr id="8" name="Rectangle 7"/>
            <p:cNvSpPr/>
            <p:nvPr/>
          </p:nvSpPr>
          <p:spPr>
            <a:xfrm>
              <a:off x="1828800" y="-152400"/>
              <a:ext cx="5433219" cy="1604541"/>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0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NLC India Limited</a:t>
              </a:r>
            </a:p>
            <a:p>
              <a:pPr algn="ctr"/>
              <a:r>
                <a:rPr lang="en-US" sz="28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Barsingsar Thermal Power Station</a:t>
              </a:r>
            </a:p>
            <a:p>
              <a:pPr algn="ctr"/>
              <a:r>
                <a:rPr lang="en-US" sz="28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Boiler Maintenance</a:t>
              </a:r>
              <a:endParaRPr lang="en-US" sz="28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pic>
          <p:nvPicPr>
            <p:cNvPr id="9" name="Picture 8" descr="Gandhiji's Logo.png"/>
            <p:cNvPicPr>
              <a:picLocks noChangeAspect="1"/>
            </p:cNvPicPr>
            <p:nvPr/>
          </p:nvPicPr>
          <p:blipFill>
            <a:blip r:embed="rId4" cstate="print"/>
            <a:stretch>
              <a:fillRect/>
            </a:stretch>
          </p:blipFill>
          <p:spPr>
            <a:xfrm>
              <a:off x="7162800" y="0"/>
              <a:ext cx="1915550" cy="1371600"/>
            </a:xfrm>
            <a:prstGeom prst="rect">
              <a:avLst/>
            </a:prstGeom>
          </p:spPr>
        </p:pic>
      </p:grpSp>
      <p:sp>
        <p:nvSpPr>
          <p:cNvPr id="10" name="Rectangle 9"/>
          <p:cNvSpPr/>
          <p:nvPr/>
        </p:nvSpPr>
        <p:spPr>
          <a:xfrm>
            <a:off x="304800" y="1752600"/>
            <a:ext cx="8686800" cy="369332"/>
          </a:xfrm>
          <a:prstGeom prst="rect">
            <a:avLst/>
          </a:prstGeom>
        </p:spPr>
        <p:txBody>
          <a:bodyPr wrap="square">
            <a:spAutoFit/>
          </a:bodyPr>
          <a:lstStyle/>
          <a:p>
            <a:endParaRPr lang="en-US" b="1" dirty="0" smtClean="0">
              <a:solidFill>
                <a:srgbClr val="002060"/>
              </a:solidFill>
              <a:latin typeface="Bookman Old Style" pitchFamily="18" charset="0"/>
            </a:endParaRPr>
          </a:p>
        </p:txBody>
      </p:sp>
      <p:sp>
        <p:nvSpPr>
          <p:cNvPr id="11" name="Rectangle 10"/>
          <p:cNvSpPr/>
          <p:nvPr/>
        </p:nvSpPr>
        <p:spPr>
          <a:xfrm>
            <a:off x="2673082" y="3244334"/>
            <a:ext cx="184731" cy="369332"/>
          </a:xfrm>
          <a:prstGeom prst="rect">
            <a:avLst/>
          </a:prstGeom>
        </p:spPr>
        <p:txBody>
          <a:bodyPr wrap="none">
            <a:spAutoFit/>
          </a:bodyPr>
          <a:lstStyle/>
          <a:p>
            <a:endParaRPr lang="en-US" b="1" dirty="0" smtClean="0">
              <a:solidFill>
                <a:srgbClr val="002060"/>
              </a:solidFill>
              <a:latin typeface="Bookman Old Style" pitchFamily="18" charset="0"/>
            </a:endParaRPr>
          </a:p>
        </p:txBody>
      </p:sp>
      <p:sp>
        <p:nvSpPr>
          <p:cNvPr id="14" name="Subtitle 2"/>
          <p:cNvSpPr>
            <a:spLocks noGrp="1"/>
          </p:cNvSpPr>
          <p:nvPr>
            <p:ph type="subTitle" idx="1"/>
          </p:nvPr>
        </p:nvSpPr>
        <p:spPr>
          <a:xfrm>
            <a:off x="0" y="1447800"/>
            <a:ext cx="9144000" cy="5410200"/>
          </a:xfrm>
        </p:spPr>
        <p:txBody>
          <a:bodyPr/>
          <a:lstStyle/>
          <a:p>
            <a:endParaRPr lang="en-US" b="1" dirty="0" smtClean="0">
              <a:solidFill>
                <a:srgbClr val="002060"/>
              </a:solidFill>
              <a:latin typeface="Bookman Old Style" pitchFamily="18" charset="0"/>
            </a:endParaRPr>
          </a:p>
          <a:p>
            <a:endParaRPr lang="en-US" b="1" dirty="0" smtClean="0">
              <a:solidFill>
                <a:srgbClr val="002060"/>
              </a:solidFill>
              <a:latin typeface="Bookman Old Style" pitchFamily="18" charset="0"/>
            </a:endParaRPr>
          </a:p>
          <a:p>
            <a:endParaRPr lang="en-US" b="1" dirty="0" smtClean="0">
              <a:solidFill>
                <a:srgbClr val="002060"/>
              </a:solidFill>
              <a:latin typeface="Bookman Old Style" pitchFamily="18" charset="0"/>
            </a:endParaRPr>
          </a:p>
        </p:txBody>
      </p:sp>
      <p:graphicFrame>
        <p:nvGraphicFramePr>
          <p:cNvPr id="15" name="Table 14"/>
          <p:cNvGraphicFramePr>
            <a:graphicFrameLocks noGrp="1"/>
          </p:cNvGraphicFramePr>
          <p:nvPr/>
        </p:nvGraphicFramePr>
        <p:xfrm>
          <a:off x="152400" y="1523995"/>
          <a:ext cx="8839200" cy="5181603"/>
        </p:xfrm>
        <a:graphic>
          <a:graphicData uri="http://schemas.openxmlformats.org/drawingml/2006/table">
            <a:tbl>
              <a:tblPr/>
              <a:tblGrid>
                <a:gridCol w="348000"/>
                <a:gridCol w="2349000"/>
                <a:gridCol w="352350"/>
                <a:gridCol w="352350"/>
                <a:gridCol w="352350"/>
                <a:gridCol w="352350"/>
                <a:gridCol w="352350"/>
                <a:gridCol w="352350"/>
                <a:gridCol w="352350"/>
                <a:gridCol w="352350"/>
                <a:gridCol w="352350"/>
                <a:gridCol w="352350"/>
                <a:gridCol w="352350"/>
                <a:gridCol w="352350"/>
                <a:gridCol w="352350"/>
                <a:gridCol w="352350"/>
                <a:gridCol w="352350"/>
                <a:gridCol w="352350"/>
                <a:gridCol w="504600"/>
              </a:tblGrid>
              <a:tr h="246743">
                <a:tc rowSpan="2">
                  <a:txBody>
                    <a:bodyPr/>
                    <a:lstStyle/>
                    <a:p>
                      <a:pPr algn="ctr" fontAlgn="ctr"/>
                      <a:r>
                        <a:rPr lang="en-US" sz="1000" b="0" i="0" u="none" strike="noStrike" dirty="0">
                          <a:solidFill>
                            <a:srgbClr val="000000"/>
                          </a:solidFill>
                          <a:latin typeface="Calibri"/>
                        </a:rPr>
                        <a:t>Sl. No: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en-US" sz="1000" b="0" i="0" u="none" strike="noStrike">
                          <a:solidFill>
                            <a:srgbClr val="000000"/>
                          </a:solidFill>
                          <a:latin typeface="Calibri"/>
                        </a:rPr>
                        <a:t>Year</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b"/>
                      <a:r>
                        <a:rPr lang="en-US" sz="1600" b="0" i="0" u="none" strike="noStrike" dirty="0">
                          <a:solidFill>
                            <a:srgbClr val="000000"/>
                          </a:solidFill>
                          <a:latin typeface="Calibri"/>
                        </a:rPr>
                        <a:t>2011-12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gridSpan="2">
                  <a:txBody>
                    <a:bodyPr/>
                    <a:lstStyle/>
                    <a:p>
                      <a:pPr algn="ctr" fontAlgn="b"/>
                      <a:r>
                        <a:rPr lang="en-US" sz="1600" b="0" i="0" u="none" strike="noStrike">
                          <a:solidFill>
                            <a:srgbClr val="000000"/>
                          </a:solidFill>
                          <a:latin typeface="Calibri"/>
                        </a:rPr>
                        <a:t>2012-13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gridSpan="2">
                  <a:txBody>
                    <a:bodyPr/>
                    <a:lstStyle/>
                    <a:p>
                      <a:pPr algn="ctr" fontAlgn="b"/>
                      <a:r>
                        <a:rPr lang="en-US" sz="1600" b="0" i="0" u="none" strike="noStrike">
                          <a:solidFill>
                            <a:srgbClr val="000000"/>
                          </a:solidFill>
                          <a:latin typeface="Calibri"/>
                        </a:rPr>
                        <a:t>2013-14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gridSpan="2">
                  <a:txBody>
                    <a:bodyPr/>
                    <a:lstStyle/>
                    <a:p>
                      <a:pPr algn="ctr" fontAlgn="b"/>
                      <a:r>
                        <a:rPr lang="en-US" sz="1600" b="0" i="0" u="none" strike="noStrike">
                          <a:solidFill>
                            <a:srgbClr val="000000"/>
                          </a:solidFill>
                          <a:latin typeface="Calibri"/>
                        </a:rPr>
                        <a:t>2014-15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gridSpan="2">
                  <a:txBody>
                    <a:bodyPr/>
                    <a:lstStyle/>
                    <a:p>
                      <a:pPr algn="ctr" fontAlgn="b"/>
                      <a:r>
                        <a:rPr lang="en-US" sz="1600" b="0" i="0" u="none" strike="noStrike">
                          <a:solidFill>
                            <a:srgbClr val="000000"/>
                          </a:solidFill>
                          <a:latin typeface="Calibri"/>
                        </a:rPr>
                        <a:t>2015-16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gridSpan="2">
                  <a:txBody>
                    <a:bodyPr/>
                    <a:lstStyle/>
                    <a:p>
                      <a:pPr algn="ctr" fontAlgn="b"/>
                      <a:r>
                        <a:rPr lang="en-US" sz="1600" b="0" i="0" u="none" strike="noStrike">
                          <a:solidFill>
                            <a:srgbClr val="000000"/>
                          </a:solidFill>
                          <a:latin typeface="Calibri"/>
                        </a:rPr>
                        <a:t>2016-17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gridSpan="2">
                  <a:txBody>
                    <a:bodyPr/>
                    <a:lstStyle/>
                    <a:p>
                      <a:pPr algn="ctr" fontAlgn="b"/>
                      <a:r>
                        <a:rPr lang="en-US" sz="1600" b="0" i="0" u="none" strike="noStrike">
                          <a:solidFill>
                            <a:srgbClr val="000000"/>
                          </a:solidFill>
                          <a:latin typeface="Calibri"/>
                        </a:rPr>
                        <a:t>2017-18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gridSpan="2">
                  <a:txBody>
                    <a:bodyPr/>
                    <a:lstStyle/>
                    <a:p>
                      <a:pPr algn="ctr" fontAlgn="b"/>
                      <a:r>
                        <a:rPr lang="en-US" sz="1600" b="0" i="0" u="none" strike="noStrike">
                          <a:solidFill>
                            <a:srgbClr val="000000"/>
                          </a:solidFill>
                          <a:latin typeface="Calibri"/>
                        </a:rPr>
                        <a:t>2018-19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rowSpan="2">
                  <a:txBody>
                    <a:bodyPr/>
                    <a:lstStyle/>
                    <a:p>
                      <a:pPr algn="ctr" fontAlgn="ctr"/>
                      <a:r>
                        <a:rPr lang="en-US" sz="1600" b="0" i="0" u="none" strike="noStrike">
                          <a:solidFill>
                            <a:srgbClr val="000000"/>
                          </a:solidFill>
                          <a:latin typeface="Calibri"/>
                        </a:rPr>
                        <a:t>Total</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46743">
                <a:tc vMerge="1">
                  <a:txBody>
                    <a:bodyPr/>
                    <a:lstStyle/>
                    <a:p>
                      <a:endParaRPr lang="en-US"/>
                    </a:p>
                  </a:txBody>
                  <a:tcPr/>
                </a:tc>
                <a:tc vMerge="1">
                  <a:txBody>
                    <a:bodyPr/>
                    <a:lstStyle/>
                    <a:p>
                      <a:endParaRPr lang="en-US"/>
                    </a:p>
                  </a:txBody>
                  <a:tcPr/>
                </a:tc>
                <a:tc>
                  <a:txBody>
                    <a:bodyPr/>
                    <a:lstStyle/>
                    <a:p>
                      <a:pPr algn="l" fontAlgn="b"/>
                      <a:r>
                        <a:rPr lang="en-US" sz="1600" b="0" i="0" u="none" strike="noStrike" dirty="0">
                          <a:solidFill>
                            <a:srgbClr val="000000"/>
                          </a:solidFill>
                          <a:latin typeface="Calibri"/>
                        </a:rPr>
                        <a:t>U1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600" b="0" i="0" u="none" strike="noStrike" dirty="0">
                          <a:solidFill>
                            <a:srgbClr val="000000"/>
                          </a:solidFill>
                          <a:latin typeface="Calibri"/>
                        </a:rPr>
                        <a:t>U2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600" b="0" i="0" u="none" strike="noStrike">
                          <a:solidFill>
                            <a:srgbClr val="000000"/>
                          </a:solidFill>
                          <a:latin typeface="Calibri"/>
                        </a:rPr>
                        <a:t>U1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600" b="0" i="0" u="none" strike="noStrike">
                          <a:solidFill>
                            <a:srgbClr val="000000"/>
                          </a:solidFill>
                          <a:latin typeface="Calibri"/>
                        </a:rPr>
                        <a:t>U2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600" b="0" i="0" u="none" strike="noStrike">
                          <a:solidFill>
                            <a:srgbClr val="000000"/>
                          </a:solidFill>
                          <a:latin typeface="Calibri"/>
                        </a:rPr>
                        <a:t>U1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600" b="0" i="0" u="none" strike="noStrike">
                          <a:solidFill>
                            <a:srgbClr val="000000"/>
                          </a:solidFill>
                          <a:latin typeface="Calibri"/>
                        </a:rPr>
                        <a:t>U2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600" b="0" i="0" u="none" strike="noStrike">
                          <a:solidFill>
                            <a:srgbClr val="000000"/>
                          </a:solidFill>
                          <a:latin typeface="Calibri"/>
                        </a:rPr>
                        <a:t>U1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600" b="0" i="0" u="none" strike="noStrike">
                          <a:solidFill>
                            <a:srgbClr val="000000"/>
                          </a:solidFill>
                          <a:latin typeface="Calibri"/>
                        </a:rPr>
                        <a:t>U2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600" b="0" i="0" u="none" strike="noStrike">
                          <a:solidFill>
                            <a:srgbClr val="000000"/>
                          </a:solidFill>
                          <a:latin typeface="Calibri"/>
                        </a:rPr>
                        <a:t>U1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600" b="0" i="0" u="none" strike="noStrike">
                          <a:solidFill>
                            <a:srgbClr val="000000"/>
                          </a:solidFill>
                          <a:latin typeface="Calibri"/>
                        </a:rPr>
                        <a:t>U2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600" b="0" i="0" u="none" strike="noStrike">
                          <a:solidFill>
                            <a:srgbClr val="000000"/>
                          </a:solidFill>
                          <a:latin typeface="Calibri"/>
                        </a:rPr>
                        <a:t>U1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600" b="0" i="0" u="none" strike="noStrike">
                          <a:solidFill>
                            <a:srgbClr val="000000"/>
                          </a:solidFill>
                          <a:latin typeface="Calibri"/>
                        </a:rPr>
                        <a:t>U2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600" b="0" i="0" u="none" strike="noStrike">
                          <a:solidFill>
                            <a:srgbClr val="000000"/>
                          </a:solidFill>
                          <a:latin typeface="Calibri"/>
                        </a:rPr>
                        <a:t>U1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600" b="0" i="0" u="none" strike="noStrike">
                          <a:solidFill>
                            <a:srgbClr val="000000"/>
                          </a:solidFill>
                          <a:latin typeface="Calibri"/>
                        </a:rPr>
                        <a:t>U2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600" b="0" i="0" u="none" strike="noStrike">
                          <a:solidFill>
                            <a:srgbClr val="000000"/>
                          </a:solidFill>
                          <a:latin typeface="Calibri"/>
                        </a:rPr>
                        <a:t>U1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600" b="0" i="0" u="none" strike="noStrike">
                          <a:solidFill>
                            <a:srgbClr val="000000"/>
                          </a:solidFill>
                          <a:latin typeface="Calibri"/>
                        </a:rPr>
                        <a:t>U2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en-US"/>
                    </a:p>
                  </a:txBody>
                  <a:tcPr/>
                </a:tc>
              </a:tr>
              <a:tr h="246743">
                <a:tc>
                  <a:txBody>
                    <a:bodyPr/>
                    <a:lstStyle/>
                    <a:p>
                      <a:pPr algn="ctr" fontAlgn="ctr"/>
                      <a:r>
                        <a:rPr lang="en-US" sz="1000" b="0" i="0" u="none" strike="noStrike">
                          <a:solidFill>
                            <a:srgbClr val="000000"/>
                          </a:solidFill>
                          <a:latin typeface="Calibri"/>
                        </a:rPr>
                        <a:t>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b"/>
                      <a:r>
                        <a:rPr lang="en-US" sz="1600" b="0" i="0" u="none" strike="noStrike" dirty="0">
                          <a:solidFill>
                            <a:srgbClr val="000000"/>
                          </a:solidFill>
                          <a:latin typeface="Calibri"/>
                        </a:rPr>
                        <a:t>Combustor water wall</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1600" b="0" i="0" u="none" strike="noStrike">
                          <a:solidFill>
                            <a:srgbClr val="000000"/>
                          </a:solidFill>
                          <a:latin typeface="Calibri"/>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1600" b="0" i="0" u="none" strike="noStrike" dirty="0">
                          <a:solidFill>
                            <a:srgbClr val="000000"/>
                          </a:solidFill>
                          <a:latin typeface="Calibri"/>
                        </a:rPr>
                        <a:t>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1600" b="0" i="0" u="none" strike="noStrike">
                          <a:solidFill>
                            <a:srgbClr val="000000"/>
                          </a:solidFill>
                          <a:latin typeface="Calibri"/>
                        </a:rPr>
                        <a:t>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1600" b="0" i="0" u="none" strike="noStrike">
                          <a:solidFill>
                            <a:srgbClr val="000000"/>
                          </a:solidFill>
                          <a:latin typeface="Calibri"/>
                        </a:rPr>
                        <a:t>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1600" b="0" i="0" u="none" strike="noStrike">
                          <a:solidFill>
                            <a:srgbClr val="000000"/>
                          </a:solidFill>
                          <a:latin typeface="Calibri"/>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1600" b="0" i="0" u="none" strike="noStrike">
                          <a:solidFill>
                            <a:srgbClr val="000000"/>
                          </a:solidFill>
                          <a:latin typeface="Calibri"/>
                        </a:rPr>
                        <a:t>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1600" b="0" i="0" u="none" strike="noStrike">
                          <a:solidFill>
                            <a:srgbClr val="000000"/>
                          </a:solidFill>
                          <a:latin typeface="Calibri"/>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1600" b="0" i="0" u="none" strike="noStrike">
                          <a:solidFill>
                            <a:srgbClr val="000000"/>
                          </a:solidFill>
                          <a:latin typeface="Calibri"/>
                        </a:rPr>
                        <a:t>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1600" b="0" i="0" u="none" strike="noStrike">
                          <a:solidFill>
                            <a:srgbClr val="000000"/>
                          </a:solidFill>
                          <a:latin typeface="Calibri"/>
                        </a:rPr>
                        <a:t>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1600" b="0" i="0" u="none" strike="noStrike">
                          <a:solidFill>
                            <a:srgbClr val="000000"/>
                          </a:solidFill>
                          <a:latin typeface="Calibri"/>
                        </a:rPr>
                        <a:t>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1600" b="0" i="0" u="none" strike="noStrike">
                          <a:solidFill>
                            <a:srgbClr val="000000"/>
                          </a:solidFill>
                          <a:latin typeface="Calibri"/>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1600" b="0" i="0" u="none" strike="noStrike">
                          <a:solidFill>
                            <a:srgbClr val="000000"/>
                          </a:solidFill>
                          <a:latin typeface="Calibri"/>
                        </a:rPr>
                        <a:t>2</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1600" b="0" i="0" u="none" strike="noStrike">
                          <a:solidFill>
                            <a:srgbClr val="000000"/>
                          </a:solidFill>
                          <a:latin typeface="Calibri"/>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1600" b="0" i="0" u="none" strike="noStrike">
                          <a:solidFill>
                            <a:srgbClr val="000000"/>
                          </a:solidFill>
                          <a:latin typeface="Calibri"/>
                        </a:rPr>
                        <a:t>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1600" b="0" i="0" u="none" strike="noStrike">
                          <a:solidFill>
                            <a:srgbClr val="000000"/>
                          </a:solidFill>
                          <a:latin typeface="Calibri"/>
                        </a:rPr>
                        <a:t>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1600" b="0" i="0" u="none" strike="noStrike">
                          <a:solidFill>
                            <a:srgbClr val="000000"/>
                          </a:solidFill>
                          <a:latin typeface="Calibri"/>
                        </a:rPr>
                        <a:t>1</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1600" b="0" i="1" u="none" strike="noStrike" dirty="0">
                          <a:solidFill>
                            <a:srgbClr val="000000"/>
                          </a:solidFill>
                          <a:latin typeface="Calibri"/>
                        </a:rPr>
                        <a:t>9</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r>
              <a:tr h="246743">
                <a:tc>
                  <a:txBody>
                    <a:bodyPr/>
                    <a:lstStyle/>
                    <a:p>
                      <a:pPr algn="ctr" fontAlgn="ctr"/>
                      <a:r>
                        <a:rPr lang="en-US" sz="1000" b="0" i="0" u="none" strike="noStrike">
                          <a:solidFill>
                            <a:srgbClr val="000000"/>
                          </a:solidFill>
                          <a:latin typeface="Calibri"/>
                        </a:rPr>
                        <a:t>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b"/>
                      <a:r>
                        <a:rPr lang="en-US" sz="1600" b="0" i="0" u="none" strike="noStrike" dirty="0">
                          <a:solidFill>
                            <a:srgbClr val="000000"/>
                          </a:solidFill>
                          <a:latin typeface="Calibri"/>
                        </a:rPr>
                        <a:t>seal pot WW</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1600" b="0" i="0" u="none" strike="noStrike">
                          <a:solidFill>
                            <a:srgbClr val="000000"/>
                          </a:solidFill>
                          <a:latin typeface="Calibri"/>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1600" b="0" i="0" u="none" strike="noStrike" dirty="0">
                          <a:solidFill>
                            <a:srgbClr val="000000"/>
                          </a:solidFill>
                          <a:latin typeface="Calibri"/>
                        </a:rPr>
                        <a:t>3</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1600" b="0" i="0" u="none" strike="noStrike" dirty="0">
                          <a:solidFill>
                            <a:srgbClr val="000000"/>
                          </a:solidFill>
                          <a:latin typeface="Calibri"/>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1600" b="0" i="0" u="none" strike="noStrike">
                          <a:solidFill>
                            <a:srgbClr val="000000"/>
                          </a:solidFill>
                          <a:latin typeface="Calibri"/>
                        </a:rPr>
                        <a:t>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1600" b="0" i="0" u="none" strike="noStrike">
                          <a:solidFill>
                            <a:srgbClr val="000000"/>
                          </a:solidFill>
                          <a:latin typeface="Calibri"/>
                        </a:rPr>
                        <a:t>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1600" b="0" i="0" u="none" strike="noStrike">
                          <a:solidFill>
                            <a:srgbClr val="000000"/>
                          </a:solidFill>
                          <a:latin typeface="Calibri"/>
                        </a:rPr>
                        <a:t>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1600" b="0" i="0" u="none" strike="noStrike">
                          <a:solidFill>
                            <a:srgbClr val="000000"/>
                          </a:solidFill>
                          <a:latin typeface="Calibri"/>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1600" b="0" i="0" u="none" strike="noStrike">
                          <a:solidFill>
                            <a:srgbClr val="000000"/>
                          </a:solidFill>
                          <a:latin typeface="Calibri"/>
                        </a:rPr>
                        <a:t>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1600" b="0" i="0" u="none" strike="noStrike">
                          <a:solidFill>
                            <a:srgbClr val="000000"/>
                          </a:solidFill>
                          <a:latin typeface="Calibri"/>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1600" b="0" i="0" u="none" strike="noStrike">
                          <a:solidFill>
                            <a:srgbClr val="000000"/>
                          </a:solidFill>
                          <a:latin typeface="Calibri"/>
                        </a:rPr>
                        <a:t>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1600" b="0" i="0" u="none" strike="noStrike">
                          <a:solidFill>
                            <a:srgbClr val="000000"/>
                          </a:solidFill>
                          <a:latin typeface="Calibri"/>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1600" b="0" i="0" u="none" strike="noStrike">
                          <a:solidFill>
                            <a:srgbClr val="000000"/>
                          </a:solidFill>
                          <a:latin typeface="Calibri"/>
                        </a:rPr>
                        <a:t>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1600" b="0" i="0" u="none" strike="noStrike">
                          <a:solidFill>
                            <a:srgbClr val="000000"/>
                          </a:solidFill>
                          <a:latin typeface="Calibri"/>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1600" b="0" i="0" u="none" strike="noStrike">
                          <a:solidFill>
                            <a:srgbClr val="000000"/>
                          </a:solidFill>
                          <a:latin typeface="Calibri"/>
                        </a:rPr>
                        <a:t>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1600" b="0" i="0" u="none" strike="noStrike">
                          <a:solidFill>
                            <a:srgbClr val="000000"/>
                          </a:solidFill>
                          <a:latin typeface="Calibri"/>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1600" b="0" i="0" u="none" strike="noStrike">
                          <a:solidFill>
                            <a:srgbClr val="000000"/>
                          </a:solidFill>
                          <a:latin typeface="Calibri"/>
                        </a:rPr>
                        <a:t>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1600" b="0" i="0" u="none" strike="noStrike">
                          <a:solidFill>
                            <a:srgbClr val="000000"/>
                          </a:solidFill>
                          <a:latin typeface="Calibri"/>
                        </a:rPr>
                        <a:t>4</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r>
              <a:tr h="246743">
                <a:tc>
                  <a:txBody>
                    <a:bodyPr/>
                    <a:lstStyle/>
                    <a:p>
                      <a:pPr algn="ctr" fontAlgn="ctr"/>
                      <a:r>
                        <a:rPr lang="en-US" sz="1000" b="0" i="0" u="none" strike="noStrike">
                          <a:solidFill>
                            <a:srgbClr val="000000"/>
                          </a:solidFill>
                          <a:latin typeface="Calibri"/>
                        </a:rPr>
                        <a:t>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b"/>
                      <a:r>
                        <a:rPr lang="en-US" sz="1600" b="0" i="0" u="none" strike="noStrike" dirty="0">
                          <a:solidFill>
                            <a:srgbClr val="000000"/>
                          </a:solidFill>
                          <a:latin typeface="Calibri"/>
                        </a:rPr>
                        <a:t>Lignite path water wall</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1600" b="0" i="0" u="none" strike="noStrike">
                          <a:solidFill>
                            <a:srgbClr val="000000"/>
                          </a:solidFill>
                          <a:latin typeface="Calibri"/>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1600" b="0" i="0" u="none" strike="noStrike">
                          <a:solidFill>
                            <a:srgbClr val="000000"/>
                          </a:solidFill>
                          <a:latin typeface="Calibri"/>
                        </a:rPr>
                        <a:t>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1600" b="0" i="0" u="none" strike="noStrike">
                          <a:solidFill>
                            <a:srgbClr val="000000"/>
                          </a:solidFill>
                          <a:latin typeface="Calibri"/>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1600" b="0" i="0" u="none" strike="noStrike">
                          <a:solidFill>
                            <a:srgbClr val="000000"/>
                          </a:solidFill>
                          <a:latin typeface="Calibri"/>
                        </a:rPr>
                        <a:t>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1600" b="0" i="0" u="none" strike="noStrike">
                          <a:solidFill>
                            <a:srgbClr val="000000"/>
                          </a:solidFill>
                          <a:latin typeface="Calibri"/>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1600" b="0" i="0" u="none" strike="noStrike">
                          <a:solidFill>
                            <a:srgbClr val="000000"/>
                          </a:solidFill>
                          <a:latin typeface="Calibri"/>
                        </a:rPr>
                        <a:t>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1600" b="0" i="0" u="none" strike="noStrike">
                          <a:solidFill>
                            <a:srgbClr val="000000"/>
                          </a:solidFill>
                          <a:latin typeface="Calibri"/>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1600" b="0" i="0" u="none" strike="noStrike">
                          <a:solidFill>
                            <a:srgbClr val="000000"/>
                          </a:solidFill>
                          <a:latin typeface="Calibri"/>
                        </a:rPr>
                        <a:t>1</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1600" b="0" i="0" u="none" strike="noStrike">
                          <a:solidFill>
                            <a:srgbClr val="000000"/>
                          </a:solidFill>
                          <a:latin typeface="Calibri"/>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1600" b="0" i="0" u="none" strike="noStrike">
                          <a:solidFill>
                            <a:srgbClr val="000000"/>
                          </a:solidFill>
                          <a:latin typeface="Calibri"/>
                        </a:rPr>
                        <a:t>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1600" b="0" i="0" u="none" strike="noStrike">
                          <a:solidFill>
                            <a:srgbClr val="000000"/>
                          </a:solidFill>
                          <a:latin typeface="Calibri"/>
                        </a:rPr>
                        <a:t>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1600" b="0" i="0" u="none" strike="noStrike">
                          <a:solidFill>
                            <a:srgbClr val="000000"/>
                          </a:solidFill>
                          <a:latin typeface="Calibri"/>
                        </a:rPr>
                        <a:t>1</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1600" b="0" i="0" u="none" strike="noStrike">
                          <a:solidFill>
                            <a:srgbClr val="000000"/>
                          </a:solidFill>
                          <a:latin typeface="Calibri"/>
                        </a:rPr>
                        <a:t>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1600" b="0" i="0" u="none" strike="noStrike">
                          <a:solidFill>
                            <a:srgbClr val="000000"/>
                          </a:solidFill>
                          <a:latin typeface="Calibri"/>
                        </a:rPr>
                        <a:t>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1600" b="0" i="0" u="none" strike="noStrike">
                          <a:solidFill>
                            <a:srgbClr val="000000"/>
                          </a:solidFill>
                          <a:latin typeface="Calibri"/>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1600" b="0" i="0" u="none" strike="noStrike">
                          <a:solidFill>
                            <a:srgbClr val="000000"/>
                          </a:solidFill>
                          <a:latin typeface="Calibri"/>
                        </a:rPr>
                        <a:t>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1600" b="0" i="0" u="none" strike="noStrike">
                          <a:solidFill>
                            <a:srgbClr val="000000"/>
                          </a:solidFill>
                          <a:latin typeface="Calibri"/>
                        </a:rPr>
                        <a:t>4</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r>
              <a:tr h="246743">
                <a:tc>
                  <a:txBody>
                    <a:bodyPr/>
                    <a:lstStyle/>
                    <a:p>
                      <a:pPr algn="ctr" fontAlgn="ctr"/>
                      <a:r>
                        <a:rPr lang="en-US" sz="1000" b="0" i="0" u="none" strike="noStrike">
                          <a:solidFill>
                            <a:srgbClr val="000000"/>
                          </a:solidFill>
                          <a:latin typeface="Calibri"/>
                        </a:rPr>
                        <a:t>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b"/>
                      <a:r>
                        <a:rPr lang="en-US" sz="1600" b="0" i="0" u="none" strike="noStrike" dirty="0">
                          <a:solidFill>
                            <a:srgbClr val="000000"/>
                          </a:solidFill>
                          <a:latin typeface="Calibri"/>
                        </a:rPr>
                        <a:t>FBHE-1 water wall</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1600" b="0" i="0" u="none" strike="noStrike">
                          <a:solidFill>
                            <a:srgbClr val="000000"/>
                          </a:solidFill>
                          <a:latin typeface="Calibri"/>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1600" b="0" i="0" u="none" strike="noStrike">
                          <a:solidFill>
                            <a:srgbClr val="000000"/>
                          </a:solidFill>
                          <a:latin typeface="Calibri"/>
                        </a:rPr>
                        <a:t>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1600" b="0" i="0" u="none" strike="noStrike">
                          <a:solidFill>
                            <a:srgbClr val="000000"/>
                          </a:solidFill>
                          <a:latin typeface="Calibri"/>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1600" b="0" i="0" u="none" strike="noStrike">
                          <a:solidFill>
                            <a:srgbClr val="000000"/>
                          </a:solidFill>
                          <a:latin typeface="Calibri"/>
                        </a:rPr>
                        <a:t>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1600" b="0" i="0" u="none" strike="noStrike" dirty="0">
                          <a:solidFill>
                            <a:srgbClr val="000000"/>
                          </a:solidFill>
                          <a:latin typeface="Calibri"/>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1600" b="0" i="0" u="none" strike="noStrike">
                          <a:solidFill>
                            <a:srgbClr val="000000"/>
                          </a:solidFill>
                          <a:latin typeface="Calibri"/>
                        </a:rPr>
                        <a:t>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1600" b="0" i="0" u="none" strike="noStrike">
                          <a:solidFill>
                            <a:srgbClr val="000000"/>
                          </a:solidFill>
                          <a:latin typeface="Calibri"/>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1600" b="0" i="0" u="none" strike="noStrike">
                          <a:solidFill>
                            <a:srgbClr val="000000"/>
                          </a:solidFill>
                          <a:latin typeface="Calibri"/>
                        </a:rPr>
                        <a:t>1</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1600" b="0" i="0" u="none" strike="noStrike">
                          <a:solidFill>
                            <a:srgbClr val="000000"/>
                          </a:solidFill>
                          <a:latin typeface="Calibri"/>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1600" b="0" i="0" u="none" strike="noStrike">
                          <a:solidFill>
                            <a:srgbClr val="000000"/>
                          </a:solidFill>
                          <a:latin typeface="Calibri"/>
                        </a:rPr>
                        <a:t>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1600" b="0" i="0" u="none" strike="noStrike">
                          <a:solidFill>
                            <a:srgbClr val="000000"/>
                          </a:solidFill>
                          <a:latin typeface="Calibri"/>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1600" b="0" i="0" u="none" strike="noStrike">
                          <a:solidFill>
                            <a:srgbClr val="000000"/>
                          </a:solidFill>
                          <a:latin typeface="Calibri"/>
                        </a:rPr>
                        <a:t>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1600" b="0" i="0" u="none" strike="noStrike">
                          <a:solidFill>
                            <a:srgbClr val="000000"/>
                          </a:solidFill>
                          <a:latin typeface="Calibri"/>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1600" b="0" i="0" u="none" strike="noStrike">
                          <a:solidFill>
                            <a:srgbClr val="000000"/>
                          </a:solidFill>
                          <a:latin typeface="Calibri"/>
                        </a:rPr>
                        <a:t>2</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1600" b="0" i="0" u="none" strike="noStrike">
                          <a:solidFill>
                            <a:srgbClr val="000000"/>
                          </a:solidFill>
                          <a:latin typeface="Calibri"/>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1600" b="0" i="0" u="none" strike="noStrike">
                          <a:solidFill>
                            <a:srgbClr val="000000"/>
                          </a:solidFill>
                          <a:latin typeface="Calibri"/>
                        </a:rPr>
                        <a:t>1</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1600" b="0" i="0" u="none" strike="noStrike" dirty="0">
                          <a:solidFill>
                            <a:srgbClr val="000000"/>
                          </a:solidFill>
                          <a:latin typeface="Calibri"/>
                        </a:rPr>
                        <a:t>4</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r>
              <a:tr h="246743">
                <a:tc>
                  <a:txBody>
                    <a:bodyPr/>
                    <a:lstStyle/>
                    <a:p>
                      <a:pPr algn="ctr" fontAlgn="ctr"/>
                      <a:r>
                        <a:rPr lang="en-US" sz="1000" b="0" i="0" u="none" strike="noStrike">
                          <a:solidFill>
                            <a:srgbClr val="000000"/>
                          </a:solidFill>
                          <a:latin typeface="Calibri"/>
                        </a:rPr>
                        <a:t>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b"/>
                      <a:r>
                        <a:rPr lang="en-US" sz="1600" b="0" i="0" u="none" strike="noStrike" dirty="0">
                          <a:solidFill>
                            <a:srgbClr val="000000"/>
                          </a:solidFill>
                          <a:latin typeface="Calibri"/>
                        </a:rPr>
                        <a:t>FBHE-2 water wall</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1600" b="0" i="0" u="none" strike="noStrike">
                          <a:solidFill>
                            <a:srgbClr val="000000"/>
                          </a:solidFill>
                          <a:latin typeface="Calibri"/>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1600" b="0" i="0" u="none" strike="noStrike">
                          <a:solidFill>
                            <a:srgbClr val="000000"/>
                          </a:solidFill>
                          <a:latin typeface="Calibri"/>
                        </a:rPr>
                        <a:t>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1600" b="0" i="0" u="none" strike="noStrike">
                          <a:solidFill>
                            <a:srgbClr val="000000"/>
                          </a:solidFill>
                          <a:latin typeface="Calibri"/>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1600" b="0" i="0" u="none" strike="noStrike">
                          <a:solidFill>
                            <a:srgbClr val="000000"/>
                          </a:solidFill>
                          <a:latin typeface="Calibri"/>
                        </a:rPr>
                        <a:t>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1600" b="0" i="0" u="none" strike="noStrike" dirty="0">
                          <a:solidFill>
                            <a:srgbClr val="000000"/>
                          </a:solidFill>
                          <a:latin typeface="Calibri"/>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1600" b="0" i="0" u="none" strike="noStrike">
                          <a:solidFill>
                            <a:srgbClr val="000000"/>
                          </a:solidFill>
                          <a:latin typeface="Calibri"/>
                        </a:rPr>
                        <a:t>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1600" b="0" i="0" u="none" strike="noStrike">
                          <a:solidFill>
                            <a:srgbClr val="000000"/>
                          </a:solidFill>
                          <a:latin typeface="Calibri"/>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1600" b="0" i="0" u="none" strike="noStrike" dirty="0">
                          <a:solidFill>
                            <a:srgbClr val="000000"/>
                          </a:solidFill>
                          <a:latin typeface="Calibri"/>
                        </a:rPr>
                        <a:t>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1600" b="0" i="0" u="none" strike="noStrike">
                          <a:solidFill>
                            <a:srgbClr val="000000"/>
                          </a:solidFill>
                          <a:latin typeface="Calibri"/>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1600" b="0" i="0" u="none" strike="noStrike">
                          <a:solidFill>
                            <a:srgbClr val="000000"/>
                          </a:solidFill>
                          <a:latin typeface="Calibri"/>
                        </a:rPr>
                        <a:t>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1600" b="0" i="0" u="none" strike="noStrike">
                          <a:solidFill>
                            <a:srgbClr val="000000"/>
                          </a:solidFill>
                          <a:latin typeface="Calibri"/>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1600" b="0" i="0" u="none" strike="noStrike">
                          <a:solidFill>
                            <a:srgbClr val="000000"/>
                          </a:solidFill>
                          <a:latin typeface="Calibri"/>
                        </a:rPr>
                        <a:t>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1600" b="0" i="0" u="none" strike="noStrike">
                          <a:solidFill>
                            <a:srgbClr val="000000"/>
                          </a:solidFill>
                          <a:latin typeface="Calibri"/>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1600" b="0" i="0" u="none" strike="noStrike">
                          <a:solidFill>
                            <a:srgbClr val="000000"/>
                          </a:solidFill>
                          <a:latin typeface="Calibri"/>
                        </a:rPr>
                        <a:t>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1600" b="0" i="0" u="none" strike="noStrike">
                          <a:solidFill>
                            <a:srgbClr val="000000"/>
                          </a:solidFill>
                          <a:latin typeface="Calibri"/>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1600" b="0" i="0" u="none" strike="noStrike">
                          <a:solidFill>
                            <a:srgbClr val="000000"/>
                          </a:solidFill>
                          <a:latin typeface="Calibri"/>
                        </a:rPr>
                        <a:t>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1600" b="0" i="0" u="none" strike="noStrike">
                          <a:solidFill>
                            <a:srgbClr val="000000"/>
                          </a:solidFill>
                          <a:latin typeface="Calibri"/>
                        </a:rPr>
                        <a:t>0</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r>
              <a:tr h="246743">
                <a:tc>
                  <a:txBody>
                    <a:bodyPr/>
                    <a:lstStyle/>
                    <a:p>
                      <a:pPr algn="ctr" fontAlgn="ctr"/>
                      <a:r>
                        <a:rPr lang="en-US" sz="1000" b="0" i="0" u="none" strike="noStrike">
                          <a:solidFill>
                            <a:srgbClr val="000000"/>
                          </a:solidFill>
                          <a:latin typeface="Calibri"/>
                        </a:rPr>
                        <a:t>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b"/>
                      <a:r>
                        <a:rPr lang="en-US" sz="1600" b="0" i="0" u="none" strike="noStrike" dirty="0">
                          <a:solidFill>
                            <a:srgbClr val="000000"/>
                          </a:solidFill>
                          <a:latin typeface="Calibri"/>
                        </a:rPr>
                        <a:t>FBHE-3 water wall</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1600" b="0" i="0" u="none" strike="noStrike">
                          <a:solidFill>
                            <a:srgbClr val="000000"/>
                          </a:solidFill>
                          <a:latin typeface="Calibri"/>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1600" b="0" i="0" u="none" strike="noStrike">
                          <a:solidFill>
                            <a:srgbClr val="000000"/>
                          </a:solidFill>
                          <a:latin typeface="Calibri"/>
                        </a:rPr>
                        <a:t>1</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1600" b="0" i="0" u="none" strike="noStrike">
                          <a:solidFill>
                            <a:srgbClr val="000000"/>
                          </a:solidFill>
                          <a:latin typeface="Calibri"/>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1600" b="0" i="0" u="none" strike="noStrike">
                          <a:solidFill>
                            <a:srgbClr val="000000"/>
                          </a:solidFill>
                          <a:latin typeface="Calibri"/>
                        </a:rPr>
                        <a:t>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1600" b="0" i="0" u="none" strike="noStrike">
                          <a:solidFill>
                            <a:srgbClr val="000000"/>
                          </a:solidFill>
                          <a:latin typeface="Calibri"/>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1600" b="0" i="0" u="none" strike="noStrike" dirty="0">
                          <a:solidFill>
                            <a:srgbClr val="000000"/>
                          </a:solidFill>
                          <a:latin typeface="Calibri"/>
                        </a:rPr>
                        <a:t>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1600" b="0" i="0" u="none" strike="noStrike" dirty="0">
                          <a:solidFill>
                            <a:srgbClr val="000000"/>
                          </a:solidFill>
                          <a:latin typeface="Calibri"/>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1600" b="0" i="0" u="none" strike="noStrike">
                          <a:solidFill>
                            <a:srgbClr val="000000"/>
                          </a:solidFill>
                          <a:latin typeface="Calibri"/>
                        </a:rPr>
                        <a:t>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1600" b="0" i="0" u="none" strike="noStrike" dirty="0">
                          <a:solidFill>
                            <a:srgbClr val="000000"/>
                          </a:solidFill>
                          <a:latin typeface="Calibri"/>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1600" b="0" i="0" u="none" strike="noStrike" dirty="0">
                          <a:solidFill>
                            <a:srgbClr val="000000"/>
                          </a:solidFill>
                          <a:latin typeface="Calibri"/>
                        </a:rPr>
                        <a:t>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1600" b="0" i="0" u="none" strike="noStrike">
                          <a:solidFill>
                            <a:srgbClr val="000000"/>
                          </a:solidFill>
                          <a:latin typeface="Calibri"/>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1600" b="0" i="0" u="none" strike="noStrike">
                          <a:solidFill>
                            <a:srgbClr val="000000"/>
                          </a:solidFill>
                          <a:latin typeface="Calibri"/>
                        </a:rPr>
                        <a:t>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1600" b="0" i="0" u="none" strike="noStrike">
                          <a:solidFill>
                            <a:srgbClr val="000000"/>
                          </a:solidFill>
                          <a:latin typeface="Calibri"/>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1600" b="0" i="0" u="none" strike="noStrike">
                          <a:solidFill>
                            <a:srgbClr val="000000"/>
                          </a:solidFill>
                          <a:latin typeface="Calibri"/>
                        </a:rPr>
                        <a:t>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1600" b="0" i="0" u="none" strike="noStrike">
                          <a:solidFill>
                            <a:srgbClr val="000000"/>
                          </a:solidFill>
                          <a:latin typeface="Calibri"/>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1600" b="0" i="0" u="none" strike="noStrike">
                          <a:solidFill>
                            <a:srgbClr val="000000"/>
                          </a:solidFill>
                          <a:latin typeface="Calibri"/>
                        </a:rPr>
                        <a:t>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1600" b="0" i="0" u="none" strike="noStrike">
                          <a:solidFill>
                            <a:srgbClr val="000000"/>
                          </a:solidFill>
                          <a:latin typeface="Calibri"/>
                        </a:rPr>
                        <a:t>1</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r>
              <a:tr h="246743">
                <a:tc>
                  <a:txBody>
                    <a:bodyPr/>
                    <a:lstStyle/>
                    <a:p>
                      <a:pPr algn="ctr" fontAlgn="ctr"/>
                      <a:r>
                        <a:rPr lang="en-US" sz="1000" b="0" i="0" u="none" strike="noStrike">
                          <a:solidFill>
                            <a:srgbClr val="000000"/>
                          </a:solidFill>
                          <a:latin typeface="Calibri"/>
                        </a:rPr>
                        <a:t>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b"/>
                      <a:r>
                        <a:rPr lang="en-US" sz="1600" b="0" i="0" u="none" strike="noStrike" dirty="0">
                          <a:solidFill>
                            <a:srgbClr val="000000"/>
                          </a:solidFill>
                          <a:latin typeface="Calibri"/>
                        </a:rPr>
                        <a:t>FBHE-4water wall</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1600" b="0" i="0" u="none" strike="noStrike">
                          <a:solidFill>
                            <a:srgbClr val="000000"/>
                          </a:solidFill>
                          <a:latin typeface="Calibri"/>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1600" b="0" i="0" u="none" strike="noStrike">
                          <a:solidFill>
                            <a:srgbClr val="000000"/>
                          </a:solidFill>
                          <a:latin typeface="Calibri"/>
                        </a:rPr>
                        <a:t>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1600" b="0" i="0" u="none" strike="noStrike">
                          <a:solidFill>
                            <a:srgbClr val="000000"/>
                          </a:solidFill>
                          <a:latin typeface="Calibri"/>
                        </a:rPr>
                        <a:t>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1600" b="0" i="0" u="none" strike="noStrike">
                          <a:solidFill>
                            <a:srgbClr val="000000"/>
                          </a:solidFill>
                          <a:latin typeface="Calibri"/>
                        </a:rPr>
                        <a:t>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1600" b="0" i="0" u="none" strike="noStrike">
                          <a:solidFill>
                            <a:srgbClr val="000000"/>
                          </a:solidFill>
                          <a:latin typeface="Calibri"/>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1600" b="0" i="0" u="none" strike="noStrike" dirty="0">
                          <a:solidFill>
                            <a:srgbClr val="000000"/>
                          </a:solidFill>
                          <a:latin typeface="Calibri"/>
                        </a:rPr>
                        <a:t>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1600" b="0" i="0" u="none" strike="noStrike" dirty="0">
                          <a:solidFill>
                            <a:srgbClr val="000000"/>
                          </a:solidFill>
                          <a:latin typeface="Calibri"/>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1600" b="0" i="0" u="none" strike="noStrike">
                          <a:solidFill>
                            <a:srgbClr val="000000"/>
                          </a:solidFill>
                          <a:latin typeface="Calibri"/>
                        </a:rPr>
                        <a:t>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1600" b="0" i="0" u="none" strike="noStrike">
                          <a:solidFill>
                            <a:srgbClr val="000000"/>
                          </a:solidFill>
                          <a:latin typeface="Calibri"/>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1600" b="0" i="0" u="none" strike="noStrike" dirty="0">
                          <a:solidFill>
                            <a:srgbClr val="000000"/>
                          </a:solidFill>
                          <a:latin typeface="Calibri"/>
                        </a:rPr>
                        <a:t>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1600" b="0" i="0" u="none" strike="noStrike">
                          <a:solidFill>
                            <a:srgbClr val="000000"/>
                          </a:solidFill>
                          <a:latin typeface="Calibri"/>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1600" b="0" i="0" u="none" strike="noStrike" dirty="0">
                          <a:solidFill>
                            <a:srgbClr val="000000"/>
                          </a:solidFill>
                          <a:latin typeface="Calibri"/>
                        </a:rPr>
                        <a:t>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1600" b="0" i="0" u="none" strike="noStrike">
                          <a:solidFill>
                            <a:srgbClr val="000000"/>
                          </a:solidFill>
                          <a:latin typeface="Calibri"/>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1600" b="0" i="0" u="none" strike="noStrike">
                          <a:solidFill>
                            <a:srgbClr val="000000"/>
                          </a:solidFill>
                          <a:latin typeface="Calibri"/>
                        </a:rPr>
                        <a:t>2</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1600" b="0" i="0" u="none" strike="noStrike">
                          <a:solidFill>
                            <a:srgbClr val="000000"/>
                          </a:solidFill>
                          <a:latin typeface="Calibri"/>
                        </a:rPr>
                        <a:t>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1600" b="0" i="0" u="none" strike="noStrike">
                          <a:solidFill>
                            <a:srgbClr val="000000"/>
                          </a:solidFill>
                          <a:latin typeface="Calibri"/>
                        </a:rPr>
                        <a:t>1</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1600" b="0" i="1" u="none" strike="noStrike" dirty="0">
                          <a:solidFill>
                            <a:srgbClr val="000000"/>
                          </a:solidFill>
                          <a:latin typeface="Calibri"/>
                        </a:rPr>
                        <a:t>7</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r>
              <a:tr h="246743">
                <a:tc>
                  <a:txBody>
                    <a:bodyPr/>
                    <a:lstStyle/>
                    <a:p>
                      <a:pPr algn="ctr" fontAlgn="ctr"/>
                      <a:r>
                        <a:rPr lang="en-US" sz="1000" b="0" i="0" u="none" strike="noStrike">
                          <a:solidFill>
                            <a:srgbClr val="000000"/>
                          </a:solidFill>
                          <a:latin typeface="Calibri"/>
                        </a:rPr>
                        <a:t>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b"/>
                      <a:r>
                        <a:rPr lang="en-US" sz="1600" b="0" i="0" u="none" strike="noStrike" dirty="0">
                          <a:solidFill>
                            <a:srgbClr val="000000"/>
                          </a:solidFill>
                          <a:latin typeface="Calibri"/>
                        </a:rPr>
                        <a:t>FBHE-1 RH coils</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1600" b="0" i="0" u="none" strike="noStrike">
                          <a:solidFill>
                            <a:srgbClr val="000000"/>
                          </a:solidFill>
                          <a:latin typeface="Calibri"/>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1600" b="0" i="0" u="none" strike="noStrike">
                          <a:solidFill>
                            <a:srgbClr val="000000"/>
                          </a:solidFill>
                          <a:latin typeface="Calibri"/>
                        </a:rPr>
                        <a:t>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1600" b="0" i="0" u="none" strike="noStrike">
                          <a:solidFill>
                            <a:srgbClr val="000000"/>
                          </a:solidFill>
                          <a:latin typeface="Calibri"/>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1600" b="0" i="0" u="none" strike="noStrike">
                          <a:solidFill>
                            <a:srgbClr val="000000"/>
                          </a:solidFill>
                          <a:latin typeface="Calibri"/>
                        </a:rPr>
                        <a:t>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1600" b="0" i="0" u="none" strike="noStrike">
                          <a:solidFill>
                            <a:srgbClr val="000000"/>
                          </a:solidFill>
                          <a:latin typeface="Calibri"/>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1600" b="0" i="0" u="none" strike="noStrike">
                          <a:solidFill>
                            <a:srgbClr val="000000"/>
                          </a:solidFill>
                          <a:latin typeface="Calibri"/>
                        </a:rPr>
                        <a:t>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1600" b="0" i="0" u="none" strike="noStrike">
                          <a:solidFill>
                            <a:srgbClr val="000000"/>
                          </a:solidFill>
                          <a:latin typeface="Calibri"/>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1600" b="0" i="0" u="none" strike="noStrike" dirty="0">
                          <a:solidFill>
                            <a:srgbClr val="000000"/>
                          </a:solidFill>
                          <a:latin typeface="Calibri"/>
                        </a:rPr>
                        <a:t>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1600" b="0" i="0" u="none" strike="noStrike" dirty="0">
                          <a:solidFill>
                            <a:srgbClr val="000000"/>
                          </a:solidFill>
                          <a:latin typeface="Calibri"/>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1600" b="0" i="0" u="none" strike="noStrike" dirty="0">
                          <a:solidFill>
                            <a:srgbClr val="000000"/>
                          </a:solidFill>
                          <a:latin typeface="Calibri"/>
                        </a:rPr>
                        <a:t>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1600" b="0" i="0" u="none" strike="noStrike">
                          <a:solidFill>
                            <a:srgbClr val="000000"/>
                          </a:solidFill>
                          <a:latin typeface="Calibri"/>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1600" b="0" i="0" u="none" strike="noStrike">
                          <a:solidFill>
                            <a:srgbClr val="000000"/>
                          </a:solidFill>
                          <a:latin typeface="Calibri"/>
                        </a:rPr>
                        <a:t>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1600" b="0" i="0" u="none" strike="noStrike">
                          <a:solidFill>
                            <a:srgbClr val="000000"/>
                          </a:solidFill>
                          <a:latin typeface="Calibri"/>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1600" b="0" i="0" u="none" strike="noStrike">
                          <a:solidFill>
                            <a:srgbClr val="000000"/>
                          </a:solidFill>
                          <a:latin typeface="Calibri"/>
                        </a:rPr>
                        <a:t>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1600" b="0" i="0" u="none" strike="noStrike">
                          <a:solidFill>
                            <a:srgbClr val="000000"/>
                          </a:solidFill>
                          <a:latin typeface="Calibri"/>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1600" b="0" i="0" u="none" strike="noStrike">
                          <a:solidFill>
                            <a:srgbClr val="000000"/>
                          </a:solidFill>
                          <a:latin typeface="Calibri"/>
                        </a:rPr>
                        <a:t>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1600" b="0" i="0" u="none" strike="noStrike">
                          <a:solidFill>
                            <a:srgbClr val="000000"/>
                          </a:solidFill>
                          <a:latin typeface="Calibri"/>
                        </a:rPr>
                        <a:t>0</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r>
              <a:tr h="246743">
                <a:tc>
                  <a:txBody>
                    <a:bodyPr/>
                    <a:lstStyle/>
                    <a:p>
                      <a:pPr algn="ctr" fontAlgn="ctr"/>
                      <a:r>
                        <a:rPr lang="en-US" sz="1000" b="0" i="0" u="none" strike="noStrike">
                          <a:solidFill>
                            <a:srgbClr val="000000"/>
                          </a:solidFill>
                          <a:latin typeface="Calibri"/>
                        </a:rPr>
                        <a:t>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b"/>
                      <a:r>
                        <a:rPr lang="en-US" sz="1600" b="0" i="0" u="none" strike="noStrike" dirty="0">
                          <a:solidFill>
                            <a:srgbClr val="000000"/>
                          </a:solidFill>
                          <a:latin typeface="Calibri"/>
                        </a:rPr>
                        <a:t>FBHE-2 SH coils</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1600" b="0" i="0" u="none" strike="noStrike">
                          <a:solidFill>
                            <a:srgbClr val="000000"/>
                          </a:solidFill>
                          <a:latin typeface="Calibri"/>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1600" b="0" i="0" u="none" strike="noStrike">
                          <a:solidFill>
                            <a:srgbClr val="000000"/>
                          </a:solidFill>
                          <a:latin typeface="Calibri"/>
                        </a:rPr>
                        <a:t>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1600" b="0" i="0" u="none" strike="noStrike">
                          <a:solidFill>
                            <a:srgbClr val="000000"/>
                          </a:solidFill>
                          <a:latin typeface="Calibri"/>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1600" b="0" i="0" u="none" strike="noStrike">
                          <a:solidFill>
                            <a:srgbClr val="000000"/>
                          </a:solidFill>
                          <a:latin typeface="Calibri"/>
                        </a:rPr>
                        <a:t>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1600" b="0" i="0" u="none" strike="noStrike">
                          <a:solidFill>
                            <a:srgbClr val="000000"/>
                          </a:solidFill>
                          <a:latin typeface="Calibri"/>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1600" b="0" i="0" u="none" strike="noStrike">
                          <a:solidFill>
                            <a:srgbClr val="000000"/>
                          </a:solidFill>
                          <a:latin typeface="Calibri"/>
                        </a:rPr>
                        <a:t>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1600" b="0" i="0" u="none" strike="noStrike">
                          <a:solidFill>
                            <a:srgbClr val="000000"/>
                          </a:solidFill>
                          <a:latin typeface="Calibri"/>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1600" b="0" i="0" u="none" strike="noStrike">
                          <a:solidFill>
                            <a:srgbClr val="000000"/>
                          </a:solidFill>
                          <a:latin typeface="Calibri"/>
                        </a:rPr>
                        <a:t>1</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1600" b="0" i="0" u="none" strike="noStrike" dirty="0">
                          <a:solidFill>
                            <a:srgbClr val="000000"/>
                          </a:solidFill>
                          <a:latin typeface="Calibri"/>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1600" b="0" i="0" u="none" strike="noStrike" dirty="0">
                          <a:solidFill>
                            <a:srgbClr val="000000"/>
                          </a:solidFill>
                          <a:latin typeface="Calibri"/>
                        </a:rPr>
                        <a:t>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1600" b="0" i="0" u="none" strike="noStrike">
                          <a:solidFill>
                            <a:srgbClr val="000000"/>
                          </a:solidFill>
                          <a:latin typeface="Calibri"/>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1600" b="0" i="0" u="none" strike="noStrike">
                          <a:solidFill>
                            <a:srgbClr val="000000"/>
                          </a:solidFill>
                          <a:latin typeface="Calibri"/>
                        </a:rPr>
                        <a:t>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1600" b="0" i="0" u="none" strike="noStrike">
                          <a:solidFill>
                            <a:srgbClr val="000000"/>
                          </a:solidFill>
                          <a:latin typeface="Calibri"/>
                        </a:rPr>
                        <a:t>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1600" b="0" i="0" u="none" strike="noStrike">
                          <a:solidFill>
                            <a:srgbClr val="000000"/>
                          </a:solidFill>
                          <a:latin typeface="Calibri"/>
                        </a:rPr>
                        <a:t>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1600" b="0" i="0" u="none" strike="noStrike">
                          <a:solidFill>
                            <a:srgbClr val="000000"/>
                          </a:solidFill>
                          <a:latin typeface="Calibri"/>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1600" b="0" i="0" u="none" strike="noStrike">
                          <a:solidFill>
                            <a:srgbClr val="000000"/>
                          </a:solidFill>
                          <a:latin typeface="Calibri"/>
                        </a:rPr>
                        <a:t>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1600" b="0" i="0" u="none" strike="noStrike">
                          <a:solidFill>
                            <a:srgbClr val="000000"/>
                          </a:solidFill>
                          <a:latin typeface="Calibri"/>
                        </a:rPr>
                        <a:t>2</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r>
              <a:tr h="246743">
                <a:tc>
                  <a:txBody>
                    <a:bodyPr/>
                    <a:lstStyle/>
                    <a:p>
                      <a:pPr algn="ctr" fontAlgn="ctr"/>
                      <a:r>
                        <a:rPr lang="en-US" sz="1000" b="0" i="0" u="none" strike="noStrike">
                          <a:solidFill>
                            <a:srgbClr val="000000"/>
                          </a:solidFill>
                          <a:latin typeface="Calibri"/>
                        </a:rPr>
                        <a:t>10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b"/>
                      <a:r>
                        <a:rPr lang="en-US" sz="1600" b="0" i="0" u="none" strike="noStrike" dirty="0">
                          <a:solidFill>
                            <a:srgbClr val="000000"/>
                          </a:solidFill>
                          <a:latin typeface="Calibri"/>
                        </a:rPr>
                        <a:t>FBHE-3 SH coils</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1600" b="0" i="0" u="none" strike="noStrike">
                          <a:solidFill>
                            <a:srgbClr val="000000"/>
                          </a:solidFill>
                          <a:latin typeface="Calibri"/>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1600" b="0" i="0" u="none" strike="noStrike">
                          <a:solidFill>
                            <a:srgbClr val="000000"/>
                          </a:solidFill>
                          <a:latin typeface="Calibri"/>
                        </a:rPr>
                        <a:t>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1600" b="0" i="0" u="none" strike="noStrike">
                          <a:solidFill>
                            <a:srgbClr val="000000"/>
                          </a:solidFill>
                          <a:latin typeface="Calibri"/>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1600" b="0" i="0" u="none" strike="noStrike">
                          <a:solidFill>
                            <a:srgbClr val="000000"/>
                          </a:solidFill>
                          <a:latin typeface="Calibri"/>
                        </a:rPr>
                        <a:t>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1600" b="0" i="0" u="none" strike="noStrike">
                          <a:solidFill>
                            <a:srgbClr val="000000"/>
                          </a:solidFill>
                          <a:latin typeface="Calibri"/>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1600" b="0" i="0" u="none" strike="noStrike">
                          <a:solidFill>
                            <a:srgbClr val="000000"/>
                          </a:solidFill>
                          <a:latin typeface="Calibri"/>
                        </a:rPr>
                        <a:t>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1600" b="0" i="0" u="none" strike="noStrike">
                          <a:solidFill>
                            <a:srgbClr val="000000"/>
                          </a:solidFill>
                          <a:latin typeface="Calibri"/>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1600" b="0" i="0" u="none" strike="noStrike">
                          <a:solidFill>
                            <a:srgbClr val="000000"/>
                          </a:solidFill>
                          <a:latin typeface="Calibri"/>
                        </a:rPr>
                        <a:t>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1600" b="0" i="0" u="none" strike="noStrike">
                          <a:solidFill>
                            <a:srgbClr val="000000"/>
                          </a:solidFill>
                          <a:latin typeface="Calibri"/>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1600" b="0" i="0" u="none" strike="noStrike" dirty="0">
                          <a:solidFill>
                            <a:srgbClr val="000000"/>
                          </a:solidFill>
                          <a:latin typeface="Calibri"/>
                        </a:rPr>
                        <a:t>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1600" b="0" i="0" u="none" strike="noStrike">
                          <a:solidFill>
                            <a:srgbClr val="000000"/>
                          </a:solidFill>
                          <a:latin typeface="Calibri"/>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1600" b="0" i="0" u="none" strike="noStrike">
                          <a:solidFill>
                            <a:srgbClr val="000000"/>
                          </a:solidFill>
                          <a:latin typeface="Calibri"/>
                        </a:rPr>
                        <a:t>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1600" b="0" i="0" u="none" strike="noStrike">
                          <a:solidFill>
                            <a:srgbClr val="000000"/>
                          </a:solidFill>
                          <a:latin typeface="Calibri"/>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1600" b="0" i="0" u="none" strike="noStrike">
                          <a:solidFill>
                            <a:srgbClr val="000000"/>
                          </a:solidFill>
                          <a:latin typeface="Calibri"/>
                        </a:rPr>
                        <a:t>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1600" b="0" i="0" u="none" strike="noStrike">
                          <a:solidFill>
                            <a:srgbClr val="000000"/>
                          </a:solidFill>
                          <a:latin typeface="Calibri"/>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1600" b="0" i="0" u="none" strike="noStrike">
                          <a:solidFill>
                            <a:srgbClr val="000000"/>
                          </a:solidFill>
                          <a:latin typeface="Calibri"/>
                        </a:rPr>
                        <a:t>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1600" b="0" i="0" u="none" strike="noStrike">
                          <a:solidFill>
                            <a:srgbClr val="000000"/>
                          </a:solidFill>
                          <a:latin typeface="Calibri"/>
                        </a:rPr>
                        <a:t>0</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r>
              <a:tr h="246743">
                <a:tc>
                  <a:txBody>
                    <a:bodyPr/>
                    <a:lstStyle/>
                    <a:p>
                      <a:pPr algn="ctr" fontAlgn="ctr"/>
                      <a:r>
                        <a:rPr lang="en-US" sz="1000" b="0" i="0" u="none" strike="noStrike">
                          <a:solidFill>
                            <a:srgbClr val="000000"/>
                          </a:solidFill>
                          <a:latin typeface="Calibri"/>
                        </a:rPr>
                        <a:t>11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b"/>
                      <a:r>
                        <a:rPr lang="en-US" sz="1600" b="0" i="0" u="none" strike="noStrike" dirty="0">
                          <a:solidFill>
                            <a:srgbClr val="000000"/>
                          </a:solidFill>
                          <a:latin typeface="Calibri"/>
                        </a:rPr>
                        <a:t>FBHE-4 </a:t>
                      </a:r>
                      <a:r>
                        <a:rPr lang="en-US" sz="1600" b="0" i="0" u="none" strike="noStrike" dirty="0" smtClean="0">
                          <a:solidFill>
                            <a:srgbClr val="000000"/>
                          </a:solidFill>
                          <a:latin typeface="Calibri"/>
                        </a:rPr>
                        <a:t>Evaporator </a:t>
                      </a:r>
                      <a:r>
                        <a:rPr lang="en-US" sz="1600" b="0" i="0" u="none" strike="noStrike" dirty="0">
                          <a:solidFill>
                            <a:srgbClr val="000000"/>
                          </a:solidFill>
                          <a:latin typeface="Calibri"/>
                        </a:rPr>
                        <a:t>coil</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1600" b="0" i="0" u="none" strike="noStrike">
                          <a:solidFill>
                            <a:srgbClr val="000000"/>
                          </a:solidFill>
                          <a:latin typeface="Calibri"/>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1600" b="0" i="0" u="none" strike="noStrike">
                          <a:solidFill>
                            <a:srgbClr val="000000"/>
                          </a:solidFill>
                          <a:latin typeface="Calibri"/>
                        </a:rPr>
                        <a:t>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1600" b="0" i="0" u="none" strike="noStrike">
                          <a:solidFill>
                            <a:srgbClr val="000000"/>
                          </a:solidFill>
                          <a:latin typeface="Calibri"/>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1600" b="0" i="0" u="none" strike="noStrike">
                          <a:solidFill>
                            <a:srgbClr val="000000"/>
                          </a:solidFill>
                          <a:latin typeface="Calibri"/>
                        </a:rPr>
                        <a:t>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1600" b="0" i="0" u="none" strike="noStrike">
                          <a:solidFill>
                            <a:srgbClr val="000000"/>
                          </a:solidFill>
                          <a:latin typeface="Calibri"/>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1600" b="0" i="0" u="none" strike="noStrike">
                          <a:solidFill>
                            <a:srgbClr val="000000"/>
                          </a:solidFill>
                          <a:latin typeface="Calibri"/>
                        </a:rPr>
                        <a:t>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ctr"/>
                      <a:r>
                        <a:rPr lang="en-US" sz="1600" b="0" i="0" u="none" strike="noStrike">
                          <a:solidFill>
                            <a:srgbClr val="000000"/>
                          </a:solidFill>
                          <a:latin typeface="Calibri"/>
                        </a:rPr>
                        <a:t>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1600" b="0" i="0" u="none" strike="noStrike">
                          <a:solidFill>
                            <a:srgbClr val="000000"/>
                          </a:solidFill>
                          <a:latin typeface="Calibri"/>
                        </a:rPr>
                        <a:t>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1600" b="0" i="0" u="none" strike="noStrike">
                          <a:solidFill>
                            <a:srgbClr val="000000"/>
                          </a:solidFill>
                          <a:latin typeface="Calibri"/>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1600" b="0" i="0" u="none" strike="noStrike" dirty="0">
                          <a:solidFill>
                            <a:srgbClr val="000000"/>
                          </a:solidFill>
                          <a:latin typeface="Calibri"/>
                        </a:rPr>
                        <a:t>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1600" b="0" i="0" u="none" strike="noStrike">
                          <a:solidFill>
                            <a:srgbClr val="000000"/>
                          </a:solidFill>
                          <a:latin typeface="Calibri"/>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1600" b="0" i="0" u="none" strike="noStrike">
                          <a:solidFill>
                            <a:srgbClr val="000000"/>
                          </a:solidFill>
                          <a:latin typeface="Calibri"/>
                        </a:rPr>
                        <a:t>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1600" b="0" i="0" u="none" strike="noStrike">
                          <a:solidFill>
                            <a:srgbClr val="000000"/>
                          </a:solidFill>
                          <a:latin typeface="Calibri"/>
                        </a:rPr>
                        <a:t>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1600" b="0" i="0" u="none" strike="noStrike">
                          <a:solidFill>
                            <a:srgbClr val="000000"/>
                          </a:solidFill>
                          <a:latin typeface="Calibri"/>
                        </a:rPr>
                        <a:t>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1600" b="0" i="0" u="none" strike="noStrike" dirty="0">
                          <a:solidFill>
                            <a:srgbClr val="000000"/>
                          </a:solidFill>
                          <a:latin typeface="Calibri"/>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1600" b="0" i="0" u="none" strike="noStrike" dirty="0">
                          <a:solidFill>
                            <a:srgbClr val="000000"/>
                          </a:solidFill>
                          <a:latin typeface="Calibri"/>
                        </a:rPr>
                        <a:t>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1600" b="0" i="0" u="none" strike="noStrike">
                          <a:solidFill>
                            <a:srgbClr val="000000"/>
                          </a:solidFill>
                          <a:latin typeface="Calibri"/>
                        </a:rPr>
                        <a:t>2</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r>
              <a:tr h="246743">
                <a:tc>
                  <a:txBody>
                    <a:bodyPr/>
                    <a:lstStyle/>
                    <a:p>
                      <a:pPr algn="ctr" fontAlgn="ctr"/>
                      <a:r>
                        <a:rPr lang="en-US" sz="1000" b="0" i="0" u="none" strike="noStrike">
                          <a:solidFill>
                            <a:srgbClr val="000000"/>
                          </a:solidFill>
                          <a:latin typeface="Calibri"/>
                        </a:rPr>
                        <a:t>12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b"/>
                      <a:r>
                        <a:rPr lang="en-US" sz="1600" b="0" i="0" u="none" strike="noStrike" dirty="0">
                          <a:solidFill>
                            <a:srgbClr val="000000"/>
                          </a:solidFill>
                          <a:latin typeface="Calibri"/>
                        </a:rPr>
                        <a:t>FSH coils</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1600" b="0" i="0" u="none" strike="noStrike">
                          <a:solidFill>
                            <a:srgbClr val="000000"/>
                          </a:solidFill>
                          <a:latin typeface="Calibri"/>
                        </a:rPr>
                        <a:t>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1600" b="0" i="0" u="none" strike="noStrike">
                          <a:solidFill>
                            <a:srgbClr val="000000"/>
                          </a:solidFill>
                          <a:latin typeface="Calibri"/>
                        </a:rPr>
                        <a:t>2</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1600" b="0" i="0" u="none" strike="noStrike">
                          <a:solidFill>
                            <a:srgbClr val="000000"/>
                          </a:solidFill>
                          <a:latin typeface="Calibri"/>
                        </a:rPr>
                        <a:t>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1600" b="0" i="0" u="none" strike="noStrike">
                          <a:solidFill>
                            <a:srgbClr val="000000"/>
                          </a:solidFill>
                          <a:latin typeface="Calibri"/>
                        </a:rPr>
                        <a:t>1</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1600" b="0" i="0" u="none" strike="noStrike">
                          <a:solidFill>
                            <a:srgbClr val="000000"/>
                          </a:solidFill>
                          <a:latin typeface="Calibri"/>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1600" b="0" i="0" u="none" strike="noStrike">
                          <a:solidFill>
                            <a:srgbClr val="000000"/>
                          </a:solidFill>
                          <a:latin typeface="Calibri"/>
                        </a:rPr>
                        <a:t>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1600" b="0" i="0" u="none" strike="noStrike">
                          <a:solidFill>
                            <a:srgbClr val="000000"/>
                          </a:solidFill>
                          <a:latin typeface="Calibri"/>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1600" b="0" i="0" u="none" strike="noStrike">
                          <a:solidFill>
                            <a:srgbClr val="000000"/>
                          </a:solidFill>
                          <a:latin typeface="Calibri"/>
                        </a:rPr>
                        <a:t>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1600" b="0" i="0" u="none" strike="noStrike">
                          <a:solidFill>
                            <a:srgbClr val="000000"/>
                          </a:solidFill>
                          <a:latin typeface="Calibri"/>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1600" b="0" i="0" u="none" strike="noStrike">
                          <a:solidFill>
                            <a:srgbClr val="000000"/>
                          </a:solidFill>
                          <a:latin typeface="Calibri"/>
                        </a:rPr>
                        <a:t>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1600" b="0" i="0" u="none" strike="noStrike" dirty="0">
                          <a:solidFill>
                            <a:srgbClr val="000000"/>
                          </a:solidFill>
                          <a:latin typeface="Calibri"/>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1600" b="0" i="0" u="none" strike="noStrike">
                          <a:solidFill>
                            <a:srgbClr val="000000"/>
                          </a:solidFill>
                          <a:latin typeface="Calibri"/>
                        </a:rPr>
                        <a:t>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1600" b="0" i="0" u="none" strike="noStrike">
                          <a:solidFill>
                            <a:srgbClr val="000000"/>
                          </a:solidFill>
                          <a:latin typeface="Calibri"/>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1600" b="0" i="0" u="none" strike="noStrike">
                          <a:solidFill>
                            <a:srgbClr val="000000"/>
                          </a:solidFill>
                          <a:latin typeface="Calibri"/>
                        </a:rPr>
                        <a:t>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1600" b="0" i="0" u="none" strike="noStrike">
                          <a:solidFill>
                            <a:srgbClr val="000000"/>
                          </a:solidFill>
                          <a:latin typeface="Calibri"/>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1600" b="0" i="0" u="none" strike="noStrike" dirty="0">
                          <a:solidFill>
                            <a:srgbClr val="000000"/>
                          </a:solidFill>
                          <a:latin typeface="Calibri"/>
                        </a:rPr>
                        <a:t>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1600" b="0" i="0" u="none" strike="noStrike">
                          <a:solidFill>
                            <a:srgbClr val="000000"/>
                          </a:solidFill>
                          <a:latin typeface="Calibri"/>
                        </a:rPr>
                        <a:t>5</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r>
              <a:tr h="246743">
                <a:tc>
                  <a:txBody>
                    <a:bodyPr/>
                    <a:lstStyle/>
                    <a:p>
                      <a:pPr algn="ctr" fontAlgn="ctr"/>
                      <a:r>
                        <a:rPr lang="en-US" sz="1000" b="0" i="0" u="none" strike="noStrike">
                          <a:solidFill>
                            <a:srgbClr val="000000"/>
                          </a:solidFill>
                          <a:latin typeface="Calibri"/>
                        </a:rPr>
                        <a:t>13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b"/>
                      <a:r>
                        <a:rPr lang="en-US" sz="1600" b="0" i="0" u="none" strike="noStrike" dirty="0">
                          <a:solidFill>
                            <a:srgbClr val="000000"/>
                          </a:solidFill>
                          <a:latin typeface="Calibri"/>
                        </a:rPr>
                        <a:t>LTSH</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1600" b="0" i="0" u="none" strike="noStrike">
                          <a:solidFill>
                            <a:srgbClr val="000000"/>
                          </a:solidFill>
                          <a:latin typeface="Calibri"/>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1600" b="0" i="0" u="none" strike="noStrike">
                          <a:solidFill>
                            <a:srgbClr val="000000"/>
                          </a:solidFill>
                          <a:latin typeface="Calibri"/>
                        </a:rPr>
                        <a:t>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1600" b="0" i="0" u="none" strike="noStrike">
                          <a:solidFill>
                            <a:srgbClr val="000000"/>
                          </a:solidFill>
                          <a:latin typeface="Calibri"/>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1600" b="0" i="0" u="none" strike="noStrike">
                          <a:solidFill>
                            <a:srgbClr val="000000"/>
                          </a:solidFill>
                          <a:latin typeface="Calibri"/>
                        </a:rPr>
                        <a:t>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1600" b="0" i="0" u="none" strike="noStrike">
                          <a:solidFill>
                            <a:srgbClr val="000000"/>
                          </a:solidFill>
                          <a:latin typeface="Calibri"/>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1600" b="0" i="0" u="none" strike="noStrike">
                          <a:solidFill>
                            <a:srgbClr val="000000"/>
                          </a:solidFill>
                          <a:latin typeface="Calibri"/>
                        </a:rPr>
                        <a:t>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1600" b="0" i="0" u="none" strike="noStrike">
                          <a:solidFill>
                            <a:srgbClr val="000000"/>
                          </a:solidFill>
                          <a:latin typeface="Calibri"/>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1600" b="0" i="0" u="none" strike="noStrike">
                          <a:solidFill>
                            <a:srgbClr val="000000"/>
                          </a:solidFill>
                          <a:latin typeface="Calibri"/>
                        </a:rPr>
                        <a:t>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1600" b="0" i="0" u="none" strike="noStrike">
                          <a:solidFill>
                            <a:srgbClr val="000000"/>
                          </a:solidFill>
                          <a:latin typeface="Calibri"/>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1600" b="0" i="0" u="none" strike="noStrike">
                          <a:solidFill>
                            <a:srgbClr val="000000"/>
                          </a:solidFill>
                          <a:latin typeface="Calibri"/>
                        </a:rPr>
                        <a:t>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1600" b="0" i="0" u="none" strike="noStrike">
                          <a:solidFill>
                            <a:srgbClr val="000000"/>
                          </a:solidFill>
                          <a:latin typeface="Calibri"/>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1600" b="0" i="0" u="none" strike="noStrike" dirty="0">
                          <a:solidFill>
                            <a:srgbClr val="000000"/>
                          </a:solidFill>
                          <a:latin typeface="Calibri"/>
                        </a:rPr>
                        <a:t>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1600" b="0" i="0" u="none" strike="noStrike">
                          <a:solidFill>
                            <a:srgbClr val="000000"/>
                          </a:solidFill>
                          <a:latin typeface="Calibri"/>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1600" b="0" i="0" u="none" strike="noStrike">
                          <a:solidFill>
                            <a:srgbClr val="000000"/>
                          </a:solidFill>
                          <a:latin typeface="Calibri"/>
                        </a:rPr>
                        <a:t>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1600" b="0" i="0" u="none" strike="noStrike" dirty="0">
                          <a:solidFill>
                            <a:srgbClr val="000000"/>
                          </a:solidFill>
                          <a:latin typeface="Calibri"/>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1600" b="0" i="0" u="none" strike="noStrike">
                          <a:solidFill>
                            <a:srgbClr val="000000"/>
                          </a:solidFill>
                          <a:latin typeface="Calibri"/>
                        </a:rPr>
                        <a:t>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1600" b="0" i="0" u="none" strike="noStrike">
                          <a:solidFill>
                            <a:srgbClr val="000000"/>
                          </a:solidFill>
                          <a:latin typeface="Calibri"/>
                        </a:rPr>
                        <a:t>0</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r>
              <a:tr h="246743">
                <a:tc>
                  <a:txBody>
                    <a:bodyPr/>
                    <a:lstStyle/>
                    <a:p>
                      <a:pPr algn="ctr" fontAlgn="ctr"/>
                      <a:r>
                        <a:rPr lang="en-US" sz="1000" b="0" i="0" u="none" strike="noStrike">
                          <a:solidFill>
                            <a:srgbClr val="000000"/>
                          </a:solidFill>
                          <a:latin typeface="Calibri"/>
                        </a:rPr>
                        <a:t>14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b"/>
                      <a:r>
                        <a:rPr lang="en-US" sz="1600" b="0" i="1" u="none" strike="noStrike" dirty="0">
                          <a:solidFill>
                            <a:srgbClr val="000000"/>
                          </a:solidFill>
                          <a:latin typeface="Calibri"/>
                        </a:rPr>
                        <a:t>Back pass hanger tube</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1600" b="0" i="0" u="none" strike="noStrike">
                          <a:solidFill>
                            <a:srgbClr val="000000"/>
                          </a:solidFill>
                          <a:latin typeface="Calibri"/>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1600" b="0" i="0" u="none" strike="noStrike">
                          <a:solidFill>
                            <a:srgbClr val="000000"/>
                          </a:solidFill>
                          <a:latin typeface="Calibri"/>
                        </a:rPr>
                        <a:t>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1600" b="0" i="1" u="none" strike="noStrike" dirty="0">
                          <a:solidFill>
                            <a:srgbClr val="000000"/>
                          </a:solidFill>
                          <a:latin typeface="Calibri"/>
                        </a:rPr>
                        <a:t>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1600" b="0" i="1" u="none" strike="noStrike" dirty="0">
                          <a:solidFill>
                            <a:srgbClr val="000000"/>
                          </a:solidFill>
                          <a:latin typeface="Calibri"/>
                        </a:rPr>
                        <a:t>1</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1600" b="0" i="1" u="none" strike="noStrike" dirty="0">
                          <a:solidFill>
                            <a:srgbClr val="000000"/>
                          </a:solidFill>
                          <a:latin typeface="Calibri"/>
                        </a:rPr>
                        <a:t>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1600" b="0" i="1" u="none" strike="noStrike" dirty="0">
                          <a:solidFill>
                            <a:srgbClr val="000000"/>
                          </a:solidFill>
                          <a:latin typeface="Calibri"/>
                        </a:rPr>
                        <a:t>2</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1600" b="0" i="1" u="none" strike="noStrike" dirty="0">
                          <a:solidFill>
                            <a:srgbClr val="000000"/>
                          </a:solidFill>
                          <a:latin typeface="Calibri"/>
                        </a:rPr>
                        <a:t>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1600" b="0" i="1" u="none" strike="noStrike" dirty="0">
                          <a:solidFill>
                            <a:srgbClr val="000000"/>
                          </a:solidFill>
                          <a:latin typeface="Calibri"/>
                        </a:rPr>
                        <a:t>1</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1600" b="0" i="1" u="none" strike="noStrike" dirty="0">
                          <a:solidFill>
                            <a:srgbClr val="000000"/>
                          </a:solidFill>
                          <a:latin typeface="Calibri"/>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1600" b="0" i="1" u="none" strike="noStrike" dirty="0">
                          <a:solidFill>
                            <a:srgbClr val="000000"/>
                          </a:solidFill>
                          <a:latin typeface="Calibri"/>
                        </a:rPr>
                        <a:t>1</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1600" b="0" i="1" u="none" strike="noStrike" dirty="0">
                          <a:solidFill>
                            <a:srgbClr val="000000"/>
                          </a:solidFill>
                          <a:latin typeface="Calibri"/>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1600" b="0" i="1" u="none" strike="noStrike" dirty="0">
                          <a:solidFill>
                            <a:srgbClr val="000000"/>
                          </a:solidFill>
                          <a:latin typeface="Calibri"/>
                        </a:rPr>
                        <a:t>1</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1600" b="0" i="1" u="none" strike="noStrike" dirty="0">
                          <a:solidFill>
                            <a:srgbClr val="000000"/>
                          </a:solidFill>
                          <a:latin typeface="Calibri"/>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1600" b="0" i="1" u="none" strike="noStrike" dirty="0">
                          <a:solidFill>
                            <a:srgbClr val="000000"/>
                          </a:solidFill>
                          <a:latin typeface="Calibri"/>
                        </a:rPr>
                        <a:t>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1600" b="0" i="1" u="none" strike="noStrike" dirty="0">
                          <a:solidFill>
                            <a:srgbClr val="000000"/>
                          </a:solidFill>
                          <a:latin typeface="Calibri"/>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1600" b="0" i="1" u="none" strike="noStrike" dirty="0">
                          <a:solidFill>
                            <a:srgbClr val="000000"/>
                          </a:solidFill>
                          <a:latin typeface="Calibri"/>
                        </a:rPr>
                        <a:t>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1600" b="1" i="1" u="none" strike="noStrike" dirty="0">
                          <a:solidFill>
                            <a:srgbClr val="C00000"/>
                          </a:solidFill>
                          <a:latin typeface="Calibri"/>
                        </a:rPr>
                        <a:t>9</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r>
              <a:tr h="246743">
                <a:tc>
                  <a:txBody>
                    <a:bodyPr/>
                    <a:lstStyle/>
                    <a:p>
                      <a:pPr algn="ctr" fontAlgn="ctr"/>
                      <a:r>
                        <a:rPr lang="en-US" sz="1000" b="0" i="0" u="none" strike="noStrike">
                          <a:solidFill>
                            <a:srgbClr val="000000"/>
                          </a:solidFill>
                          <a:latin typeface="Calibri"/>
                        </a:rPr>
                        <a:t>15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b"/>
                      <a:r>
                        <a:rPr lang="en-US" sz="1600" b="1" i="0" u="none" strike="noStrike" dirty="0">
                          <a:solidFill>
                            <a:srgbClr val="000000"/>
                          </a:solidFill>
                          <a:latin typeface="Calibri"/>
                        </a:rPr>
                        <a:t>Back pass SH SCC - Roof </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1600" b="0" i="0" u="none" strike="noStrike">
                          <a:solidFill>
                            <a:srgbClr val="000000"/>
                          </a:solidFill>
                          <a:latin typeface="Calibri"/>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1600" b="0" i="0" u="none" strike="noStrike">
                          <a:solidFill>
                            <a:srgbClr val="000000"/>
                          </a:solidFill>
                          <a:latin typeface="Calibri"/>
                        </a:rPr>
                        <a:t>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1600" b="0" i="0" u="none" strike="noStrike">
                          <a:solidFill>
                            <a:srgbClr val="000000"/>
                          </a:solidFill>
                          <a:latin typeface="Calibri"/>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1600" b="0" i="0" u="none" strike="noStrike">
                          <a:solidFill>
                            <a:srgbClr val="000000"/>
                          </a:solidFill>
                          <a:latin typeface="Calibri"/>
                        </a:rPr>
                        <a:t>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1600" b="1" i="0" u="none" strike="noStrike" dirty="0">
                          <a:solidFill>
                            <a:srgbClr val="000000"/>
                          </a:solidFill>
                          <a:latin typeface="Calibri"/>
                        </a:rPr>
                        <a:t>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1600" b="1" i="0" u="none" strike="noStrike" dirty="0">
                          <a:solidFill>
                            <a:srgbClr val="000000"/>
                          </a:solidFill>
                          <a:latin typeface="Calibri"/>
                        </a:rPr>
                        <a:t>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1600" b="1" i="0" u="none" strike="noStrike" dirty="0">
                          <a:solidFill>
                            <a:srgbClr val="000000"/>
                          </a:solidFill>
                          <a:latin typeface="Calibri"/>
                        </a:rPr>
                        <a:t>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1600" b="1" i="0" u="none" strike="noStrike" dirty="0">
                          <a:solidFill>
                            <a:srgbClr val="000000"/>
                          </a:solidFill>
                          <a:latin typeface="Calibri"/>
                        </a:rPr>
                        <a:t>1</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1600" b="1" i="0" u="none" strike="noStrike" dirty="0">
                          <a:solidFill>
                            <a:srgbClr val="000000"/>
                          </a:solidFill>
                          <a:latin typeface="Calibri"/>
                        </a:rPr>
                        <a:t>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1600" b="1" i="0" u="none" strike="noStrike" dirty="0">
                          <a:solidFill>
                            <a:srgbClr val="000000"/>
                          </a:solidFill>
                          <a:latin typeface="Calibri"/>
                        </a:rPr>
                        <a:t>4</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1600" b="1" i="0" u="none" strike="noStrike" dirty="0">
                          <a:solidFill>
                            <a:srgbClr val="000000"/>
                          </a:solidFill>
                          <a:latin typeface="Calibri"/>
                        </a:rPr>
                        <a:t>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1600" b="1" i="0" u="none" strike="noStrike" dirty="0">
                          <a:solidFill>
                            <a:srgbClr val="000000"/>
                          </a:solidFill>
                          <a:latin typeface="Calibri"/>
                        </a:rPr>
                        <a:t>1</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1600" b="1" i="0" u="none" strike="noStrike" dirty="0">
                          <a:solidFill>
                            <a:srgbClr val="000000"/>
                          </a:solidFill>
                          <a:latin typeface="Calibri"/>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1600" b="1" i="0" u="none" strike="noStrike" dirty="0">
                          <a:solidFill>
                            <a:srgbClr val="000000"/>
                          </a:solidFill>
                          <a:latin typeface="Calibri"/>
                        </a:rPr>
                        <a:t>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1600" b="1" i="0" u="none" strike="noStrike" dirty="0">
                          <a:solidFill>
                            <a:srgbClr val="000000"/>
                          </a:solidFill>
                          <a:latin typeface="Calibri"/>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1600" b="1" i="0" u="none" strike="noStrike" dirty="0">
                          <a:solidFill>
                            <a:srgbClr val="000000"/>
                          </a:solidFill>
                          <a:latin typeface="Calibri"/>
                        </a:rPr>
                        <a:t>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1600" b="1" i="0" u="none" strike="noStrike" dirty="0">
                          <a:solidFill>
                            <a:srgbClr val="FF0000"/>
                          </a:solidFill>
                          <a:latin typeface="Calibri"/>
                        </a:rPr>
                        <a:t>18</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r>
              <a:tr h="246743">
                <a:tc>
                  <a:txBody>
                    <a:bodyPr/>
                    <a:lstStyle/>
                    <a:p>
                      <a:pPr algn="ctr" fontAlgn="ctr"/>
                      <a:r>
                        <a:rPr lang="en-US" sz="1000" b="0" i="0" u="none" strike="noStrike">
                          <a:solidFill>
                            <a:srgbClr val="000000"/>
                          </a:solidFill>
                          <a:latin typeface="Calibri"/>
                        </a:rPr>
                        <a:t>16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b"/>
                      <a:r>
                        <a:rPr lang="en-US" sz="1600" b="0" i="0" u="none" strike="noStrike" dirty="0">
                          <a:solidFill>
                            <a:srgbClr val="000000"/>
                          </a:solidFill>
                          <a:latin typeface="Calibri"/>
                        </a:rPr>
                        <a:t>Back pass SH SCC - side wall</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1600" b="0" i="0" u="none" strike="noStrike">
                          <a:solidFill>
                            <a:srgbClr val="000000"/>
                          </a:solidFill>
                          <a:latin typeface="Calibri"/>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1600" b="0" i="0" u="none" strike="noStrike">
                          <a:solidFill>
                            <a:srgbClr val="000000"/>
                          </a:solidFill>
                          <a:latin typeface="Calibri"/>
                        </a:rPr>
                        <a:t>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1600" b="0" i="0" u="none" strike="noStrike">
                          <a:solidFill>
                            <a:srgbClr val="000000"/>
                          </a:solidFill>
                          <a:latin typeface="Calibri"/>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1600" b="0" i="0" u="none" strike="noStrike">
                          <a:solidFill>
                            <a:srgbClr val="000000"/>
                          </a:solidFill>
                          <a:latin typeface="Calibri"/>
                        </a:rPr>
                        <a:t>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1600" b="0" i="0" u="none" strike="noStrike">
                          <a:solidFill>
                            <a:srgbClr val="000000"/>
                          </a:solidFill>
                          <a:latin typeface="Calibri"/>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1600" b="0" i="0" u="none" strike="noStrike">
                          <a:solidFill>
                            <a:srgbClr val="000000"/>
                          </a:solidFill>
                          <a:latin typeface="Calibri"/>
                        </a:rPr>
                        <a:t>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1600" b="0" i="0" u="none" strike="noStrike">
                          <a:solidFill>
                            <a:srgbClr val="000000"/>
                          </a:solidFill>
                          <a:latin typeface="Calibri"/>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1600" b="0" i="0" u="none" strike="noStrike">
                          <a:solidFill>
                            <a:srgbClr val="000000"/>
                          </a:solidFill>
                          <a:latin typeface="Calibri"/>
                        </a:rPr>
                        <a:t>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1600" b="0" i="0" u="none" strike="noStrike">
                          <a:solidFill>
                            <a:srgbClr val="000000"/>
                          </a:solidFill>
                          <a:latin typeface="Calibri"/>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1600" b="0" i="0" u="none" strike="noStrike">
                          <a:solidFill>
                            <a:srgbClr val="000000"/>
                          </a:solidFill>
                          <a:latin typeface="Calibri"/>
                        </a:rPr>
                        <a:t>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1600" b="0" i="0" u="none" strike="noStrike">
                          <a:solidFill>
                            <a:srgbClr val="000000"/>
                          </a:solidFill>
                          <a:latin typeface="Calibri"/>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1600" b="0" i="0" u="none" strike="noStrike">
                          <a:solidFill>
                            <a:srgbClr val="000000"/>
                          </a:solidFill>
                          <a:latin typeface="Calibri"/>
                        </a:rPr>
                        <a:t>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1600" b="0" i="0" u="none" strike="noStrike">
                          <a:solidFill>
                            <a:srgbClr val="000000"/>
                          </a:solidFill>
                          <a:latin typeface="Calibri"/>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1600" b="0" i="0" u="none" strike="noStrike">
                          <a:solidFill>
                            <a:srgbClr val="000000"/>
                          </a:solidFill>
                          <a:latin typeface="Calibri"/>
                        </a:rPr>
                        <a:t>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1600" b="0" i="0" u="none" strike="noStrike" dirty="0">
                          <a:solidFill>
                            <a:srgbClr val="000000"/>
                          </a:solidFill>
                          <a:latin typeface="Calibri"/>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1600" b="0" i="0" u="none" strike="noStrike" dirty="0">
                          <a:solidFill>
                            <a:srgbClr val="000000"/>
                          </a:solidFill>
                          <a:latin typeface="Calibri"/>
                        </a:rPr>
                        <a:t>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sz="1600" b="0" i="0" u="none" strike="noStrike">
                          <a:solidFill>
                            <a:srgbClr val="000000"/>
                          </a:solidFill>
                          <a:latin typeface="Calibri"/>
                        </a:rPr>
                        <a:t>0</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r>
              <a:tr h="246743">
                <a:tc>
                  <a:txBody>
                    <a:bodyPr/>
                    <a:lstStyle/>
                    <a:p>
                      <a:pPr algn="ctr" fontAlgn="ctr"/>
                      <a:r>
                        <a:rPr lang="en-US" sz="1000" b="0" i="0" u="none" strike="noStrike">
                          <a:solidFill>
                            <a:srgbClr val="000000"/>
                          </a:solidFill>
                          <a:latin typeface="Calibri"/>
                        </a:rPr>
                        <a:t>17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600" b="0" i="0" u="none" strike="noStrike" dirty="0" smtClean="0">
                          <a:solidFill>
                            <a:srgbClr val="000000"/>
                          </a:solidFill>
                          <a:latin typeface="Calibri"/>
                        </a:rPr>
                        <a:t>Economizer </a:t>
                      </a:r>
                      <a:r>
                        <a:rPr lang="en-US" sz="1600" b="0" i="0" u="none" strike="noStrike" dirty="0">
                          <a:solidFill>
                            <a:srgbClr val="000000"/>
                          </a:solidFill>
                          <a:latin typeface="Calibri"/>
                        </a:rPr>
                        <a:t>tube</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a:solidFill>
                            <a:srgbClr val="000000"/>
                          </a:solidFill>
                          <a:latin typeface="Calibri"/>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a:solidFill>
                            <a:srgbClr val="000000"/>
                          </a:solidFill>
                          <a:latin typeface="Calibri"/>
                        </a:rPr>
                        <a:t>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a:solidFill>
                            <a:srgbClr val="000000"/>
                          </a:solidFill>
                          <a:latin typeface="Calibri"/>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a:solidFill>
                            <a:srgbClr val="000000"/>
                          </a:solidFill>
                          <a:latin typeface="Calibri"/>
                        </a:rPr>
                        <a:t>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a:solidFill>
                            <a:srgbClr val="000000"/>
                          </a:solidFill>
                          <a:latin typeface="Calibri"/>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a:solidFill>
                            <a:srgbClr val="000000"/>
                          </a:solidFill>
                          <a:latin typeface="Calibri"/>
                        </a:rPr>
                        <a:t>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a:solidFill>
                            <a:srgbClr val="000000"/>
                          </a:solidFill>
                          <a:latin typeface="Calibri"/>
                        </a:rPr>
                        <a:t>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a:solidFill>
                            <a:srgbClr val="000000"/>
                          </a:solidFill>
                          <a:latin typeface="Calibri"/>
                        </a:rPr>
                        <a:t>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a:solidFill>
                            <a:srgbClr val="000000"/>
                          </a:solidFill>
                          <a:latin typeface="Calibri"/>
                        </a:rPr>
                        <a:t>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a:solidFill>
                            <a:srgbClr val="000000"/>
                          </a:solidFill>
                          <a:latin typeface="Calibri"/>
                        </a:rPr>
                        <a:t>2</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a:solidFill>
                            <a:srgbClr val="000000"/>
                          </a:solidFill>
                          <a:latin typeface="Calibri"/>
                        </a:rPr>
                        <a:t>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a:solidFill>
                            <a:srgbClr val="000000"/>
                          </a:solidFill>
                          <a:latin typeface="Calibri"/>
                        </a:rPr>
                        <a:t>1</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a:solidFill>
                            <a:srgbClr val="000000"/>
                          </a:solidFill>
                          <a:latin typeface="Calibri"/>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a:solidFill>
                            <a:srgbClr val="000000"/>
                          </a:solidFill>
                          <a:latin typeface="Calibri"/>
                        </a:rPr>
                        <a:t>2</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a:solidFill>
                            <a:srgbClr val="000000"/>
                          </a:solidFill>
                          <a:latin typeface="Calibri"/>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dirty="0">
                          <a:solidFill>
                            <a:srgbClr val="000000"/>
                          </a:solidFill>
                          <a:latin typeface="Calibri"/>
                        </a:rPr>
                        <a:t>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dirty="0">
                          <a:solidFill>
                            <a:srgbClr val="00B0F0"/>
                          </a:solidFill>
                          <a:latin typeface="Calibri"/>
                        </a:rPr>
                        <a:t>11</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r>
              <a:tr h="246743">
                <a:tc gridSpan="2">
                  <a:txBody>
                    <a:bodyPr/>
                    <a:lstStyle/>
                    <a:p>
                      <a:pPr algn="ctr" fontAlgn="b"/>
                      <a:r>
                        <a:rPr lang="en-US" sz="1000" b="0" i="0" u="none" strike="noStrike" dirty="0">
                          <a:solidFill>
                            <a:srgbClr val="000000"/>
                          </a:solidFill>
                          <a:latin typeface="Calibri"/>
                        </a:rPr>
                        <a:t>Unit wise Total B T failures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algn="ctr" fontAlgn="ctr"/>
                      <a:r>
                        <a:rPr lang="en-US" sz="1600" b="0" i="0" u="none" strike="noStrike">
                          <a:solidFill>
                            <a:srgbClr val="000000"/>
                          </a:solidFill>
                          <a:latin typeface="Calibri"/>
                        </a:rPr>
                        <a:t>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a:solidFill>
                            <a:srgbClr val="000000"/>
                          </a:solidFill>
                          <a:latin typeface="Calibri"/>
                        </a:rPr>
                        <a:t>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a:solidFill>
                            <a:srgbClr val="000000"/>
                          </a:solidFill>
                          <a:latin typeface="Calibri"/>
                        </a:rPr>
                        <a:t>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a:solidFill>
                            <a:srgbClr val="000000"/>
                          </a:solidFill>
                          <a:latin typeface="Calibri"/>
                        </a:rPr>
                        <a:t>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a:solidFill>
                            <a:srgbClr val="000000"/>
                          </a:solidFill>
                          <a:latin typeface="Calibri"/>
                        </a:rPr>
                        <a:t>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a:solidFill>
                            <a:srgbClr val="000000"/>
                          </a:solidFill>
                          <a:latin typeface="Calibri"/>
                        </a:rPr>
                        <a:t>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a:solidFill>
                            <a:srgbClr val="000000"/>
                          </a:solidFill>
                          <a:latin typeface="Calibri"/>
                        </a:rPr>
                        <a:t>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a:solidFill>
                            <a:srgbClr val="000000"/>
                          </a:solidFill>
                          <a:latin typeface="Calibri"/>
                        </a:rPr>
                        <a:t>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a:solidFill>
                            <a:srgbClr val="000000"/>
                          </a:solidFill>
                          <a:latin typeface="Calibri"/>
                        </a:rPr>
                        <a:t>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a:solidFill>
                            <a:srgbClr val="000000"/>
                          </a:solidFill>
                          <a:latin typeface="Calibri"/>
                        </a:rPr>
                        <a:t>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a:solidFill>
                            <a:srgbClr val="000000"/>
                          </a:solidFill>
                          <a:latin typeface="Calibri"/>
                        </a:rPr>
                        <a:t>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a:solidFill>
                            <a:srgbClr val="000000"/>
                          </a:solidFill>
                          <a:latin typeface="Calibri"/>
                        </a:rPr>
                        <a:t>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a:solidFill>
                            <a:srgbClr val="000000"/>
                          </a:solidFill>
                          <a:latin typeface="Calibri"/>
                        </a:rPr>
                        <a:t>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a:solidFill>
                            <a:srgbClr val="000000"/>
                          </a:solidFill>
                          <a:latin typeface="Calibri"/>
                        </a:rPr>
                        <a:t>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a:solidFill>
                            <a:srgbClr val="000000"/>
                          </a:solidFill>
                          <a:latin typeface="Calibri"/>
                        </a:rPr>
                        <a:t>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a:solidFill>
                            <a:srgbClr val="000000"/>
                          </a:solidFill>
                          <a:latin typeface="Calibri"/>
                        </a:rPr>
                        <a:t>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dirty="0">
                          <a:solidFill>
                            <a:srgbClr val="000000"/>
                          </a:solidFill>
                          <a:latin typeface="Calibri"/>
                        </a:rPr>
                        <a:t>76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46743">
                <a:tc gridSpan="2">
                  <a:txBody>
                    <a:bodyPr/>
                    <a:lstStyle/>
                    <a:p>
                      <a:pPr algn="ctr" fontAlgn="b"/>
                      <a:r>
                        <a:rPr lang="en-US" sz="1000" b="0" i="0" u="none" strike="noStrike">
                          <a:solidFill>
                            <a:srgbClr val="000000"/>
                          </a:solidFill>
                          <a:latin typeface="Calibri"/>
                        </a:rPr>
                        <a:t>Station Boiler Tube Failures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gridSpan="2">
                  <a:txBody>
                    <a:bodyPr/>
                    <a:lstStyle/>
                    <a:p>
                      <a:pPr algn="ctr" fontAlgn="b"/>
                      <a:r>
                        <a:rPr lang="en-US" sz="1600" b="0" i="0" u="none" strike="noStrike">
                          <a:solidFill>
                            <a:srgbClr val="000000"/>
                          </a:solidFill>
                          <a:latin typeface="Calibri"/>
                        </a:rPr>
                        <a:t>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gridSpan="2">
                  <a:txBody>
                    <a:bodyPr/>
                    <a:lstStyle/>
                    <a:p>
                      <a:pPr algn="ctr" fontAlgn="b"/>
                      <a:r>
                        <a:rPr lang="en-US" sz="1600" b="0" i="0" u="none" strike="noStrike">
                          <a:solidFill>
                            <a:srgbClr val="000000"/>
                          </a:solidFill>
                          <a:latin typeface="Calibri"/>
                        </a:rPr>
                        <a:t>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gridSpan="2">
                  <a:txBody>
                    <a:bodyPr/>
                    <a:lstStyle/>
                    <a:p>
                      <a:pPr algn="ctr" fontAlgn="b"/>
                      <a:r>
                        <a:rPr lang="en-US" sz="1600" b="0" i="0" u="none" strike="noStrike">
                          <a:solidFill>
                            <a:srgbClr val="000000"/>
                          </a:solidFill>
                          <a:latin typeface="Calibri"/>
                        </a:rPr>
                        <a:t>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gridSpan="2">
                  <a:txBody>
                    <a:bodyPr/>
                    <a:lstStyle/>
                    <a:p>
                      <a:pPr algn="ctr" fontAlgn="b"/>
                      <a:r>
                        <a:rPr lang="en-US" sz="1600" b="0" i="0" u="none" strike="noStrike">
                          <a:solidFill>
                            <a:srgbClr val="000000"/>
                          </a:solidFill>
                          <a:latin typeface="Calibri"/>
                        </a:rPr>
                        <a:t>14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gridSpan="2">
                  <a:txBody>
                    <a:bodyPr/>
                    <a:lstStyle/>
                    <a:p>
                      <a:pPr algn="ctr" fontAlgn="b"/>
                      <a:r>
                        <a:rPr lang="en-US" sz="1600" b="0" i="0" u="none" strike="noStrike">
                          <a:solidFill>
                            <a:srgbClr val="000000"/>
                          </a:solidFill>
                          <a:latin typeface="Calibri"/>
                        </a:rPr>
                        <a:t>13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gridSpan="2">
                  <a:txBody>
                    <a:bodyPr/>
                    <a:lstStyle/>
                    <a:p>
                      <a:pPr algn="ctr" fontAlgn="b"/>
                      <a:r>
                        <a:rPr lang="en-US" sz="1600" b="0" i="0" u="none" strike="noStrike">
                          <a:solidFill>
                            <a:srgbClr val="000000"/>
                          </a:solidFill>
                          <a:latin typeface="Calibri"/>
                        </a:rPr>
                        <a:t>10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gridSpan="2">
                  <a:txBody>
                    <a:bodyPr/>
                    <a:lstStyle/>
                    <a:p>
                      <a:pPr algn="ctr" fontAlgn="b"/>
                      <a:r>
                        <a:rPr lang="en-US" sz="1600" b="0" i="0" u="none" strike="noStrike">
                          <a:solidFill>
                            <a:srgbClr val="000000"/>
                          </a:solidFill>
                          <a:latin typeface="Calibri"/>
                        </a:rPr>
                        <a:t>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gridSpan="2">
                  <a:txBody>
                    <a:bodyPr/>
                    <a:lstStyle/>
                    <a:p>
                      <a:pPr algn="ctr" fontAlgn="b"/>
                      <a:r>
                        <a:rPr lang="en-US" sz="1600" b="0" i="0" u="none" strike="noStrike">
                          <a:solidFill>
                            <a:srgbClr val="000000"/>
                          </a:solidFill>
                          <a:latin typeface="Calibri"/>
                        </a:rPr>
                        <a:t>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algn="l" fontAlgn="b"/>
                      <a:r>
                        <a:rPr lang="en-US" sz="1600" b="0" i="0" u="none" strike="noStrike" dirty="0">
                          <a:solidFill>
                            <a:srgbClr val="000000"/>
                          </a:solidFill>
                          <a:latin typeface="Calibri"/>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Tree>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grpSp>
        <p:nvGrpSpPr>
          <p:cNvPr id="2" name="Group 5"/>
          <p:cNvGrpSpPr/>
          <p:nvPr/>
        </p:nvGrpSpPr>
        <p:grpSpPr>
          <a:xfrm>
            <a:off x="0" y="0"/>
            <a:ext cx="9144000" cy="6858000"/>
            <a:chOff x="0" y="-152400"/>
            <a:chExt cx="9144000" cy="7010400"/>
          </a:xfrm>
        </p:grpSpPr>
        <p:pic>
          <p:nvPicPr>
            <p:cNvPr id="4" name="Picture 3" descr="nlcil_logo_new.jpg"/>
            <p:cNvPicPr>
              <a:picLocks noChangeAspect="1"/>
            </p:cNvPicPr>
            <p:nvPr/>
          </p:nvPicPr>
          <p:blipFill>
            <a:blip r:embed="rId2" cstate="print">
              <a:clrChange>
                <a:clrFrom>
                  <a:srgbClr val="FFFFFF"/>
                </a:clrFrom>
                <a:clrTo>
                  <a:srgbClr val="FFFFFF">
                    <a:alpha val="0"/>
                  </a:srgbClr>
                </a:clrTo>
              </a:clrChange>
            </a:blip>
            <a:stretch>
              <a:fillRect/>
            </a:stretch>
          </p:blipFill>
          <p:spPr>
            <a:xfrm>
              <a:off x="207536" y="97514"/>
              <a:ext cx="1392664" cy="1197886"/>
            </a:xfrm>
            <a:prstGeom prst="rect">
              <a:avLst/>
            </a:prstGeom>
          </p:spPr>
        </p:pic>
        <p:pic>
          <p:nvPicPr>
            <p:cNvPr id="7" name="Picture 2"/>
            <p:cNvPicPr>
              <a:picLocks noChangeAspect="1" noChangeArrowheads="1"/>
            </p:cNvPicPr>
            <p:nvPr/>
          </p:nvPicPr>
          <p:blipFill>
            <a:blip r:embed="rId3" cstate="print">
              <a:duotone>
                <a:schemeClr val="bg2">
                  <a:shade val="45000"/>
                  <a:satMod val="135000"/>
                </a:schemeClr>
                <a:prstClr val="white"/>
              </a:duotone>
            </a:blip>
            <a:srcRect/>
            <a:stretch>
              <a:fillRect/>
            </a:stretch>
          </p:blipFill>
          <p:spPr bwMode="auto">
            <a:xfrm>
              <a:off x="0" y="1371600"/>
              <a:ext cx="9144000" cy="5486400"/>
            </a:xfrm>
            <a:prstGeom prst="rect">
              <a:avLst/>
            </a:prstGeom>
            <a:noFill/>
            <a:ln w="9525">
              <a:solidFill>
                <a:schemeClr val="accent4"/>
              </a:solidFill>
              <a:miter lim="800000"/>
              <a:headEnd/>
              <a:tailEnd/>
            </a:ln>
            <a:effectLst>
              <a:glow rad="63500">
                <a:schemeClr val="accent1">
                  <a:satMod val="175000"/>
                  <a:alpha val="40000"/>
                </a:schemeClr>
              </a:glow>
              <a:outerShdw blurRad="50800" dist="38100" dir="5400000" algn="t" rotWithShape="0">
                <a:prstClr val="black">
                  <a:alpha val="40000"/>
                </a:prstClr>
              </a:outerShdw>
            </a:effectLst>
            <a:scene3d>
              <a:camera prst="orthographicFront">
                <a:rot lat="0" lon="0" rev="0"/>
              </a:camera>
              <a:lightRig rig="balanced" dir="t">
                <a:rot lat="0" lon="0" rev="8700000"/>
              </a:lightRig>
            </a:scene3d>
            <a:sp3d>
              <a:bevelT w="190500" h="38100"/>
            </a:sp3d>
          </p:spPr>
        </p:pic>
        <p:sp>
          <p:nvSpPr>
            <p:cNvPr id="8" name="Rectangle 7"/>
            <p:cNvSpPr/>
            <p:nvPr/>
          </p:nvSpPr>
          <p:spPr>
            <a:xfrm>
              <a:off x="1828800" y="-152400"/>
              <a:ext cx="5433219" cy="1604541"/>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000" b="1" cap="none" spc="50" dirty="0" smtClean="0">
                  <a:ln w="11430"/>
                  <a:solidFill>
                    <a:srgbClr val="FF0000"/>
                  </a:solidFill>
                  <a:effectLst>
                    <a:outerShdw blurRad="76200" dist="50800" dir="5400000" algn="tl" rotWithShape="0">
                      <a:srgbClr val="000000">
                        <a:alpha val="65000"/>
                      </a:srgbClr>
                    </a:outerShdw>
                  </a:effectLst>
                </a:rPr>
                <a:t>NLC India Limited</a:t>
              </a:r>
            </a:p>
            <a:p>
              <a:pPr algn="ctr"/>
              <a:r>
                <a:rPr lang="en-US" sz="2800" b="1" spc="50" dirty="0" smtClean="0">
                  <a:ln w="11430"/>
                  <a:solidFill>
                    <a:srgbClr val="FF0000"/>
                  </a:solidFill>
                  <a:effectLst>
                    <a:outerShdw blurRad="76200" dist="50800" dir="5400000" algn="tl" rotWithShape="0">
                      <a:srgbClr val="000000">
                        <a:alpha val="65000"/>
                      </a:srgbClr>
                    </a:outerShdw>
                  </a:effectLst>
                </a:rPr>
                <a:t>Barsingsar Thermal Power Station</a:t>
              </a:r>
            </a:p>
            <a:p>
              <a:pPr algn="ctr"/>
              <a:r>
                <a:rPr lang="en-US" sz="2800" b="1" cap="none" spc="50" dirty="0" smtClean="0">
                  <a:ln w="11430"/>
                  <a:solidFill>
                    <a:srgbClr val="FF0000"/>
                  </a:solidFill>
                  <a:effectLst>
                    <a:outerShdw blurRad="76200" dist="50800" dir="5400000" algn="tl" rotWithShape="0">
                      <a:srgbClr val="000000">
                        <a:alpha val="65000"/>
                      </a:srgbClr>
                    </a:outerShdw>
                  </a:effectLst>
                </a:rPr>
                <a:t>Boiler Maintenance</a:t>
              </a:r>
              <a:endParaRPr lang="en-US" sz="2800" b="1" cap="none" spc="50" dirty="0">
                <a:ln w="11430"/>
                <a:solidFill>
                  <a:srgbClr val="FF0000"/>
                </a:solidFill>
                <a:effectLst>
                  <a:outerShdw blurRad="76200" dist="50800" dir="5400000" algn="tl" rotWithShape="0">
                    <a:srgbClr val="000000">
                      <a:alpha val="65000"/>
                    </a:srgbClr>
                  </a:outerShdw>
                </a:effectLst>
              </a:endParaRPr>
            </a:p>
          </p:txBody>
        </p:sp>
        <p:pic>
          <p:nvPicPr>
            <p:cNvPr id="9" name="Picture 8" descr="Gandhiji's Logo.png"/>
            <p:cNvPicPr>
              <a:picLocks noChangeAspect="1"/>
            </p:cNvPicPr>
            <p:nvPr/>
          </p:nvPicPr>
          <p:blipFill>
            <a:blip r:embed="rId4" cstate="print"/>
            <a:stretch>
              <a:fillRect/>
            </a:stretch>
          </p:blipFill>
          <p:spPr>
            <a:xfrm>
              <a:off x="7162800" y="0"/>
              <a:ext cx="1915550" cy="1371600"/>
            </a:xfrm>
            <a:prstGeom prst="rect">
              <a:avLst/>
            </a:prstGeom>
          </p:spPr>
        </p:pic>
      </p:grpSp>
      <p:sp>
        <p:nvSpPr>
          <p:cNvPr id="10" name="Rectangle 9"/>
          <p:cNvSpPr/>
          <p:nvPr/>
        </p:nvSpPr>
        <p:spPr>
          <a:xfrm>
            <a:off x="304800" y="1752600"/>
            <a:ext cx="8686800" cy="369332"/>
          </a:xfrm>
          <a:prstGeom prst="rect">
            <a:avLst/>
          </a:prstGeom>
        </p:spPr>
        <p:txBody>
          <a:bodyPr wrap="square">
            <a:spAutoFit/>
          </a:bodyPr>
          <a:lstStyle/>
          <a:p>
            <a:endParaRPr lang="en-US" b="1" dirty="0" smtClean="0">
              <a:solidFill>
                <a:srgbClr val="002060"/>
              </a:solidFill>
              <a:latin typeface="Bookman Old Style" pitchFamily="18" charset="0"/>
            </a:endParaRPr>
          </a:p>
        </p:txBody>
      </p:sp>
      <p:sp>
        <p:nvSpPr>
          <p:cNvPr id="11" name="Rectangle 10"/>
          <p:cNvSpPr/>
          <p:nvPr/>
        </p:nvSpPr>
        <p:spPr>
          <a:xfrm>
            <a:off x="2673082" y="3244334"/>
            <a:ext cx="184731" cy="369332"/>
          </a:xfrm>
          <a:prstGeom prst="rect">
            <a:avLst/>
          </a:prstGeom>
        </p:spPr>
        <p:txBody>
          <a:bodyPr wrap="none">
            <a:spAutoFit/>
          </a:bodyPr>
          <a:lstStyle/>
          <a:p>
            <a:endParaRPr lang="en-US" b="1" dirty="0" smtClean="0">
              <a:solidFill>
                <a:srgbClr val="002060"/>
              </a:solidFill>
              <a:latin typeface="Bookman Old Style" pitchFamily="18" charset="0"/>
            </a:endParaRPr>
          </a:p>
        </p:txBody>
      </p:sp>
      <p:sp>
        <p:nvSpPr>
          <p:cNvPr id="14" name="Subtitle 2"/>
          <p:cNvSpPr>
            <a:spLocks noGrp="1"/>
          </p:cNvSpPr>
          <p:nvPr>
            <p:ph type="subTitle" idx="1"/>
          </p:nvPr>
        </p:nvSpPr>
        <p:spPr>
          <a:xfrm>
            <a:off x="0" y="1447800"/>
            <a:ext cx="9144000" cy="5410200"/>
          </a:xfrm>
        </p:spPr>
        <p:txBody>
          <a:bodyPr/>
          <a:lstStyle/>
          <a:p>
            <a:endParaRPr lang="en-US" b="1" dirty="0" smtClean="0">
              <a:solidFill>
                <a:srgbClr val="002060"/>
              </a:solidFill>
              <a:latin typeface="Bookman Old Style" pitchFamily="18" charset="0"/>
            </a:endParaRPr>
          </a:p>
          <a:p>
            <a:endParaRPr lang="en-US" b="1" dirty="0" smtClean="0">
              <a:solidFill>
                <a:srgbClr val="002060"/>
              </a:solidFill>
              <a:latin typeface="Bookman Old Style" pitchFamily="18" charset="0"/>
            </a:endParaRPr>
          </a:p>
        </p:txBody>
      </p:sp>
      <p:graphicFrame>
        <p:nvGraphicFramePr>
          <p:cNvPr id="13" name="Table 12"/>
          <p:cNvGraphicFramePr>
            <a:graphicFrameLocks noGrp="1"/>
          </p:cNvGraphicFramePr>
          <p:nvPr/>
        </p:nvGraphicFramePr>
        <p:xfrm>
          <a:off x="381000" y="2895600"/>
          <a:ext cx="8382000" cy="3581400"/>
        </p:xfrm>
        <a:graphic>
          <a:graphicData uri="http://schemas.openxmlformats.org/drawingml/2006/table">
            <a:tbl>
              <a:tblPr firstRow="1" bandRow="1">
                <a:tableStyleId>{5C22544A-7EE6-4342-B048-85BDC9FD1C3A}</a:tableStyleId>
              </a:tblPr>
              <a:tblGrid>
                <a:gridCol w="4191000"/>
                <a:gridCol w="4191000"/>
              </a:tblGrid>
              <a:tr h="89535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IN" sz="2000" b="1" cap="none" spc="0" dirty="0" smtClean="0">
                          <a:ln w="1905"/>
                          <a:solidFill>
                            <a:schemeClr val="tx1"/>
                          </a:solidFill>
                          <a:effectLst>
                            <a:innerShdw blurRad="69850" dist="43180" dir="5400000">
                              <a:srgbClr val="000000">
                                <a:alpha val="65000"/>
                              </a:srgbClr>
                            </a:innerShdw>
                          </a:effectLst>
                          <a:latin typeface="Calibri" pitchFamily="34" charset="0"/>
                        </a:rPr>
                        <a:t>INSTALLED CAPACITY</a:t>
                      </a:r>
                    </a:p>
                  </a:txBody>
                  <a:tcPr/>
                </a:tc>
                <a:tc>
                  <a:txBody>
                    <a:bodyPr/>
                    <a:lstStyle/>
                    <a:p>
                      <a:pPr algn="ctr"/>
                      <a:r>
                        <a:rPr lang="en-IN" sz="2000" b="1" cap="none" spc="0" dirty="0" smtClean="0">
                          <a:ln w="1905"/>
                          <a:solidFill>
                            <a:schemeClr val="tx1"/>
                          </a:solidFill>
                          <a:effectLst>
                            <a:innerShdw blurRad="69850" dist="43180" dir="5400000">
                              <a:srgbClr val="000000">
                                <a:alpha val="65000"/>
                              </a:srgbClr>
                            </a:innerShdw>
                          </a:effectLst>
                          <a:latin typeface="Calibri" pitchFamily="34" charset="0"/>
                        </a:rPr>
                        <a:t>2.1 MTPA</a:t>
                      </a:r>
                      <a:endParaRPr lang="en-IN" sz="2000" b="1" cap="none" spc="0" dirty="0">
                        <a:ln w="1905"/>
                        <a:solidFill>
                          <a:schemeClr val="tx1"/>
                        </a:solidFill>
                        <a:effectLst>
                          <a:innerShdw blurRad="69850" dist="43180" dir="5400000">
                            <a:srgbClr val="000000">
                              <a:alpha val="65000"/>
                            </a:srgbClr>
                          </a:innerShdw>
                        </a:effectLst>
                        <a:latin typeface="Calibri" pitchFamily="34" charset="0"/>
                      </a:endParaRPr>
                    </a:p>
                  </a:txBody>
                  <a:tcPr/>
                </a:tc>
              </a:tr>
              <a:tr h="895350">
                <a:tc>
                  <a:txBody>
                    <a:bodyPr/>
                    <a:lstStyle/>
                    <a:p>
                      <a:pPr algn="ctr"/>
                      <a:r>
                        <a:rPr lang="en-IN" sz="2000" b="1" cap="none" spc="0" dirty="0" smtClean="0">
                          <a:ln w="1905"/>
                          <a:solidFill>
                            <a:schemeClr val="tx1"/>
                          </a:solidFill>
                          <a:effectLst>
                            <a:innerShdw blurRad="69850" dist="43180" dir="5400000">
                              <a:srgbClr val="000000">
                                <a:alpha val="65000"/>
                              </a:srgbClr>
                            </a:innerShdw>
                          </a:effectLst>
                          <a:latin typeface="Calibri" pitchFamily="34" charset="0"/>
                        </a:rPr>
                        <a:t>GOI APPROVAL</a:t>
                      </a:r>
                      <a:endParaRPr lang="en-IN" sz="2000" b="1" cap="none" spc="0" dirty="0">
                        <a:ln w="1905"/>
                        <a:solidFill>
                          <a:schemeClr val="tx1"/>
                        </a:solidFill>
                        <a:effectLst>
                          <a:innerShdw blurRad="69850" dist="43180" dir="5400000">
                            <a:srgbClr val="000000">
                              <a:alpha val="65000"/>
                            </a:srgbClr>
                          </a:innerShdw>
                        </a:effectLst>
                        <a:latin typeface="Calibri" pitchFamily="34" charset="0"/>
                      </a:endParaRPr>
                    </a:p>
                  </a:txBody>
                  <a:tcPr/>
                </a:tc>
                <a:tc>
                  <a:txBody>
                    <a:bodyPr/>
                    <a:lstStyle/>
                    <a:p>
                      <a:pPr algn="ctr"/>
                      <a:r>
                        <a:rPr lang="en-IN" sz="2000" b="1" cap="none" spc="0" dirty="0" smtClean="0">
                          <a:ln w="1905"/>
                          <a:solidFill>
                            <a:schemeClr val="tx1"/>
                          </a:solidFill>
                          <a:effectLst>
                            <a:innerShdw blurRad="69850" dist="43180" dir="5400000">
                              <a:srgbClr val="000000">
                                <a:alpha val="65000"/>
                              </a:srgbClr>
                            </a:innerShdw>
                          </a:effectLst>
                          <a:latin typeface="Calibri" pitchFamily="34" charset="0"/>
                        </a:rPr>
                        <a:t>15.12.2004</a:t>
                      </a:r>
                      <a:endParaRPr lang="en-IN" sz="2000" b="1" cap="none" spc="0" dirty="0">
                        <a:ln w="1905"/>
                        <a:solidFill>
                          <a:schemeClr val="tx1"/>
                        </a:solidFill>
                        <a:effectLst>
                          <a:innerShdw blurRad="69850" dist="43180" dir="5400000">
                            <a:srgbClr val="000000">
                              <a:alpha val="65000"/>
                            </a:srgbClr>
                          </a:innerShdw>
                        </a:effectLst>
                        <a:latin typeface="Calibri" pitchFamily="34" charset="0"/>
                      </a:endParaRPr>
                    </a:p>
                  </a:txBody>
                  <a:tcPr/>
                </a:tc>
              </a:tr>
              <a:tr h="895350">
                <a:tc>
                  <a:txBody>
                    <a:bodyPr/>
                    <a:lstStyle/>
                    <a:p>
                      <a:pPr algn="ctr"/>
                      <a:r>
                        <a:rPr lang="en-IN" sz="2000" b="1" cap="none" spc="0" dirty="0" smtClean="0">
                          <a:ln w="1905"/>
                          <a:solidFill>
                            <a:schemeClr val="tx1"/>
                          </a:solidFill>
                          <a:effectLst>
                            <a:innerShdw blurRad="69850" dist="43180" dir="5400000">
                              <a:srgbClr val="000000">
                                <a:alpha val="65000"/>
                              </a:srgbClr>
                            </a:innerShdw>
                          </a:effectLst>
                          <a:latin typeface="Calibri" pitchFamily="34" charset="0"/>
                        </a:rPr>
                        <a:t>PROJECT COST</a:t>
                      </a:r>
                      <a:endParaRPr lang="en-IN" sz="2000" b="1" cap="none" spc="0" dirty="0">
                        <a:ln w="1905"/>
                        <a:solidFill>
                          <a:schemeClr val="tx1"/>
                        </a:solidFill>
                        <a:effectLst>
                          <a:innerShdw blurRad="69850" dist="43180" dir="5400000">
                            <a:srgbClr val="000000">
                              <a:alpha val="65000"/>
                            </a:srgbClr>
                          </a:innerShdw>
                        </a:effectLst>
                        <a:latin typeface="Calibri" pitchFamily="34" charset="0"/>
                      </a:endParaRPr>
                    </a:p>
                  </a:txBody>
                  <a:tcPr/>
                </a:tc>
                <a:tc>
                  <a:txBody>
                    <a:bodyPr/>
                    <a:lstStyle/>
                    <a:p>
                      <a:pPr algn="ctr"/>
                      <a:r>
                        <a:rPr lang="en-IN" sz="2000" b="1" cap="none" spc="0" dirty="0" smtClean="0">
                          <a:ln w="1905"/>
                          <a:solidFill>
                            <a:schemeClr val="tx1"/>
                          </a:solidFill>
                          <a:effectLst>
                            <a:innerShdw blurRad="69850" dist="43180" dir="5400000">
                              <a:srgbClr val="000000">
                                <a:alpha val="65000"/>
                              </a:srgbClr>
                            </a:innerShdw>
                          </a:effectLst>
                          <a:latin typeface="Calibri" pitchFamily="34" charset="0"/>
                        </a:rPr>
                        <a:t>Rs</a:t>
                      </a:r>
                      <a:r>
                        <a:rPr lang="en-IN" sz="2000" b="1" cap="none" spc="0" baseline="0" dirty="0" smtClean="0">
                          <a:ln w="1905"/>
                          <a:solidFill>
                            <a:schemeClr val="tx1"/>
                          </a:solidFill>
                          <a:effectLst>
                            <a:innerShdw blurRad="69850" dist="43180" dir="5400000">
                              <a:srgbClr val="000000">
                                <a:alpha val="65000"/>
                              </a:srgbClr>
                            </a:innerShdw>
                          </a:effectLst>
                          <a:latin typeface="Calibri" pitchFamily="34" charset="0"/>
                        </a:rPr>
                        <a:t> 218.06 Crore</a:t>
                      </a:r>
                      <a:endParaRPr lang="en-IN" sz="2000" b="1" cap="none" spc="0" dirty="0">
                        <a:ln w="1905"/>
                        <a:solidFill>
                          <a:schemeClr val="tx1"/>
                        </a:solidFill>
                        <a:effectLst>
                          <a:innerShdw blurRad="69850" dist="43180" dir="5400000">
                            <a:srgbClr val="000000">
                              <a:alpha val="65000"/>
                            </a:srgbClr>
                          </a:innerShdw>
                        </a:effectLst>
                        <a:latin typeface="Calibri" pitchFamily="34" charset="0"/>
                      </a:endParaRPr>
                    </a:p>
                  </a:txBody>
                  <a:tcPr/>
                </a:tc>
              </a:tr>
              <a:tr h="895350">
                <a:tc>
                  <a:txBody>
                    <a:bodyPr/>
                    <a:lstStyle/>
                    <a:p>
                      <a:pPr algn="ctr"/>
                      <a:r>
                        <a:rPr lang="en-IN" sz="2000" b="1" cap="none" spc="0" dirty="0" smtClean="0">
                          <a:ln w="1905"/>
                          <a:solidFill>
                            <a:schemeClr val="tx1"/>
                          </a:solidFill>
                          <a:effectLst>
                            <a:innerShdw blurRad="69850" dist="43180" dir="5400000">
                              <a:srgbClr val="000000">
                                <a:alpha val="65000"/>
                              </a:srgbClr>
                            </a:innerShdw>
                          </a:effectLst>
                          <a:latin typeface="Calibri" pitchFamily="34" charset="0"/>
                        </a:rPr>
                        <a:t>TYPE OF</a:t>
                      </a:r>
                      <a:r>
                        <a:rPr lang="en-IN" sz="2000" b="1" cap="none" spc="0" baseline="0" dirty="0" smtClean="0">
                          <a:ln w="1905"/>
                          <a:solidFill>
                            <a:schemeClr val="tx1"/>
                          </a:solidFill>
                          <a:effectLst>
                            <a:innerShdw blurRad="69850" dist="43180" dir="5400000">
                              <a:srgbClr val="000000">
                                <a:alpha val="65000"/>
                              </a:srgbClr>
                            </a:innerShdw>
                          </a:effectLst>
                          <a:latin typeface="Calibri" pitchFamily="34" charset="0"/>
                        </a:rPr>
                        <a:t> MINING</a:t>
                      </a:r>
                      <a:endParaRPr lang="en-IN" sz="2000" b="1" cap="none" spc="0" dirty="0">
                        <a:ln w="1905"/>
                        <a:solidFill>
                          <a:schemeClr val="tx1"/>
                        </a:solidFill>
                        <a:effectLst>
                          <a:innerShdw blurRad="69850" dist="43180" dir="5400000">
                            <a:srgbClr val="000000">
                              <a:alpha val="65000"/>
                            </a:srgbClr>
                          </a:innerShdw>
                        </a:effectLst>
                        <a:latin typeface="Calibri" pitchFamily="34" charset="0"/>
                      </a:endParaRPr>
                    </a:p>
                  </a:txBody>
                  <a:tcPr/>
                </a:tc>
                <a:tc>
                  <a:txBody>
                    <a:bodyPr/>
                    <a:lstStyle/>
                    <a:p>
                      <a:pPr algn="ctr"/>
                      <a:r>
                        <a:rPr lang="en-IN" sz="2000" b="1" cap="none" spc="0" dirty="0" smtClean="0">
                          <a:ln w="1905"/>
                          <a:solidFill>
                            <a:schemeClr val="tx1"/>
                          </a:solidFill>
                          <a:effectLst>
                            <a:innerShdw blurRad="69850" dist="43180" dir="5400000">
                              <a:srgbClr val="000000">
                                <a:alpha val="65000"/>
                              </a:srgbClr>
                            </a:innerShdw>
                          </a:effectLst>
                          <a:latin typeface="Calibri" pitchFamily="34" charset="0"/>
                        </a:rPr>
                        <a:t>CONVENTIONAL</a:t>
                      </a:r>
                      <a:endParaRPr lang="en-IN" sz="2000" b="1" cap="none" spc="0" dirty="0">
                        <a:ln w="1905"/>
                        <a:solidFill>
                          <a:schemeClr val="tx1"/>
                        </a:solidFill>
                        <a:effectLst>
                          <a:innerShdw blurRad="69850" dist="43180" dir="5400000">
                            <a:srgbClr val="000000">
                              <a:alpha val="65000"/>
                            </a:srgbClr>
                          </a:innerShdw>
                        </a:effectLst>
                        <a:latin typeface="Calibri" pitchFamily="34" charset="0"/>
                      </a:endParaRPr>
                    </a:p>
                  </a:txBody>
                  <a:tcPr/>
                </a:tc>
              </a:tr>
            </a:tbl>
          </a:graphicData>
        </a:graphic>
      </p:graphicFrame>
      <p:sp>
        <p:nvSpPr>
          <p:cNvPr id="15" name="Rectangle 14"/>
          <p:cNvSpPr/>
          <p:nvPr/>
        </p:nvSpPr>
        <p:spPr>
          <a:xfrm>
            <a:off x="3505200" y="2057400"/>
            <a:ext cx="2209800" cy="533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schemeClr val="tx1"/>
                </a:solidFill>
              </a:rPr>
              <a:t>MINES</a:t>
            </a:r>
            <a:endParaRPr lang="en-US" sz="2000" dirty="0">
              <a:solidFill>
                <a:schemeClr val="tx1"/>
              </a:solidFill>
            </a:endParaRPr>
          </a:p>
        </p:txBody>
      </p:sp>
    </p:spTree>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5"/>
          <p:cNvGrpSpPr/>
          <p:nvPr/>
        </p:nvGrpSpPr>
        <p:grpSpPr>
          <a:xfrm>
            <a:off x="0" y="0"/>
            <a:ext cx="9144000" cy="6858000"/>
            <a:chOff x="0" y="-152400"/>
            <a:chExt cx="9144000" cy="7010400"/>
          </a:xfrm>
        </p:grpSpPr>
        <p:pic>
          <p:nvPicPr>
            <p:cNvPr id="4" name="Picture 3" descr="nlcil_logo_new.jpg"/>
            <p:cNvPicPr>
              <a:picLocks noChangeAspect="1"/>
            </p:cNvPicPr>
            <p:nvPr/>
          </p:nvPicPr>
          <p:blipFill>
            <a:blip r:embed="rId2" cstate="print">
              <a:clrChange>
                <a:clrFrom>
                  <a:srgbClr val="FFFFFF"/>
                </a:clrFrom>
                <a:clrTo>
                  <a:srgbClr val="FFFFFF">
                    <a:alpha val="0"/>
                  </a:srgbClr>
                </a:clrTo>
              </a:clrChange>
            </a:blip>
            <a:stretch>
              <a:fillRect/>
            </a:stretch>
          </p:blipFill>
          <p:spPr>
            <a:xfrm>
              <a:off x="207536" y="97514"/>
              <a:ext cx="1392664" cy="1197886"/>
            </a:xfrm>
            <a:prstGeom prst="rect">
              <a:avLst/>
            </a:prstGeom>
          </p:spPr>
        </p:pic>
        <p:pic>
          <p:nvPicPr>
            <p:cNvPr id="7" name="Picture 2"/>
            <p:cNvPicPr>
              <a:picLocks noChangeAspect="1" noChangeArrowheads="1"/>
            </p:cNvPicPr>
            <p:nvPr/>
          </p:nvPicPr>
          <p:blipFill>
            <a:blip r:embed="rId3" cstate="print">
              <a:duotone>
                <a:schemeClr val="bg2">
                  <a:shade val="45000"/>
                  <a:satMod val="135000"/>
                </a:schemeClr>
                <a:prstClr val="white"/>
              </a:duotone>
            </a:blip>
            <a:srcRect/>
            <a:stretch>
              <a:fillRect/>
            </a:stretch>
          </p:blipFill>
          <p:spPr bwMode="auto">
            <a:xfrm>
              <a:off x="0" y="1371600"/>
              <a:ext cx="9144000" cy="5486400"/>
            </a:xfrm>
            <a:prstGeom prst="rect">
              <a:avLst/>
            </a:prstGeom>
            <a:noFill/>
            <a:ln w="9525">
              <a:solidFill>
                <a:schemeClr val="accent4"/>
              </a:solidFill>
              <a:miter lim="800000"/>
              <a:headEnd/>
              <a:tailEnd/>
            </a:ln>
            <a:effectLst>
              <a:glow rad="63500">
                <a:schemeClr val="accent1">
                  <a:satMod val="175000"/>
                  <a:alpha val="40000"/>
                </a:schemeClr>
              </a:glow>
              <a:outerShdw blurRad="50800" dist="38100" dir="5400000" algn="t" rotWithShape="0">
                <a:prstClr val="black">
                  <a:alpha val="40000"/>
                </a:prstClr>
              </a:outerShdw>
            </a:effectLst>
            <a:scene3d>
              <a:camera prst="orthographicFront">
                <a:rot lat="0" lon="0" rev="0"/>
              </a:camera>
              <a:lightRig rig="balanced" dir="t">
                <a:rot lat="0" lon="0" rev="8700000"/>
              </a:lightRig>
            </a:scene3d>
            <a:sp3d>
              <a:bevelT w="190500" h="38100"/>
            </a:sp3d>
          </p:spPr>
        </p:pic>
        <p:sp>
          <p:nvSpPr>
            <p:cNvPr id="8" name="Rectangle 7"/>
            <p:cNvSpPr/>
            <p:nvPr/>
          </p:nvSpPr>
          <p:spPr>
            <a:xfrm>
              <a:off x="1828800" y="-152400"/>
              <a:ext cx="5433219" cy="1604541"/>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0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NLC India Limited</a:t>
              </a:r>
            </a:p>
            <a:p>
              <a:pPr algn="ctr"/>
              <a:r>
                <a:rPr lang="en-US" sz="28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Barsingsar Thermal Power Station</a:t>
              </a:r>
            </a:p>
            <a:p>
              <a:pPr algn="ctr"/>
              <a:r>
                <a:rPr lang="en-US" sz="28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Boiler Maintenance</a:t>
              </a:r>
              <a:endParaRPr lang="en-US" sz="28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pic>
          <p:nvPicPr>
            <p:cNvPr id="9" name="Picture 8" descr="Gandhiji's Logo.png"/>
            <p:cNvPicPr>
              <a:picLocks noChangeAspect="1"/>
            </p:cNvPicPr>
            <p:nvPr/>
          </p:nvPicPr>
          <p:blipFill>
            <a:blip r:embed="rId4" cstate="print"/>
            <a:stretch>
              <a:fillRect/>
            </a:stretch>
          </p:blipFill>
          <p:spPr>
            <a:xfrm>
              <a:off x="7162800" y="0"/>
              <a:ext cx="1915550" cy="1371600"/>
            </a:xfrm>
            <a:prstGeom prst="rect">
              <a:avLst/>
            </a:prstGeom>
          </p:spPr>
        </p:pic>
      </p:grpSp>
      <p:sp>
        <p:nvSpPr>
          <p:cNvPr id="10" name="Rectangle 9"/>
          <p:cNvSpPr/>
          <p:nvPr/>
        </p:nvSpPr>
        <p:spPr>
          <a:xfrm>
            <a:off x="304800" y="1752600"/>
            <a:ext cx="8686800" cy="369332"/>
          </a:xfrm>
          <a:prstGeom prst="rect">
            <a:avLst/>
          </a:prstGeom>
        </p:spPr>
        <p:txBody>
          <a:bodyPr wrap="square">
            <a:spAutoFit/>
          </a:bodyPr>
          <a:lstStyle/>
          <a:p>
            <a:endParaRPr lang="en-US" b="1" dirty="0" smtClean="0">
              <a:solidFill>
                <a:srgbClr val="002060"/>
              </a:solidFill>
              <a:latin typeface="Bookman Old Style" pitchFamily="18" charset="0"/>
            </a:endParaRPr>
          </a:p>
        </p:txBody>
      </p:sp>
      <p:sp>
        <p:nvSpPr>
          <p:cNvPr id="11" name="Rectangle 10"/>
          <p:cNvSpPr/>
          <p:nvPr/>
        </p:nvSpPr>
        <p:spPr>
          <a:xfrm>
            <a:off x="2673082" y="3244334"/>
            <a:ext cx="184731" cy="369332"/>
          </a:xfrm>
          <a:prstGeom prst="rect">
            <a:avLst/>
          </a:prstGeom>
        </p:spPr>
        <p:txBody>
          <a:bodyPr wrap="none">
            <a:spAutoFit/>
          </a:bodyPr>
          <a:lstStyle/>
          <a:p>
            <a:endParaRPr lang="en-US" b="1" dirty="0" smtClean="0">
              <a:solidFill>
                <a:srgbClr val="002060"/>
              </a:solidFill>
              <a:latin typeface="Bookman Old Style" pitchFamily="18" charset="0"/>
            </a:endParaRPr>
          </a:p>
        </p:txBody>
      </p:sp>
      <p:sp>
        <p:nvSpPr>
          <p:cNvPr id="14" name="Subtitle 2"/>
          <p:cNvSpPr>
            <a:spLocks noGrp="1"/>
          </p:cNvSpPr>
          <p:nvPr>
            <p:ph type="subTitle" idx="1"/>
          </p:nvPr>
        </p:nvSpPr>
        <p:spPr>
          <a:xfrm>
            <a:off x="0" y="1447800"/>
            <a:ext cx="9144000" cy="5410200"/>
          </a:xfrm>
        </p:spPr>
        <p:txBody>
          <a:bodyPr/>
          <a:lstStyle/>
          <a:p>
            <a:endParaRPr lang="en-US" b="1" dirty="0" smtClean="0">
              <a:solidFill>
                <a:srgbClr val="002060"/>
              </a:solidFill>
              <a:latin typeface="Bookman Old Style" pitchFamily="18" charset="0"/>
            </a:endParaRPr>
          </a:p>
        </p:txBody>
      </p:sp>
      <p:graphicFrame>
        <p:nvGraphicFramePr>
          <p:cNvPr id="12" name="Diagram 11"/>
          <p:cNvGraphicFramePr/>
          <p:nvPr/>
        </p:nvGraphicFramePr>
        <p:xfrm>
          <a:off x="1219200" y="1524000"/>
          <a:ext cx="7072362" cy="58477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aphicFrame>
        <p:nvGraphicFramePr>
          <p:cNvPr id="15" name="Table 14"/>
          <p:cNvGraphicFramePr>
            <a:graphicFrameLocks noGrp="1"/>
          </p:cNvGraphicFramePr>
          <p:nvPr/>
        </p:nvGraphicFramePr>
        <p:xfrm>
          <a:off x="71438" y="1710988"/>
          <a:ext cx="9143999" cy="800089"/>
        </p:xfrm>
        <a:graphic>
          <a:graphicData uri="http://schemas.openxmlformats.org/drawingml/2006/table">
            <a:tbl>
              <a:tblPr firstRow="1" bandRow="1">
                <a:effectLst>
                  <a:outerShdw blurRad="50800" dist="50800" dir="5400000" algn="ctr" rotWithShape="0">
                    <a:schemeClr val="accent6">
                      <a:lumMod val="20000"/>
                      <a:lumOff val="80000"/>
                    </a:schemeClr>
                  </a:outerShdw>
                </a:effectLst>
                <a:tableStyleId>{5C22544A-7EE6-4342-B048-85BDC9FD1C3A}</a:tableStyleId>
              </a:tblPr>
              <a:tblGrid>
                <a:gridCol w="4016371"/>
                <a:gridCol w="1746262"/>
                <a:gridCol w="3381366"/>
              </a:tblGrid>
              <a:tr h="800089">
                <a:tc>
                  <a:txBody>
                    <a:bodyPr/>
                    <a:lstStyle/>
                    <a:p>
                      <a:pPr algn="ctr"/>
                      <a:r>
                        <a:rPr lang="en-IN" dirty="0" smtClean="0"/>
                        <a:t>LOCATION</a:t>
                      </a:r>
                      <a:endParaRPr lang="en-IN" dirty="0"/>
                    </a:p>
                  </a:txBody>
                  <a:tcPr/>
                </a:tc>
                <a:tc>
                  <a:txBody>
                    <a:bodyPr/>
                    <a:lstStyle/>
                    <a:p>
                      <a:r>
                        <a:rPr lang="en-IN" dirty="0" smtClean="0"/>
                        <a:t>NUMBER OF FAILURE</a:t>
                      </a:r>
                      <a:endParaRPr lang="en-IN" dirty="0"/>
                    </a:p>
                  </a:txBody>
                  <a:tcPr/>
                </a:tc>
                <a:tc>
                  <a:txBody>
                    <a:bodyPr/>
                    <a:lstStyle/>
                    <a:p>
                      <a:pPr algn="ctr"/>
                      <a:r>
                        <a:rPr lang="en-IN" dirty="0" smtClean="0"/>
                        <a:t>ROOT CAUSE</a:t>
                      </a:r>
                      <a:endParaRPr lang="en-IN" dirty="0"/>
                    </a:p>
                  </a:txBody>
                  <a:tcPr/>
                </a:tc>
              </a:tr>
            </a:tbl>
          </a:graphicData>
        </a:graphic>
      </p:graphicFrame>
      <p:graphicFrame>
        <p:nvGraphicFramePr>
          <p:cNvPr id="16" name="Table 15"/>
          <p:cNvGraphicFramePr>
            <a:graphicFrameLocks noGrp="1"/>
          </p:cNvGraphicFramePr>
          <p:nvPr/>
        </p:nvGraphicFramePr>
        <p:xfrm>
          <a:off x="71438" y="2400296"/>
          <a:ext cx="9143999" cy="571492"/>
        </p:xfrm>
        <a:graphic>
          <a:graphicData uri="http://schemas.openxmlformats.org/drawingml/2006/table">
            <a:tbl>
              <a:tblPr firstRow="1" bandRow="1">
                <a:effectLst>
                  <a:outerShdw blurRad="50800" dist="50800" dir="5400000" algn="ctr" rotWithShape="0">
                    <a:schemeClr val="accent6">
                      <a:lumMod val="20000"/>
                      <a:lumOff val="80000"/>
                    </a:schemeClr>
                  </a:outerShdw>
                </a:effectLst>
                <a:tableStyleId>{5C22544A-7EE6-4342-B048-85BDC9FD1C3A}</a:tableStyleId>
              </a:tblPr>
              <a:tblGrid>
                <a:gridCol w="4016371"/>
                <a:gridCol w="1746262"/>
                <a:gridCol w="3381366"/>
              </a:tblGrid>
              <a:tr h="571492">
                <a:tc>
                  <a:txBody>
                    <a:bodyPr/>
                    <a:lstStyle/>
                    <a:p>
                      <a:pPr algn="l"/>
                      <a:r>
                        <a:rPr lang="en-IN" b="1" dirty="0" smtClean="0">
                          <a:latin typeface="+mj-lt"/>
                        </a:rPr>
                        <a:t>ECONOMISER</a:t>
                      </a:r>
                      <a:r>
                        <a:rPr lang="en-IN" b="1" baseline="0" dirty="0" smtClean="0">
                          <a:latin typeface="+mj-lt"/>
                        </a:rPr>
                        <a:t> </a:t>
                      </a:r>
                      <a:endParaRPr lang="en-IN" b="1" dirty="0">
                        <a:latin typeface="+mj-lt"/>
                      </a:endParaRPr>
                    </a:p>
                  </a:txBody>
                  <a:tcPr anchor="b">
                    <a:solidFill>
                      <a:srgbClr val="00B0F0"/>
                    </a:solidFill>
                  </a:tcPr>
                </a:tc>
                <a:tc>
                  <a:txBody>
                    <a:bodyPr/>
                    <a:lstStyle/>
                    <a:p>
                      <a:pPr algn="ctr"/>
                      <a:r>
                        <a:rPr lang="en-IN" sz="2400" b="1" dirty="0" smtClean="0">
                          <a:latin typeface="+mj-lt"/>
                        </a:rPr>
                        <a:t>11</a:t>
                      </a:r>
                      <a:endParaRPr lang="en-IN" sz="2400" b="1" dirty="0">
                        <a:latin typeface="+mj-lt"/>
                      </a:endParaRPr>
                    </a:p>
                  </a:txBody>
                  <a:tcPr>
                    <a:solidFill>
                      <a:srgbClr val="00B0F0"/>
                    </a:solidFill>
                  </a:tcPr>
                </a:tc>
                <a:tc>
                  <a:txBody>
                    <a:bodyPr/>
                    <a:lstStyle/>
                    <a:p>
                      <a:pPr algn="ctr"/>
                      <a:r>
                        <a:rPr lang="en-IN" b="1" dirty="0" smtClean="0">
                          <a:latin typeface="+mj-lt"/>
                        </a:rPr>
                        <a:t>EROSION</a:t>
                      </a:r>
                      <a:endParaRPr lang="en-IN" b="1" dirty="0">
                        <a:latin typeface="+mj-lt"/>
                      </a:endParaRPr>
                    </a:p>
                  </a:txBody>
                  <a:tcPr>
                    <a:solidFill>
                      <a:srgbClr val="00B0F0"/>
                    </a:solidFill>
                  </a:tcPr>
                </a:tc>
              </a:tr>
            </a:tbl>
          </a:graphicData>
        </a:graphic>
      </p:graphicFrame>
      <p:graphicFrame>
        <p:nvGraphicFramePr>
          <p:cNvPr id="17" name="Table 16"/>
          <p:cNvGraphicFramePr>
            <a:graphicFrameLocks noGrp="1"/>
          </p:cNvGraphicFramePr>
          <p:nvPr/>
        </p:nvGraphicFramePr>
        <p:xfrm>
          <a:off x="0" y="3086080"/>
          <a:ext cx="9143999" cy="914400"/>
        </p:xfrm>
        <a:graphic>
          <a:graphicData uri="http://schemas.openxmlformats.org/drawingml/2006/table">
            <a:tbl>
              <a:tblPr firstRow="1" bandRow="1">
                <a:effectLst>
                  <a:outerShdw blurRad="50800" dist="50800" dir="5400000" algn="ctr" rotWithShape="0">
                    <a:schemeClr val="accent6">
                      <a:lumMod val="20000"/>
                      <a:lumOff val="80000"/>
                    </a:schemeClr>
                  </a:outerShdw>
                </a:effectLst>
                <a:tableStyleId>{5C22544A-7EE6-4342-B048-85BDC9FD1C3A}</a:tableStyleId>
              </a:tblPr>
              <a:tblGrid>
                <a:gridCol w="4016371"/>
                <a:gridCol w="1746262"/>
                <a:gridCol w="3381366"/>
              </a:tblGrid>
              <a:tr h="800080">
                <a:tc>
                  <a:txBody>
                    <a:bodyPr/>
                    <a:lstStyle/>
                    <a:p>
                      <a:pPr algn="l"/>
                      <a:r>
                        <a:rPr lang="en-IN" b="1" dirty="0" smtClean="0">
                          <a:latin typeface="+mj-lt"/>
                        </a:rPr>
                        <a:t>FBHE WW AND COILS</a:t>
                      </a:r>
                      <a:endParaRPr lang="en-IN" b="1" dirty="0">
                        <a:latin typeface="+mj-lt"/>
                      </a:endParaRPr>
                    </a:p>
                  </a:txBody>
                  <a:tcPr anchor="ctr">
                    <a:solidFill>
                      <a:schemeClr val="accent3">
                        <a:lumMod val="50000"/>
                      </a:schemeClr>
                    </a:solidFill>
                  </a:tcPr>
                </a:tc>
                <a:tc>
                  <a:txBody>
                    <a:bodyPr/>
                    <a:lstStyle/>
                    <a:p>
                      <a:pPr algn="ctr"/>
                      <a:r>
                        <a:rPr lang="en-IN" sz="2400" b="1" dirty="0" smtClean="0">
                          <a:latin typeface="+mj-lt"/>
                        </a:rPr>
                        <a:t>8</a:t>
                      </a:r>
                      <a:endParaRPr lang="en-IN" sz="2400" b="1" dirty="0">
                        <a:latin typeface="+mj-lt"/>
                      </a:endParaRPr>
                    </a:p>
                  </a:txBody>
                  <a:tcPr anchor="ctr">
                    <a:solidFill>
                      <a:schemeClr val="accent3">
                        <a:lumMod val="50000"/>
                      </a:schemeClr>
                    </a:solidFill>
                  </a:tcPr>
                </a:tc>
                <a:tc>
                  <a:txBody>
                    <a:bodyPr/>
                    <a:lstStyle/>
                    <a:p>
                      <a:pPr algn="ctr"/>
                      <a:r>
                        <a:rPr lang="en-IN" b="1" dirty="0" smtClean="0">
                          <a:latin typeface="+mj-lt"/>
                        </a:rPr>
                        <a:t>REFRACTORY FAILUE AND THERMAL STRESS CREEP,EROSION</a:t>
                      </a:r>
                      <a:endParaRPr lang="en-IN" b="1" dirty="0">
                        <a:latin typeface="+mj-lt"/>
                      </a:endParaRPr>
                    </a:p>
                  </a:txBody>
                  <a:tcPr>
                    <a:solidFill>
                      <a:schemeClr val="accent3">
                        <a:lumMod val="50000"/>
                      </a:schemeClr>
                    </a:solidFill>
                  </a:tcPr>
                </a:tc>
              </a:tr>
            </a:tbl>
          </a:graphicData>
        </a:graphic>
      </p:graphicFrame>
      <p:graphicFrame>
        <p:nvGraphicFramePr>
          <p:cNvPr id="18" name="Table 17"/>
          <p:cNvGraphicFramePr>
            <a:graphicFrameLocks noGrp="1"/>
          </p:cNvGraphicFramePr>
          <p:nvPr/>
        </p:nvGraphicFramePr>
        <p:xfrm>
          <a:off x="0" y="3931927"/>
          <a:ext cx="9143999" cy="800089"/>
        </p:xfrm>
        <a:graphic>
          <a:graphicData uri="http://schemas.openxmlformats.org/drawingml/2006/table">
            <a:tbl>
              <a:tblPr firstRow="1" bandRow="1">
                <a:effectLst>
                  <a:outerShdw blurRad="50800" dist="50800" dir="5400000" algn="ctr" rotWithShape="0">
                    <a:schemeClr val="accent6">
                      <a:lumMod val="20000"/>
                      <a:lumOff val="80000"/>
                    </a:schemeClr>
                  </a:outerShdw>
                </a:effectLst>
                <a:tableStyleId>{5C22544A-7EE6-4342-B048-85BDC9FD1C3A}</a:tableStyleId>
              </a:tblPr>
              <a:tblGrid>
                <a:gridCol w="4016371"/>
                <a:gridCol w="1746262"/>
                <a:gridCol w="3381366"/>
              </a:tblGrid>
              <a:tr h="800089">
                <a:tc>
                  <a:txBody>
                    <a:bodyPr/>
                    <a:lstStyle/>
                    <a:p>
                      <a:pPr algn="l"/>
                      <a:r>
                        <a:rPr lang="en-IN" b="1" dirty="0" smtClean="0">
                          <a:latin typeface="+mj-lt"/>
                        </a:rPr>
                        <a:t>WATER WALL IN COMBUSTOR,SEAL POT,LIGNITE PATH</a:t>
                      </a:r>
                      <a:endParaRPr lang="en-IN" b="1" dirty="0">
                        <a:latin typeface="+mj-lt"/>
                      </a:endParaRPr>
                    </a:p>
                  </a:txBody>
                  <a:tcPr>
                    <a:solidFill>
                      <a:schemeClr val="accent5">
                        <a:lumMod val="50000"/>
                      </a:schemeClr>
                    </a:solidFill>
                  </a:tcPr>
                </a:tc>
                <a:tc>
                  <a:txBody>
                    <a:bodyPr/>
                    <a:lstStyle/>
                    <a:p>
                      <a:pPr algn="ctr"/>
                      <a:r>
                        <a:rPr lang="en-IN" sz="2400" b="1" dirty="0" smtClean="0">
                          <a:latin typeface="+mj-lt"/>
                        </a:rPr>
                        <a:t>10</a:t>
                      </a:r>
                      <a:endParaRPr lang="en-IN" sz="2400" b="1" dirty="0">
                        <a:latin typeface="+mj-lt"/>
                      </a:endParaRPr>
                    </a:p>
                  </a:txBody>
                  <a:tcPr>
                    <a:solidFill>
                      <a:schemeClr val="accent5">
                        <a:lumMod val="50000"/>
                      </a:schemeClr>
                    </a:solidFill>
                  </a:tcPr>
                </a:tc>
                <a:tc>
                  <a:txBody>
                    <a:bodyPr/>
                    <a:lstStyle/>
                    <a:p>
                      <a:pPr algn="ctr"/>
                      <a:r>
                        <a:rPr lang="en-IN" b="1" dirty="0" smtClean="0">
                          <a:latin typeface="+mj-lt"/>
                        </a:rPr>
                        <a:t>REFRACTORY FAILURES AND EROSION</a:t>
                      </a:r>
                      <a:endParaRPr lang="en-IN" b="1" dirty="0">
                        <a:latin typeface="+mj-lt"/>
                      </a:endParaRPr>
                    </a:p>
                  </a:txBody>
                  <a:tcPr>
                    <a:solidFill>
                      <a:schemeClr val="accent5">
                        <a:lumMod val="50000"/>
                      </a:schemeClr>
                    </a:solidFill>
                  </a:tcPr>
                </a:tc>
              </a:tr>
            </a:tbl>
          </a:graphicData>
        </a:graphic>
      </p:graphicFrame>
      <p:graphicFrame>
        <p:nvGraphicFramePr>
          <p:cNvPr id="19" name="Table 18"/>
          <p:cNvGraphicFramePr>
            <a:graphicFrameLocks noGrp="1"/>
          </p:cNvGraphicFramePr>
          <p:nvPr/>
        </p:nvGraphicFramePr>
        <p:xfrm>
          <a:off x="0" y="4829188"/>
          <a:ext cx="9143999" cy="571492"/>
        </p:xfrm>
        <a:graphic>
          <a:graphicData uri="http://schemas.openxmlformats.org/drawingml/2006/table">
            <a:tbl>
              <a:tblPr firstRow="1" bandRow="1">
                <a:effectLst>
                  <a:outerShdw blurRad="50800" dist="50800" dir="5400000" algn="ctr" rotWithShape="0">
                    <a:schemeClr val="accent6">
                      <a:lumMod val="20000"/>
                      <a:lumOff val="80000"/>
                    </a:schemeClr>
                  </a:outerShdw>
                </a:effectLst>
                <a:tableStyleId>{5C22544A-7EE6-4342-B048-85BDC9FD1C3A}</a:tableStyleId>
              </a:tblPr>
              <a:tblGrid>
                <a:gridCol w="4016371"/>
                <a:gridCol w="1746262"/>
                <a:gridCol w="3381366"/>
              </a:tblGrid>
              <a:tr h="571492">
                <a:tc>
                  <a:txBody>
                    <a:bodyPr/>
                    <a:lstStyle/>
                    <a:p>
                      <a:pPr algn="l"/>
                      <a:r>
                        <a:rPr lang="en-IN" b="1" i="1" dirty="0" smtClean="0">
                          <a:latin typeface="+mj-lt"/>
                        </a:rPr>
                        <a:t>HANGER TUBE</a:t>
                      </a:r>
                      <a:endParaRPr lang="en-IN" b="1" i="1" dirty="0">
                        <a:latin typeface="+mj-lt"/>
                      </a:endParaRPr>
                    </a:p>
                  </a:txBody>
                  <a:tcPr>
                    <a:solidFill>
                      <a:srgbClr val="0066FF"/>
                    </a:solidFill>
                  </a:tcPr>
                </a:tc>
                <a:tc>
                  <a:txBody>
                    <a:bodyPr/>
                    <a:lstStyle/>
                    <a:p>
                      <a:pPr algn="ctr"/>
                      <a:r>
                        <a:rPr lang="en-IN" sz="2400" b="1" dirty="0" smtClean="0">
                          <a:latin typeface="+mj-lt"/>
                        </a:rPr>
                        <a:t>8</a:t>
                      </a:r>
                      <a:endParaRPr lang="en-IN" sz="2400" b="1" dirty="0">
                        <a:latin typeface="+mj-lt"/>
                      </a:endParaRPr>
                    </a:p>
                  </a:txBody>
                  <a:tcPr>
                    <a:solidFill>
                      <a:srgbClr val="0066FF"/>
                    </a:solidFill>
                  </a:tcPr>
                </a:tc>
                <a:tc>
                  <a:txBody>
                    <a:bodyPr/>
                    <a:lstStyle/>
                    <a:p>
                      <a:pPr algn="ctr"/>
                      <a:r>
                        <a:rPr lang="en-IN" b="1" dirty="0" smtClean="0">
                          <a:latin typeface="+mj-lt"/>
                        </a:rPr>
                        <a:t>EROSION</a:t>
                      </a:r>
                      <a:endParaRPr lang="en-IN" b="1" dirty="0">
                        <a:latin typeface="+mj-lt"/>
                      </a:endParaRPr>
                    </a:p>
                  </a:txBody>
                  <a:tcPr>
                    <a:solidFill>
                      <a:srgbClr val="0066FF"/>
                    </a:solidFill>
                  </a:tcPr>
                </a:tc>
              </a:tr>
            </a:tbl>
          </a:graphicData>
        </a:graphic>
      </p:graphicFrame>
      <p:graphicFrame>
        <p:nvGraphicFramePr>
          <p:cNvPr id="20" name="Table 19"/>
          <p:cNvGraphicFramePr>
            <a:graphicFrameLocks noGrp="1"/>
          </p:cNvGraphicFramePr>
          <p:nvPr/>
        </p:nvGraphicFramePr>
        <p:xfrm>
          <a:off x="0" y="5329254"/>
          <a:ext cx="9143999" cy="571492"/>
        </p:xfrm>
        <a:graphic>
          <a:graphicData uri="http://schemas.openxmlformats.org/drawingml/2006/table">
            <a:tbl>
              <a:tblPr firstRow="1" bandRow="1">
                <a:effectLst>
                  <a:outerShdw blurRad="50800" dist="50800" dir="5400000" algn="ctr" rotWithShape="0">
                    <a:schemeClr val="accent6">
                      <a:lumMod val="20000"/>
                      <a:lumOff val="80000"/>
                    </a:schemeClr>
                  </a:outerShdw>
                </a:effectLst>
                <a:tableStyleId>{5C22544A-7EE6-4342-B048-85BDC9FD1C3A}</a:tableStyleId>
              </a:tblPr>
              <a:tblGrid>
                <a:gridCol w="4016371"/>
                <a:gridCol w="1746262"/>
                <a:gridCol w="3381366"/>
              </a:tblGrid>
              <a:tr h="571492">
                <a:tc>
                  <a:txBody>
                    <a:bodyPr/>
                    <a:lstStyle/>
                    <a:p>
                      <a:pPr algn="l"/>
                      <a:r>
                        <a:rPr lang="en-IN" b="1" dirty="0" smtClean="0">
                          <a:latin typeface="+mj-lt"/>
                        </a:rPr>
                        <a:t>SH COIL</a:t>
                      </a:r>
                      <a:endParaRPr lang="en-IN" b="1" dirty="0">
                        <a:latin typeface="+mj-lt"/>
                      </a:endParaRPr>
                    </a:p>
                  </a:txBody>
                  <a:tcPr>
                    <a:solidFill>
                      <a:srgbClr val="002060"/>
                    </a:solidFill>
                  </a:tcPr>
                </a:tc>
                <a:tc>
                  <a:txBody>
                    <a:bodyPr/>
                    <a:lstStyle/>
                    <a:p>
                      <a:pPr algn="ctr"/>
                      <a:r>
                        <a:rPr lang="en-IN" sz="2400" b="1" dirty="0" smtClean="0">
                          <a:latin typeface="+mj-lt"/>
                        </a:rPr>
                        <a:t>5</a:t>
                      </a:r>
                      <a:endParaRPr lang="en-IN" sz="2400" b="1" dirty="0">
                        <a:latin typeface="+mj-lt"/>
                      </a:endParaRPr>
                    </a:p>
                  </a:txBody>
                  <a:tcPr>
                    <a:solidFill>
                      <a:srgbClr val="002060"/>
                    </a:solidFill>
                  </a:tcPr>
                </a:tc>
                <a:tc>
                  <a:txBody>
                    <a:bodyPr/>
                    <a:lstStyle/>
                    <a:p>
                      <a:pPr algn="ctr"/>
                      <a:r>
                        <a:rPr lang="en-IN" b="1" dirty="0" smtClean="0">
                          <a:latin typeface="+mj-lt"/>
                        </a:rPr>
                        <a:t>EROSION</a:t>
                      </a:r>
                      <a:endParaRPr lang="en-IN" b="1" dirty="0">
                        <a:latin typeface="+mj-lt"/>
                      </a:endParaRPr>
                    </a:p>
                  </a:txBody>
                  <a:tcPr>
                    <a:solidFill>
                      <a:srgbClr val="002060"/>
                    </a:solidFill>
                  </a:tcPr>
                </a:tc>
              </a:tr>
            </a:tbl>
          </a:graphicData>
        </a:graphic>
      </p:graphicFrame>
      <p:graphicFrame>
        <p:nvGraphicFramePr>
          <p:cNvPr id="21" name="Table 20"/>
          <p:cNvGraphicFramePr>
            <a:graphicFrameLocks noGrp="1"/>
          </p:cNvGraphicFramePr>
          <p:nvPr/>
        </p:nvGraphicFramePr>
        <p:xfrm>
          <a:off x="0" y="6019800"/>
          <a:ext cx="9072561" cy="838200"/>
        </p:xfrm>
        <a:graphic>
          <a:graphicData uri="http://schemas.openxmlformats.org/drawingml/2006/table">
            <a:tbl>
              <a:tblPr firstRow="1" bandRow="1">
                <a:effectLst>
                  <a:outerShdw blurRad="50800" dist="50800" dir="5400000" algn="ctr" rotWithShape="0">
                    <a:schemeClr val="accent6">
                      <a:lumMod val="20000"/>
                      <a:lumOff val="80000"/>
                    </a:schemeClr>
                  </a:outerShdw>
                </a:effectLst>
                <a:tableStyleId>{5C22544A-7EE6-4342-B048-85BDC9FD1C3A}</a:tableStyleId>
              </a:tblPr>
              <a:tblGrid>
                <a:gridCol w="3984993"/>
                <a:gridCol w="1732619"/>
                <a:gridCol w="3354949"/>
              </a:tblGrid>
              <a:tr h="838200">
                <a:tc>
                  <a:txBody>
                    <a:bodyPr/>
                    <a:lstStyle/>
                    <a:p>
                      <a:pPr algn="l"/>
                      <a:r>
                        <a:rPr lang="en-IN" b="1" dirty="0" smtClean="0">
                          <a:latin typeface="+mj-lt"/>
                        </a:rPr>
                        <a:t>BACK PASS STEAM COOLED ROOF TUBES</a:t>
                      </a:r>
                      <a:endParaRPr lang="en-IN" b="1" dirty="0">
                        <a:latin typeface="+mj-lt"/>
                      </a:endParaRPr>
                    </a:p>
                  </a:txBody>
                  <a:tcPr anchor="ctr">
                    <a:solidFill>
                      <a:srgbClr val="FF0000"/>
                    </a:solidFill>
                  </a:tcPr>
                </a:tc>
                <a:tc>
                  <a:txBody>
                    <a:bodyPr/>
                    <a:lstStyle/>
                    <a:p>
                      <a:pPr algn="ctr"/>
                      <a:r>
                        <a:rPr lang="en-IN" sz="3200" b="1" dirty="0" smtClean="0">
                          <a:latin typeface="+mj-lt"/>
                        </a:rPr>
                        <a:t>18</a:t>
                      </a:r>
                      <a:endParaRPr lang="en-IN" sz="3200" b="1" dirty="0">
                        <a:latin typeface="+mj-lt"/>
                      </a:endParaRPr>
                    </a:p>
                  </a:txBody>
                  <a:tcPr anchor="ctr">
                    <a:solidFill>
                      <a:srgbClr val="FF0000"/>
                    </a:solidFill>
                  </a:tcPr>
                </a:tc>
                <a:tc>
                  <a:txBody>
                    <a:bodyPr/>
                    <a:lstStyle/>
                    <a:p>
                      <a:pPr algn="ctr"/>
                      <a:r>
                        <a:rPr lang="en-IN" b="1" dirty="0" smtClean="0">
                          <a:latin typeface="+mj-lt"/>
                        </a:rPr>
                        <a:t>CONTINUOUS EXPOSURE TO HIGH TEMPERATURE AND CREEP</a:t>
                      </a:r>
                      <a:endParaRPr lang="en-IN" b="1" dirty="0">
                        <a:latin typeface="+mj-lt"/>
                      </a:endParaRPr>
                    </a:p>
                  </a:txBody>
                  <a:tcPr>
                    <a:solidFill>
                      <a:srgbClr val="FF0000"/>
                    </a:solidFill>
                  </a:tcPr>
                </a:tc>
              </a:tr>
            </a:tbl>
          </a:graphicData>
        </a:graphic>
      </p:graphicFrame>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additive="base">
                                        <p:cTn id="13" dur="500" fill="hold"/>
                                        <p:tgtEl>
                                          <p:spTgt spid="17"/>
                                        </p:tgtEl>
                                        <p:attrNameLst>
                                          <p:attrName>ppt_x</p:attrName>
                                        </p:attrNameLst>
                                      </p:cBhvr>
                                      <p:tavLst>
                                        <p:tav tm="0">
                                          <p:val>
                                            <p:strVal val="#ppt_x"/>
                                          </p:val>
                                        </p:tav>
                                        <p:tav tm="100000">
                                          <p:val>
                                            <p:strVal val="#ppt_x"/>
                                          </p:val>
                                        </p:tav>
                                      </p:tavLst>
                                    </p:anim>
                                    <p:anim calcmode="lin" valueType="num">
                                      <p:cBhvr additive="base">
                                        <p:cTn id="1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500" fill="hold"/>
                                        <p:tgtEl>
                                          <p:spTgt spid="18"/>
                                        </p:tgtEl>
                                        <p:attrNameLst>
                                          <p:attrName>ppt_x</p:attrName>
                                        </p:attrNameLst>
                                      </p:cBhvr>
                                      <p:tavLst>
                                        <p:tav tm="0">
                                          <p:val>
                                            <p:strVal val="#ppt_x"/>
                                          </p:val>
                                        </p:tav>
                                        <p:tav tm="100000">
                                          <p:val>
                                            <p:strVal val="#ppt_x"/>
                                          </p:val>
                                        </p:tav>
                                      </p:tavLst>
                                    </p:anim>
                                    <p:anim calcmode="lin" valueType="num">
                                      <p:cBhvr additive="base">
                                        <p:cTn id="2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additive="base">
                                        <p:cTn id="25" dur="500" fill="hold"/>
                                        <p:tgtEl>
                                          <p:spTgt spid="19"/>
                                        </p:tgtEl>
                                        <p:attrNameLst>
                                          <p:attrName>ppt_x</p:attrName>
                                        </p:attrNameLst>
                                      </p:cBhvr>
                                      <p:tavLst>
                                        <p:tav tm="0">
                                          <p:val>
                                            <p:strVal val="#ppt_x"/>
                                          </p:val>
                                        </p:tav>
                                        <p:tav tm="100000">
                                          <p:val>
                                            <p:strVal val="#ppt_x"/>
                                          </p:val>
                                        </p:tav>
                                      </p:tavLst>
                                    </p:anim>
                                    <p:anim calcmode="lin" valueType="num">
                                      <p:cBhvr additive="base">
                                        <p:cTn id="2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0"/>
                                        </p:tgtEl>
                                        <p:attrNameLst>
                                          <p:attrName>style.visibility</p:attrName>
                                        </p:attrNameLst>
                                      </p:cBhvr>
                                      <p:to>
                                        <p:strVal val="visible"/>
                                      </p:to>
                                    </p:set>
                                    <p:anim calcmode="lin" valueType="num">
                                      <p:cBhvr additive="base">
                                        <p:cTn id="31" dur="500" fill="hold"/>
                                        <p:tgtEl>
                                          <p:spTgt spid="20"/>
                                        </p:tgtEl>
                                        <p:attrNameLst>
                                          <p:attrName>ppt_x</p:attrName>
                                        </p:attrNameLst>
                                      </p:cBhvr>
                                      <p:tavLst>
                                        <p:tav tm="0">
                                          <p:val>
                                            <p:strVal val="#ppt_x"/>
                                          </p:val>
                                        </p:tav>
                                        <p:tav tm="100000">
                                          <p:val>
                                            <p:strVal val="#ppt_x"/>
                                          </p:val>
                                        </p:tav>
                                      </p:tavLst>
                                    </p:anim>
                                    <p:anim calcmode="lin" valueType="num">
                                      <p:cBhvr additive="base">
                                        <p:cTn id="3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1"/>
                                        </p:tgtEl>
                                        <p:attrNameLst>
                                          <p:attrName>style.visibility</p:attrName>
                                        </p:attrNameLst>
                                      </p:cBhvr>
                                      <p:to>
                                        <p:strVal val="visible"/>
                                      </p:to>
                                    </p:set>
                                    <p:anim calcmode="lin" valueType="num">
                                      <p:cBhvr additive="base">
                                        <p:cTn id="37" dur="500" fill="hold"/>
                                        <p:tgtEl>
                                          <p:spTgt spid="21"/>
                                        </p:tgtEl>
                                        <p:attrNameLst>
                                          <p:attrName>ppt_x</p:attrName>
                                        </p:attrNameLst>
                                      </p:cBhvr>
                                      <p:tavLst>
                                        <p:tav tm="0">
                                          <p:val>
                                            <p:strVal val="#ppt_x"/>
                                          </p:val>
                                        </p:tav>
                                        <p:tav tm="100000">
                                          <p:val>
                                            <p:strVal val="#ppt_x"/>
                                          </p:val>
                                        </p:tav>
                                      </p:tavLst>
                                    </p:anim>
                                    <p:anim calcmode="lin" valueType="num">
                                      <p:cBhvr additive="base">
                                        <p:cTn id="3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5"/>
          <p:cNvGrpSpPr/>
          <p:nvPr/>
        </p:nvGrpSpPr>
        <p:grpSpPr>
          <a:xfrm>
            <a:off x="0" y="0"/>
            <a:ext cx="9144000" cy="6858000"/>
            <a:chOff x="0" y="-152400"/>
            <a:chExt cx="9144000" cy="7010400"/>
          </a:xfrm>
        </p:grpSpPr>
        <p:pic>
          <p:nvPicPr>
            <p:cNvPr id="4" name="Picture 3" descr="nlcil_logo_new.jpg"/>
            <p:cNvPicPr>
              <a:picLocks noChangeAspect="1"/>
            </p:cNvPicPr>
            <p:nvPr/>
          </p:nvPicPr>
          <p:blipFill>
            <a:blip r:embed="rId2" cstate="print">
              <a:clrChange>
                <a:clrFrom>
                  <a:srgbClr val="FFFFFF"/>
                </a:clrFrom>
                <a:clrTo>
                  <a:srgbClr val="FFFFFF">
                    <a:alpha val="0"/>
                  </a:srgbClr>
                </a:clrTo>
              </a:clrChange>
            </a:blip>
            <a:stretch>
              <a:fillRect/>
            </a:stretch>
          </p:blipFill>
          <p:spPr>
            <a:xfrm>
              <a:off x="207536" y="97514"/>
              <a:ext cx="1392664" cy="1197886"/>
            </a:xfrm>
            <a:prstGeom prst="rect">
              <a:avLst/>
            </a:prstGeom>
          </p:spPr>
        </p:pic>
        <p:pic>
          <p:nvPicPr>
            <p:cNvPr id="7" name="Picture 2"/>
            <p:cNvPicPr>
              <a:picLocks noChangeAspect="1" noChangeArrowheads="1"/>
            </p:cNvPicPr>
            <p:nvPr/>
          </p:nvPicPr>
          <p:blipFill>
            <a:blip r:embed="rId3" cstate="print">
              <a:duotone>
                <a:schemeClr val="bg2">
                  <a:shade val="45000"/>
                  <a:satMod val="135000"/>
                </a:schemeClr>
                <a:prstClr val="white"/>
              </a:duotone>
            </a:blip>
            <a:srcRect/>
            <a:stretch>
              <a:fillRect/>
            </a:stretch>
          </p:blipFill>
          <p:spPr bwMode="auto">
            <a:xfrm>
              <a:off x="0" y="1371600"/>
              <a:ext cx="9144000" cy="5486400"/>
            </a:xfrm>
            <a:prstGeom prst="rect">
              <a:avLst/>
            </a:prstGeom>
            <a:noFill/>
            <a:ln w="9525">
              <a:solidFill>
                <a:schemeClr val="accent4"/>
              </a:solidFill>
              <a:miter lim="800000"/>
              <a:headEnd/>
              <a:tailEnd/>
            </a:ln>
            <a:effectLst>
              <a:glow rad="63500">
                <a:schemeClr val="accent1">
                  <a:satMod val="175000"/>
                  <a:alpha val="40000"/>
                </a:schemeClr>
              </a:glow>
              <a:outerShdw blurRad="50800" dist="38100" dir="5400000" algn="t" rotWithShape="0">
                <a:prstClr val="black">
                  <a:alpha val="40000"/>
                </a:prstClr>
              </a:outerShdw>
            </a:effectLst>
            <a:scene3d>
              <a:camera prst="orthographicFront">
                <a:rot lat="0" lon="0" rev="0"/>
              </a:camera>
              <a:lightRig rig="balanced" dir="t">
                <a:rot lat="0" lon="0" rev="8700000"/>
              </a:lightRig>
            </a:scene3d>
            <a:sp3d>
              <a:bevelT w="190500" h="38100"/>
            </a:sp3d>
          </p:spPr>
        </p:pic>
        <p:sp>
          <p:nvSpPr>
            <p:cNvPr id="8" name="Rectangle 7"/>
            <p:cNvSpPr/>
            <p:nvPr/>
          </p:nvSpPr>
          <p:spPr>
            <a:xfrm>
              <a:off x="1828800" y="-152400"/>
              <a:ext cx="5433219" cy="1604541"/>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0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NLC India Limited</a:t>
              </a:r>
            </a:p>
            <a:p>
              <a:pPr algn="ctr"/>
              <a:r>
                <a:rPr lang="en-US" sz="28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Barsingsar Thermal Power Station</a:t>
              </a:r>
            </a:p>
            <a:p>
              <a:pPr algn="ctr"/>
              <a:r>
                <a:rPr lang="en-US" sz="28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Boiler Maintenance</a:t>
              </a:r>
              <a:endParaRPr lang="en-US" sz="28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pic>
          <p:nvPicPr>
            <p:cNvPr id="9" name="Picture 8" descr="Gandhiji's Logo.png"/>
            <p:cNvPicPr>
              <a:picLocks noChangeAspect="1"/>
            </p:cNvPicPr>
            <p:nvPr/>
          </p:nvPicPr>
          <p:blipFill>
            <a:blip r:embed="rId4" cstate="print"/>
            <a:stretch>
              <a:fillRect/>
            </a:stretch>
          </p:blipFill>
          <p:spPr>
            <a:xfrm>
              <a:off x="7162800" y="0"/>
              <a:ext cx="1915550" cy="1371600"/>
            </a:xfrm>
            <a:prstGeom prst="rect">
              <a:avLst/>
            </a:prstGeom>
          </p:spPr>
        </p:pic>
      </p:grpSp>
      <p:sp>
        <p:nvSpPr>
          <p:cNvPr id="10" name="Rectangle 9"/>
          <p:cNvSpPr/>
          <p:nvPr/>
        </p:nvSpPr>
        <p:spPr>
          <a:xfrm>
            <a:off x="304800" y="1752600"/>
            <a:ext cx="8686800" cy="369332"/>
          </a:xfrm>
          <a:prstGeom prst="rect">
            <a:avLst/>
          </a:prstGeom>
        </p:spPr>
        <p:txBody>
          <a:bodyPr wrap="square">
            <a:spAutoFit/>
          </a:bodyPr>
          <a:lstStyle/>
          <a:p>
            <a:endParaRPr lang="en-US" b="1" dirty="0" smtClean="0">
              <a:solidFill>
                <a:srgbClr val="002060"/>
              </a:solidFill>
              <a:latin typeface="Bookman Old Style" pitchFamily="18" charset="0"/>
            </a:endParaRPr>
          </a:p>
        </p:txBody>
      </p:sp>
      <p:sp>
        <p:nvSpPr>
          <p:cNvPr id="11" name="Rectangle 10"/>
          <p:cNvSpPr/>
          <p:nvPr/>
        </p:nvSpPr>
        <p:spPr>
          <a:xfrm>
            <a:off x="2673082" y="3244334"/>
            <a:ext cx="184731" cy="369332"/>
          </a:xfrm>
          <a:prstGeom prst="rect">
            <a:avLst/>
          </a:prstGeom>
        </p:spPr>
        <p:txBody>
          <a:bodyPr wrap="none">
            <a:spAutoFit/>
          </a:bodyPr>
          <a:lstStyle/>
          <a:p>
            <a:endParaRPr lang="en-US" b="1" dirty="0" smtClean="0">
              <a:solidFill>
                <a:srgbClr val="002060"/>
              </a:solidFill>
              <a:latin typeface="Bookman Old Style" pitchFamily="18" charset="0"/>
            </a:endParaRPr>
          </a:p>
        </p:txBody>
      </p:sp>
      <p:sp>
        <p:nvSpPr>
          <p:cNvPr id="14" name="Subtitle 2"/>
          <p:cNvSpPr>
            <a:spLocks noGrp="1"/>
          </p:cNvSpPr>
          <p:nvPr>
            <p:ph type="subTitle" idx="1"/>
          </p:nvPr>
        </p:nvSpPr>
        <p:spPr>
          <a:xfrm>
            <a:off x="0" y="1447800"/>
            <a:ext cx="9144000" cy="5410200"/>
          </a:xfrm>
        </p:spPr>
        <p:txBody>
          <a:bodyPr/>
          <a:lstStyle/>
          <a:p>
            <a:endParaRPr lang="en-US" b="1" dirty="0" smtClean="0">
              <a:solidFill>
                <a:srgbClr val="002060"/>
              </a:solidFill>
              <a:latin typeface="Bookman Old Style" pitchFamily="18" charset="0"/>
            </a:endParaRPr>
          </a:p>
        </p:txBody>
      </p:sp>
      <p:graphicFrame>
        <p:nvGraphicFramePr>
          <p:cNvPr id="12" name="Diagram 11"/>
          <p:cNvGraphicFramePr/>
          <p:nvPr/>
        </p:nvGraphicFramePr>
        <p:xfrm>
          <a:off x="571472" y="3286124"/>
          <a:ext cx="8572528" cy="11430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5"/>
          <p:cNvGrpSpPr/>
          <p:nvPr/>
        </p:nvGrpSpPr>
        <p:grpSpPr>
          <a:xfrm>
            <a:off x="0" y="0"/>
            <a:ext cx="9144000" cy="6858000"/>
            <a:chOff x="0" y="-152400"/>
            <a:chExt cx="9144000" cy="7010400"/>
          </a:xfrm>
        </p:grpSpPr>
        <p:pic>
          <p:nvPicPr>
            <p:cNvPr id="4" name="Picture 3" descr="nlcil_logo_new.jpg"/>
            <p:cNvPicPr>
              <a:picLocks noChangeAspect="1"/>
            </p:cNvPicPr>
            <p:nvPr/>
          </p:nvPicPr>
          <p:blipFill>
            <a:blip r:embed="rId2" cstate="print">
              <a:clrChange>
                <a:clrFrom>
                  <a:srgbClr val="FFFFFF"/>
                </a:clrFrom>
                <a:clrTo>
                  <a:srgbClr val="FFFFFF">
                    <a:alpha val="0"/>
                  </a:srgbClr>
                </a:clrTo>
              </a:clrChange>
            </a:blip>
            <a:stretch>
              <a:fillRect/>
            </a:stretch>
          </p:blipFill>
          <p:spPr>
            <a:xfrm>
              <a:off x="207536" y="97514"/>
              <a:ext cx="1392664" cy="1197886"/>
            </a:xfrm>
            <a:prstGeom prst="rect">
              <a:avLst/>
            </a:prstGeom>
          </p:spPr>
        </p:pic>
        <p:pic>
          <p:nvPicPr>
            <p:cNvPr id="7" name="Picture 2"/>
            <p:cNvPicPr>
              <a:picLocks noChangeAspect="1" noChangeArrowheads="1"/>
            </p:cNvPicPr>
            <p:nvPr/>
          </p:nvPicPr>
          <p:blipFill>
            <a:blip r:embed="rId3" cstate="print">
              <a:duotone>
                <a:schemeClr val="bg2">
                  <a:shade val="45000"/>
                  <a:satMod val="135000"/>
                </a:schemeClr>
                <a:prstClr val="white"/>
              </a:duotone>
            </a:blip>
            <a:srcRect/>
            <a:stretch>
              <a:fillRect/>
            </a:stretch>
          </p:blipFill>
          <p:spPr bwMode="auto">
            <a:xfrm>
              <a:off x="0" y="1371600"/>
              <a:ext cx="9144000" cy="5486400"/>
            </a:xfrm>
            <a:prstGeom prst="rect">
              <a:avLst/>
            </a:prstGeom>
            <a:noFill/>
            <a:ln w="9525">
              <a:solidFill>
                <a:schemeClr val="accent4"/>
              </a:solidFill>
              <a:miter lim="800000"/>
              <a:headEnd/>
              <a:tailEnd/>
            </a:ln>
            <a:effectLst>
              <a:glow rad="63500">
                <a:schemeClr val="accent1">
                  <a:satMod val="175000"/>
                  <a:alpha val="40000"/>
                </a:schemeClr>
              </a:glow>
              <a:outerShdw blurRad="50800" dist="38100" dir="5400000" algn="t" rotWithShape="0">
                <a:prstClr val="black">
                  <a:alpha val="40000"/>
                </a:prstClr>
              </a:outerShdw>
            </a:effectLst>
            <a:scene3d>
              <a:camera prst="orthographicFront">
                <a:rot lat="0" lon="0" rev="0"/>
              </a:camera>
              <a:lightRig rig="balanced" dir="t">
                <a:rot lat="0" lon="0" rev="8700000"/>
              </a:lightRig>
            </a:scene3d>
            <a:sp3d>
              <a:bevelT w="190500" h="38100"/>
            </a:sp3d>
          </p:spPr>
        </p:pic>
        <p:sp>
          <p:nvSpPr>
            <p:cNvPr id="8" name="Rectangle 7"/>
            <p:cNvSpPr/>
            <p:nvPr/>
          </p:nvSpPr>
          <p:spPr>
            <a:xfrm>
              <a:off x="1828800" y="-152400"/>
              <a:ext cx="5433219" cy="1604541"/>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0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NLC India Limited</a:t>
              </a:r>
            </a:p>
            <a:p>
              <a:pPr algn="ctr"/>
              <a:r>
                <a:rPr lang="en-US" sz="28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Barsingsar Thermal Power Station</a:t>
              </a:r>
            </a:p>
            <a:p>
              <a:pPr algn="ctr"/>
              <a:r>
                <a:rPr lang="en-US" sz="28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Boiler Maintenance</a:t>
              </a:r>
              <a:endParaRPr lang="en-US" sz="28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pic>
          <p:nvPicPr>
            <p:cNvPr id="9" name="Picture 8" descr="Gandhiji's Logo.png"/>
            <p:cNvPicPr>
              <a:picLocks noChangeAspect="1"/>
            </p:cNvPicPr>
            <p:nvPr/>
          </p:nvPicPr>
          <p:blipFill>
            <a:blip r:embed="rId4" cstate="print"/>
            <a:stretch>
              <a:fillRect/>
            </a:stretch>
          </p:blipFill>
          <p:spPr>
            <a:xfrm>
              <a:off x="7162800" y="0"/>
              <a:ext cx="1915550" cy="1371600"/>
            </a:xfrm>
            <a:prstGeom prst="rect">
              <a:avLst/>
            </a:prstGeom>
          </p:spPr>
        </p:pic>
      </p:grpSp>
      <p:sp>
        <p:nvSpPr>
          <p:cNvPr id="10" name="Rectangle 9"/>
          <p:cNvSpPr/>
          <p:nvPr/>
        </p:nvSpPr>
        <p:spPr>
          <a:xfrm>
            <a:off x="304800" y="1752600"/>
            <a:ext cx="8686800" cy="369332"/>
          </a:xfrm>
          <a:prstGeom prst="rect">
            <a:avLst/>
          </a:prstGeom>
        </p:spPr>
        <p:txBody>
          <a:bodyPr wrap="square">
            <a:spAutoFit/>
          </a:bodyPr>
          <a:lstStyle/>
          <a:p>
            <a:endParaRPr lang="en-US" b="1" dirty="0" smtClean="0">
              <a:solidFill>
                <a:srgbClr val="002060"/>
              </a:solidFill>
              <a:latin typeface="Bookman Old Style" pitchFamily="18" charset="0"/>
            </a:endParaRPr>
          </a:p>
        </p:txBody>
      </p:sp>
      <p:sp>
        <p:nvSpPr>
          <p:cNvPr id="11" name="Rectangle 10"/>
          <p:cNvSpPr/>
          <p:nvPr/>
        </p:nvSpPr>
        <p:spPr>
          <a:xfrm>
            <a:off x="2673082" y="3244334"/>
            <a:ext cx="184731" cy="369332"/>
          </a:xfrm>
          <a:prstGeom prst="rect">
            <a:avLst/>
          </a:prstGeom>
        </p:spPr>
        <p:txBody>
          <a:bodyPr wrap="none">
            <a:spAutoFit/>
          </a:bodyPr>
          <a:lstStyle/>
          <a:p>
            <a:endParaRPr lang="en-US" b="1" dirty="0" smtClean="0">
              <a:solidFill>
                <a:srgbClr val="002060"/>
              </a:solidFill>
              <a:latin typeface="Bookman Old Style" pitchFamily="18" charset="0"/>
            </a:endParaRPr>
          </a:p>
        </p:txBody>
      </p:sp>
      <p:pic>
        <p:nvPicPr>
          <p:cNvPr id="12" name="Content Placeholder 3" descr="Z:\File Folder\HANDYCAM\CANON BACKUP\IMG_6123.JPG"/>
          <p:cNvPicPr>
            <a:picLocks noGrp="1"/>
          </p:cNvPicPr>
          <p:nvPr>
            <p:ph type="tbl" idx="1"/>
          </p:nvPr>
        </p:nvPicPr>
        <p:blipFill>
          <a:blip r:embed="rId5"/>
          <a:srcRect/>
          <a:stretch>
            <a:fillRect/>
          </a:stretch>
        </p:blipFill>
        <p:spPr bwMode="auto">
          <a:xfrm>
            <a:off x="571472" y="3124200"/>
            <a:ext cx="8001056" cy="3448072"/>
          </a:xfrm>
          <a:prstGeom prst="rect">
            <a:avLst/>
          </a:prstGeom>
          <a:no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13" name="Title 1"/>
          <p:cNvSpPr>
            <a:spLocks noGrp="1"/>
          </p:cNvSpPr>
          <p:nvPr>
            <p:ph type="subTitle" idx="1"/>
          </p:nvPr>
        </p:nvSpPr>
        <p:spPr>
          <a:xfrm>
            <a:off x="0" y="1524000"/>
            <a:ext cx="9144000" cy="5334000"/>
          </a:xfrm>
        </p:spPr>
        <p:txBody>
          <a:bodyPr/>
          <a:lstStyle/>
          <a:p>
            <a:endParaRPr lang="en-IN" dirty="0" smtClean="0"/>
          </a:p>
          <a:p>
            <a:r>
              <a:rPr lang="en-IN" dirty="0" smtClean="0">
                <a:solidFill>
                  <a:srgbClr val="002060"/>
                </a:solidFill>
              </a:rPr>
              <a:t>SCW roof tube failure</a:t>
            </a:r>
            <a:endParaRPr lang="en-IN" dirty="0">
              <a:solidFill>
                <a:srgbClr val="002060"/>
              </a:solidFill>
            </a:endParaRPr>
          </a:p>
        </p:txBody>
      </p:sp>
      <p:sp>
        <p:nvSpPr>
          <p:cNvPr id="15" name="Oval Callout 14"/>
          <p:cNvSpPr/>
          <p:nvPr/>
        </p:nvSpPr>
        <p:spPr>
          <a:xfrm>
            <a:off x="6781800" y="2743200"/>
            <a:ext cx="2000264" cy="642942"/>
          </a:xfrm>
          <a:prstGeom prst="wedgeEllipseCallout">
            <a:avLst>
              <a:gd name="adj1" fmla="val -137796"/>
              <a:gd name="adj2" fmla="val 19266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400" dirty="0" smtClean="0"/>
              <a:t>THICK LIP OPENINING</a:t>
            </a:r>
            <a:endParaRPr lang="en-IN" sz="1400"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strVal val="#ppt_w+.3"/>
                                          </p:val>
                                        </p:tav>
                                        <p:tav tm="100000">
                                          <p:val>
                                            <p:strVal val="#ppt_w"/>
                                          </p:val>
                                        </p:tav>
                                      </p:tavLst>
                                    </p:anim>
                                    <p:anim calcmode="lin" valueType="num">
                                      <p:cBhvr>
                                        <p:cTn id="8" dur="500" fill="hold"/>
                                        <p:tgtEl>
                                          <p:spTgt spid="12"/>
                                        </p:tgtEl>
                                        <p:attrNameLst>
                                          <p:attrName>ppt_h</p:attrName>
                                        </p:attrNameLst>
                                      </p:cBhvr>
                                      <p:tavLst>
                                        <p:tav tm="0">
                                          <p:val>
                                            <p:strVal val="#ppt_h"/>
                                          </p:val>
                                        </p:tav>
                                        <p:tav tm="100000">
                                          <p:val>
                                            <p:strVal val="#ppt_h"/>
                                          </p:val>
                                        </p:tav>
                                      </p:tavLst>
                                    </p:anim>
                                    <p:animEffect transition="in" filter="fade">
                                      <p:cBhvr>
                                        <p:cTn id="9" dur="500"/>
                                        <p:tgtEl>
                                          <p:spTgt spid="12"/>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 calcmode="lin" valueType="num">
                                      <p:cBhvr additive="base">
                                        <p:cTn id="14" dur="500" fill="hold"/>
                                        <p:tgtEl>
                                          <p:spTgt spid="15"/>
                                        </p:tgtEl>
                                        <p:attrNameLst>
                                          <p:attrName>ppt_x</p:attrName>
                                        </p:attrNameLst>
                                      </p:cBhvr>
                                      <p:tavLst>
                                        <p:tav tm="0">
                                          <p:val>
                                            <p:strVal val="#ppt_x"/>
                                          </p:val>
                                        </p:tav>
                                        <p:tav tm="100000">
                                          <p:val>
                                            <p:strVal val="#ppt_x"/>
                                          </p:val>
                                        </p:tav>
                                      </p:tavLst>
                                    </p:anim>
                                    <p:anim calcmode="lin" valueType="num">
                                      <p:cBhvr additive="base">
                                        <p:cTn id="15"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5"/>
          <p:cNvGrpSpPr/>
          <p:nvPr/>
        </p:nvGrpSpPr>
        <p:grpSpPr>
          <a:xfrm>
            <a:off x="0" y="0"/>
            <a:ext cx="9144000" cy="6858000"/>
            <a:chOff x="0" y="-152400"/>
            <a:chExt cx="9144000" cy="7010400"/>
          </a:xfrm>
        </p:grpSpPr>
        <p:pic>
          <p:nvPicPr>
            <p:cNvPr id="4" name="Picture 3" descr="nlcil_logo_new.jpg"/>
            <p:cNvPicPr>
              <a:picLocks noChangeAspect="1"/>
            </p:cNvPicPr>
            <p:nvPr/>
          </p:nvPicPr>
          <p:blipFill>
            <a:blip r:embed="rId2" cstate="print">
              <a:clrChange>
                <a:clrFrom>
                  <a:srgbClr val="FFFFFF"/>
                </a:clrFrom>
                <a:clrTo>
                  <a:srgbClr val="FFFFFF">
                    <a:alpha val="0"/>
                  </a:srgbClr>
                </a:clrTo>
              </a:clrChange>
            </a:blip>
            <a:stretch>
              <a:fillRect/>
            </a:stretch>
          </p:blipFill>
          <p:spPr>
            <a:xfrm>
              <a:off x="207536" y="97514"/>
              <a:ext cx="1392664" cy="1197886"/>
            </a:xfrm>
            <a:prstGeom prst="rect">
              <a:avLst/>
            </a:prstGeom>
          </p:spPr>
        </p:pic>
        <p:pic>
          <p:nvPicPr>
            <p:cNvPr id="7" name="Picture 2"/>
            <p:cNvPicPr>
              <a:picLocks noChangeAspect="1" noChangeArrowheads="1"/>
            </p:cNvPicPr>
            <p:nvPr/>
          </p:nvPicPr>
          <p:blipFill>
            <a:blip r:embed="rId3" cstate="print">
              <a:duotone>
                <a:schemeClr val="bg2">
                  <a:shade val="45000"/>
                  <a:satMod val="135000"/>
                </a:schemeClr>
                <a:prstClr val="white"/>
              </a:duotone>
            </a:blip>
            <a:srcRect/>
            <a:stretch>
              <a:fillRect/>
            </a:stretch>
          </p:blipFill>
          <p:spPr bwMode="auto">
            <a:xfrm>
              <a:off x="0" y="1371600"/>
              <a:ext cx="9144000" cy="5486400"/>
            </a:xfrm>
            <a:prstGeom prst="rect">
              <a:avLst/>
            </a:prstGeom>
            <a:noFill/>
            <a:ln w="9525">
              <a:solidFill>
                <a:schemeClr val="accent4"/>
              </a:solidFill>
              <a:miter lim="800000"/>
              <a:headEnd/>
              <a:tailEnd/>
            </a:ln>
            <a:effectLst>
              <a:glow rad="63500">
                <a:schemeClr val="accent1">
                  <a:satMod val="175000"/>
                  <a:alpha val="40000"/>
                </a:schemeClr>
              </a:glow>
              <a:outerShdw blurRad="50800" dist="38100" dir="5400000" algn="t" rotWithShape="0">
                <a:prstClr val="black">
                  <a:alpha val="40000"/>
                </a:prstClr>
              </a:outerShdw>
            </a:effectLst>
            <a:scene3d>
              <a:camera prst="orthographicFront">
                <a:rot lat="0" lon="0" rev="0"/>
              </a:camera>
              <a:lightRig rig="balanced" dir="t">
                <a:rot lat="0" lon="0" rev="8700000"/>
              </a:lightRig>
            </a:scene3d>
            <a:sp3d>
              <a:bevelT w="190500" h="38100"/>
            </a:sp3d>
          </p:spPr>
        </p:pic>
        <p:sp>
          <p:nvSpPr>
            <p:cNvPr id="8" name="Rectangle 7"/>
            <p:cNvSpPr/>
            <p:nvPr/>
          </p:nvSpPr>
          <p:spPr>
            <a:xfrm>
              <a:off x="1828800" y="-152400"/>
              <a:ext cx="5433219" cy="1604541"/>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0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NLC India Limited</a:t>
              </a:r>
            </a:p>
            <a:p>
              <a:pPr algn="ctr"/>
              <a:r>
                <a:rPr lang="en-US" sz="28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Barsingsar Thermal Power Station</a:t>
              </a:r>
            </a:p>
            <a:p>
              <a:pPr algn="ctr"/>
              <a:r>
                <a:rPr lang="en-US" sz="28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Boiler Maintenance</a:t>
              </a:r>
              <a:endParaRPr lang="en-US" sz="28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pic>
          <p:nvPicPr>
            <p:cNvPr id="9" name="Picture 8" descr="Gandhiji's Logo.png"/>
            <p:cNvPicPr>
              <a:picLocks noChangeAspect="1"/>
            </p:cNvPicPr>
            <p:nvPr/>
          </p:nvPicPr>
          <p:blipFill>
            <a:blip r:embed="rId4" cstate="print"/>
            <a:stretch>
              <a:fillRect/>
            </a:stretch>
          </p:blipFill>
          <p:spPr>
            <a:xfrm>
              <a:off x="7162800" y="0"/>
              <a:ext cx="1915550" cy="1371600"/>
            </a:xfrm>
            <a:prstGeom prst="rect">
              <a:avLst/>
            </a:prstGeom>
          </p:spPr>
        </p:pic>
      </p:grpSp>
      <p:sp>
        <p:nvSpPr>
          <p:cNvPr id="10" name="Rectangle 9"/>
          <p:cNvSpPr/>
          <p:nvPr/>
        </p:nvSpPr>
        <p:spPr>
          <a:xfrm>
            <a:off x="304800" y="1752600"/>
            <a:ext cx="8686800" cy="369332"/>
          </a:xfrm>
          <a:prstGeom prst="rect">
            <a:avLst/>
          </a:prstGeom>
        </p:spPr>
        <p:txBody>
          <a:bodyPr wrap="square">
            <a:spAutoFit/>
          </a:bodyPr>
          <a:lstStyle/>
          <a:p>
            <a:endParaRPr lang="en-US" b="1" dirty="0" smtClean="0">
              <a:solidFill>
                <a:srgbClr val="002060"/>
              </a:solidFill>
              <a:latin typeface="Bookman Old Style" pitchFamily="18" charset="0"/>
            </a:endParaRPr>
          </a:p>
        </p:txBody>
      </p:sp>
      <p:sp>
        <p:nvSpPr>
          <p:cNvPr id="11" name="Rectangle 10"/>
          <p:cNvSpPr/>
          <p:nvPr/>
        </p:nvSpPr>
        <p:spPr>
          <a:xfrm>
            <a:off x="2673082" y="3244334"/>
            <a:ext cx="184731" cy="369332"/>
          </a:xfrm>
          <a:prstGeom prst="rect">
            <a:avLst/>
          </a:prstGeom>
        </p:spPr>
        <p:txBody>
          <a:bodyPr wrap="none">
            <a:spAutoFit/>
          </a:bodyPr>
          <a:lstStyle/>
          <a:p>
            <a:endParaRPr lang="en-US" b="1" dirty="0" smtClean="0">
              <a:solidFill>
                <a:srgbClr val="002060"/>
              </a:solidFill>
              <a:latin typeface="Bookman Old Style" pitchFamily="18" charset="0"/>
            </a:endParaRPr>
          </a:p>
        </p:txBody>
      </p:sp>
      <p:sp>
        <p:nvSpPr>
          <p:cNvPr id="14" name="Subtitle 2"/>
          <p:cNvSpPr>
            <a:spLocks noGrp="1"/>
          </p:cNvSpPr>
          <p:nvPr>
            <p:ph type="subTitle" idx="1"/>
          </p:nvPr>
        </p:nvSpPr>
        <p:spPr>
          <a:xfrm>
            <a:off x="0" y="1447800"/>
            <a:ext cx="9144000" cy="5410200"/>
          </a:xfrm>
        </p:spPr>
        <p:txBody>
          <a:bodyPr/>
          <a:lstStyle/>
          <a:p>
            <a:endParaRPr lang="en-US" b="1" dirty="0" smtClean="0">
              <a:solidFill>
                <a:srgbClr val="002060"/>
              </a:solidFill>
              <a:latin typeface="Bookman Old Style" pitchFamily="18" charset="0"/>
            </a:endParaRPr>
          </a:p>
        </p:txBody>
      </p:sp>
      <p:grpSp>
        <p:nvGrpSpPr>
          <p:cNvPr id="12" name="Group 11"/>
          <p:cNvGrpSpPr/>
          <p:nvPr/>
        </p:nvGrpSpPr>
        <p:grpSpPr>
          <a:xfrm>
            <a:off x="533400" y="1447800"/>
            <a:ext cx="8239100" cy="798630"/>
            <a:chOff x="-682009" y="231570"/>
            <a:chExt cx="8454409" cy="1016403"/>
          </a:xfrm>
        </p:grpSpPr>
        <p:sp>
          <p:nvSpPr>
            <p:cNvPr id="13" name="Rounded Rectangle 12"/>
            <p:cNvSpPr/>
            <p:nvPr/>
          </p:nvSpPr>
          <p:spPr>
            <a:xfrm>
              <a:off x="-569637" y="231570"/>
              <a:ext cx="8342037" cy="911430"/>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5" name="Rounded Rectangle 4"/>
            <p:cNvSpPr/>
            <p:nvPr/>
          </p:nvSpPr>
          <p:spPr>
            <a:xfrm>
              <a:off x="-682009" y="425527"/>
              <a:ext cx="8358246" cy="82244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44780" tIns="144780" rIns="144780" bIns="144780" numCol="1" spcCol="1270" anchor="ctr" anchorCtr="0">
              <a:noAutofit/>
            </a:bodyPr>
            <a:lstStyle/>
            <a:p>
              <a:pPr lvl="0" algn="l" defTabSz="1689100" rtl="0">
                <a:lnSpc>
                  <a:spcPct val="90000"/>
                </a:lnSpc>
                <a:spcBef>
                  <a:spcPct val="0"/>
                </a:spcBef>
                <a:spcAft>
                  <a:spcPct val="35000"/>
                </a:spcAft>
              </a:pPr>
              <a:r>
                <a:rPr lang="en-IN" sz="3800" b="0" kern="1200" dirty="0" smtClean="0"/>
                <a:t>Analysis of the failed tube by BHEL </a:t>
              </a:r>
              <a:endParaRPr lang="en-IN" sz="3800" b="0" kern="1200" dirty="0"/>
            </a:p>
          </p:txBody>
        </p:sp>
      </p:grpSp>
      <p:grpSp>
        <p:nvGrpSpPr>
          <p:cNvPr id="16" name="Group 15"/>
          <p:cNvGrpSpPr/>
          <p:nvPr/>
        </p:nvGrpSpPr>
        <p:grpSpPr>
          <a:xfrm>
            <a:off x="0" y="2252650"/>
            <a:ext cx="8786874" cy="719786"/>
            <a:chOff x="0" y="307999"/>
            <a:chExt cx="8786874" cy="719786"/>
          </a:xfrm>
        </p:grpSpPr>
        <p:sp>
          <p:nvSpPr>
            <p:cNvPr id="17" name="Rounded Rectangle 16"/>
            <p:cNvSpPr/>
            <p:nvPr/>
          </p:nvSpPr>
          <p:spPr>
            <a:xfrm>
              <a:off x="0" y="307999"/>
              <a:ext cx="8786874" cy="676260"/>
            </a:xfrm>
            <a:prstGeom prst="roundRect">
              <a:avLst/>
            </a:prstGeom>
            <a:solidFill>
              <a:schemeClr val="accent6">
                <a:lumMod val="7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8" name="Rounded Rectangle 4"/>
            <p:cNvSpPr/>
            <p:nvPr/>
          </p:nvSpPr>
          <p:spPr>
            <a:xfrm>
              <a:off x="0" y="417549"/>
              <a:ext cx="8720850" cy="61023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4770" tIns="64770" rIns="64770" bIns="64770" numCol="1" spcCol="1270" anchor="ctr" anchorCtr="0">
              <a:noAutofit/>
            </a:bodyPr>
            <a:lstStyle/>
            <a:p>
              <a:pPr lvl="0" algn="l" defTabSz="755650" rtl="0">
                <a:lnSpc>
                  <a:spcPct val="90000"/>
                </a:lnSpc>
                <a:spcBef>
                  <a:spcPct val="0"/>
                </a:spcBef>
                <a:spcAft>
                  <a:spcPct val="35000"/>
                </a:spcAft>
              </a:pPr>
              <a:r>
                <a:rPr lang="en-IN" sz="1700" kern="1200" dirty="0" smtClean="0"/>
                <a:t>The visual examination of the failed tube reveal bulging and burst open with thick lip opening at the region adjacent to fin weld joint.</a:t>
              </a:r>
              <a:endParaRPr lang="en-IN" sz="1700" kern="1200" dirty="0"/>
            </a:p>
          </p:txBody>
        </p:sp>
      </p:grpSp>
      <p:grpSp>
        <p:nvGrpSpPr>
          <p:cNvPr id="19" name="Group 18"/>
          <p:cNvGrpSpPr/>
          <p:nvPr/>
        </p:nvGrpSpPr>
        <p:grpSpPr>
          <a:xfrm>
            <a:off x="0" y="2967030"/>
            <a:ext cx="8786874" cy="676260"/>
            <a:chOff x="0" y="1071569"/>
            <a:chExt cx="8786874" cy="676260"/>
          </a:xfrm>
        </p:grpSpPr>
        <p:sp>
          <p:nvSpPr>
            <p:cNvPr id="20" name="Rounded Rectangle 19"/>
            <p:cNvSpPr/>
            <p:nvPr/>
          </p:nvSpPr>
          <p:spPr>
            <a:xfrm>
              <a:off x="0" y="1071569"/>
              <a:ext cx="8786874" cy="676260"/>
            </a:xfrm>
            <a:prstGeom prst="roundRect">
              <a:avLst/>
            </a:prstGeom>
            <a:solidFill>
              <a:schemeClr val="accent1">
                <a:lumMod val="60000"/>
                <a:lumOff val="4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21" name="Rounded Rectangle 4"/>
            <p:cNvSpPr/>
            <p:nvPr/>
          </p:nvSpPr>
          <p:spPr>
            <a:xfrm>
              <a:off x="33012" y="1152539"/>
              <a:ext cx="8720850" cy="56227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4770" tIns="64770" rIns="64770" bIns="64770" numCol="1" spcCol="1270" anchor="ctr" anchorCtr="0">
              <a:noAutofit/>
            </a:bodyPr>
            <a:lstStyle/>
            <a:p>
              <a:pPr lvl="0" algn="l" defTabSz="755650" rtl="0">
                <a:lnSpc>
                  <a:spcPct val="90000"/>
                </a:lnSpc>
                <a:spcBef>
                  <a:spcPct val="0"/>
                </a:spcBef>
                <a:spcAft>
                  <a:spcPct val="35000"/>
                </a:spcAft>
              </a:pPr>
              <a:r>
                <a:rPr lang="en-IN" sz="1700" kern="1200" dirty="0" smtClean="0"/>
                <a:t>The burst lip reveals oxidation of edges both inside and outside of the tube.</a:t>
              </a:r>
              <a:endParaRPr lang="en-IN" sz="1700" kern="1200" dirty="0"/>
            </a:p>
          </p:txBody>
        </p:sp>
      </p:grpSp>
      <p:grpSp>
        <p:nvGrpSpPr>
          <p:cNvPr id="22" name="Group 21"/>
          <p:cNvGrpSpPr/>
          <p:nvPr/>
        </p:nvGrpSpPr>
        <p:grpSpPr>
          <a:xfrm>
            <a:off x="0" y="3609972"/>
            <a:ext cx="8786874" cy="676260"/>
            <a:chOff x="0" y="1758439"/>
            <a:chExt cx="8786874" cy="676260"/>
          </a:xfrm>
        </p:grpSpPr>
        <p:sp>
          <p:nvSpPr>
            <p:cNvPr id="23" name="Rounded Rectangle 22"/>
            <p:cNvSpPr/>
            <p:nvPr/>
          </p:nvSpPr>
          <p:spPr>
            <a:xfrm>
              <a:off x="0" y="1758439"/>
              <a:ext cx="8786874" cy="676260"/>
            </a:xfrm>
            <a:prstGeom prst="roundRect">
              <a:avLst/>
            </a:prstGeom>
            <a:solidFill>
              <a:srgbClr val="3C08CE"/>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24" name="Rounded Rectangle 4"/>
            <p:cNvSpPr/>
            <p:nvPr/>
          </p:nvSpPr>
          <p:spPr>
            <a:xfrm>
              <a:off x="33012" y="1791451"/>
              <a:ext cx="8720850" cy="61023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4770" tIns="64770" rIns="64770" bIns="64770" numCol="1" spcCol="1270" anchor="ctr" anchorCtr="0">
              <a:noAutofit/>
            </a:bodyPr>
            <a:lstStyle/>
            <a:p>
              <a:pPr lvl="0" algn="l" defTabSz="755650" rtl="0">
                <a:lnSpc>
                  <a:spcPct val="90000"/>
                </a:lnSpc>
                <a:spcBef>
                  <a:spcPct val="0"/>
                </a:spcBef>
                <a:spcAft>
                  <a:spcPct val="35000"/>
                </a:spcAft>
              </a:pPr>
              <a:r>
                <a:rPr lang="en-IN" sz="1700" kern="1200" dirty="0" smtClean="0"/>
                <a:t>Several oxidised grain boundary creep cavities with notches observed outside surface of the tube.</a:t>
              </a:r>
              <a:endParaRPr lang="en-IN" sz="1700" kern="1200" dirty="0"/>
            </a:p>
          </p:txBody>
        </p:sp>
      </p:grpSp>
      <p:grpSp>
        <p:nvGrpSpPr>
          <p:cNvPr id="25" name="Group 24"/>
          <p:cNvGrpSpPr/>
          <p:nvPr/>
        </p:nvGrpSpPr>
        <p:grpSpPr>
          <a:xfrm>
            <a:off x="0" y="4252914"/>
            <a:ext cx="8786874" cy="676260"/>
            <a:chOff x="0" y="2483659"/>
            <a:chExt cx="8786874" cy="676260"/>
          </a:xfrm>
        </p:grpSpPr>
        <p:sp>
          <p:nvSpPr>
            <p:cNvPr id="26" name="Rounded Rectangle 25"/>
            <p:cNvSpPr/>
            <p:nvPr/>
          </p:nvSpPr>
          <p:spPr>
            <a:xfrm>
              <a:off x="0" y="2483659"/>
              <a:ext cx="8786874" cy="676260"/>
            </a:xfrm>
            <a:prstGeom prst="roundRect">
              <a:avLst/>
            </a:prstGeom>
            <a:solidFill>
              <a:srgbClr val="0070C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27" name="Rounded Rectangle 4"/>
            <p:cNvSpPr/>
            <p:nvPr/>
          </p:nvSpPr>
          <p:spPr>
            <a:xfrm>
              <a:off x="33012" y="2516671"/>
              <a:ext cx="8720850" cy="61023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4770" tIns="64770" rIns="64770" bIns="64770" numCol="1" spcCol="1270" anchor="ctr" anchorCtr="0">
              <a:noAutofit/>
            </a:bodyPr>
            <a:lstStyle/>
            <a:p>
              <a:pPr lvl="0" algn="l" defTabSz="755650" rtl="0">
                <a:lnSpc>
                  <a:spcPct val="90000"/>
                </a:lnSpc>
                <a:spcBef>
                  <a:spcPct val="0"/>
                </a:spcBef>
                <a:spcAft>
                  <a:spcPct val="35000"/>
                </a:spcAft>
              </a:pPr>
              <a:r>
                <a:rPr lang="en-IN" sz="1700" kern="1200" dirty="0" smtClean="0"/>
                <a:t>Decarbonisation in the gains of the burst open lip.</a:t>
              </a:r>
              <a:endParaRPr lang="en-IN" sz="1700" kern="1200" dirty="0"/>
            </a:p>
          </p:txBody>
        </p:sp>
      </p:grpSp>
      <p:grpSp>
        <p:nvGrpSpPr>
          <p:cNvPr id="28" name="Group 27"/>
          <p:cNvGrpSpPr/>
          <p:nvPr/>
        </p:nvGrpSpPr>
        <p:grpSpPr>
          <a:xfrm>
            <a:off x="0" y="4824418"/>
            <a:ext cx="8786874" cy="676260"/>
            <a:chOff x="0" y="3208879"/>
            <a:chExt cx="8786874" cy="676260"/>
          </a:xfrm>
        </p:grpSpPr>
        <p:sp>
          <p:nvSpPr>
            <p:cNvPr id="29" name="Rounded Rectangle 28"/>
            <p:cNvSpPr/>
            <p:nvPr/>
          </p:nvSpPr>
          <p:spPr>
            <a:xfrm>
              <a:off x="0" y="3208879"/>
              <a:ext cx="8786874" cy="676260"/>
            </a:xfrm>
            <a:prstGeom prst="roundRect">
              <a:avLst/>
            </a:prstGeom>
            <a:solidFill>
              <a:schemeClr val="accent4">
                <a:lumMod val="5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30" name="Rounded Rectangle 4"/>
            <p:cNvSpPr/>
            <p:nvPr/>
          </p:nvSpPr>
          <p:spPr>
            <a:xfrm>
              <a:off x="33012" y="3241891"/>
              <a:ext cx="8720850" cy="61023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4770" tIns="64770" rIns="64770" bIns="64770" numCol="1" spcCol="1270" anchor="ctr" anchorCtr="0">
              <a:noAutofit/>
            </a:bodyPr>
            <a:lstStyle/>
            <a:p>
              <a:pPr lvl="0" algn="l" defTabSz="755650" rtl="0">
                <a:lnSpc>
                  <a:spcPct val="90000"/>
                </a:lnSpc>
                <a:spcBef>
                  <a:spcPct val="0"/>
                </a:spcBef>
                <a:spcAft>
                  <a:spcPct val="35000"/>
                </a:spcAft>
              </a:pPr>
              <a:r>
                <a:rPr lang="en-IN" sz="1700" kern="1200" dirty="0" smtClean="0"/>
                <a:t>The burst lip and opposite side of the burst lip shows polygonal </a:t>
              </a:r>
              <a:r>
                <a:rPr lang="en-IN" sz="1700" dirty="0" smtClean="0"/>
                <a:t>grains </a:t>
              </a:r>
              <a:r>
                <a:rPr lang="en-IN" sz="1700" kern="1200" dirty="0" smtClean="0"/>
                <a:t>of ferrites and completely </a:t>
              </a:r>
              <a:r>
                <a:rPr lang="en-IN" sz="1700" kern="1200" dirty="0" err="1" smtClean="0"/>
                <a:t>spheroidised</a:t>
              </a:r>
              <a:r>
                <a:rPr lang="en-IN" sz="1700" kern="1200" dirty="0" smtClean="0"/>
                <a:t> and partially dispersed  carbides indicating the over heating of the tubes.</a:t>
              </a:r>
              <a:endParaRPr lang="en-IN" sz="1700" kern="1200" dirty="0"/>
            </a:p>
          </p:txBody>
        </p:sp>
      </p:grpSp>
      <p:grpSp>
        <p:nvGrpSpPr>
          <p:cNvPr id="31" name="Group 30"/>
          <p:cNvGrpSpPr/>
          <p:nvPr/>
        </p:nvGrpSpPr>
        <p:grpSpPr>
          <a:xfrm>
            <a:off x="0" y="5538798"/>
            <a:ext cx="8786874" cy="676260"/>
            <a:chOff x="0" y="3934099"/>
            <a:chExt cx="8786874" cy="676260"/>
          </a:xfrm>
        </p:grpSpPr>
        <p:sp>
          <p:nvSpPr>
            <p:cNvPr id="32" name="Rounded Rectangle 31"/>
            <p:cNvSpPr/>
            <p:nvPr/>
          </p:nvSpPr>
          <p:spPr>
            <a:xfrm>
              <a:off x="0" y="3934099"/>
              <a:ext cx="8786874" cy="676260"/>
            </a:xfrm>
            <a:prstGeom prst="roundRect">
              <a:avLst/>
            </a:prstGeom>
            <a:solidFill>
              <a:srgbClr val="761808"/>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33" name="Rounded Rectangle 4"/>
            <p:cNvSpPr/>
            <p:nvPr/>
          </p:nvSpPr>
          <p:spPr>
            <a:xfrm>
              <a:off x="33012" y="3967111"/>
              <a:ext cx="8720850" cy="61023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4770" tIns="64770" rIns="64770" bIns="64770" numCol="1" spcCol="1270" anchor="ctr" anchorCtr="0">
              <a:noAutofit/>
            </a:bodyPr>
            <a:lstStyle/>
            <a:p>
              <a:pPr lvl="0" algn="l" defTabSz="755650" rtl="0">
                <a:lnSpc>
                  <a:spcPct val="90000"/>
                </a:lnSpc>
                <a:spcBef>
                  <a:spcPct val="0"/>
                </a:spcBef>
                <a:spcAft>
                  <a:spcPct val="35000"/>
                </a:spcAft>
              </a:pPr>
              <a:r>
                <a:rPr lang="en-IN" sz="1700" kern="1200" dirty="0" smtClean="0"/>
                <a:t>The section little away from the failure shows similar microstructure indicating  over heating throughout the section of the tube.</a:t>
              </a:r>
              <a:endParaRPr lang="en-IN" sz="1700" kern="1200" dirty="0"/>
            </a:p>
          </p:txBody>
        </p:sp>
      </p:grpSp>
      <p:grpSp>
        <p:nvGrpSpPr>
          <p:cNvPr id="34" name="Group 33"/>
          <p:cNvGrpSpPr/>
          <p:nvPr/>
        </p:nvGrpSpPr>
        <p:grpSpPr>
          <a:xfrm>
            <a:off x="0" y="6181740"/>
            <a:ext cx="8786874" cy="676260"/>
            <a:chOff x="0" y="4659319"/>
            <a:chExt cx="8786874" cy="676260"/>
          </a:xfrm>
        </p:grpSpPr>
        <p:sp>
          <p:nvSpPr>
            <p:cNvPr id="35" name="Rounded Rectangle 34"/>
            <p:cNvSpPr/>
            <p:nvPr/>
          </p:nvSpPr>
          <p:spPr>
            <a:xfrm>
              <a:off x="0" y="4659319"/>
              <a:ext cx="8786874" cy="676260"/>
            </a:xfrm>
            <a:prstGeom prst="roundRect">
              <a:avLst/>
            </a:prstGeom>
            <a:solidFill>
              <a:srgbClr val="0066FF"/>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36" name="Rounded Rectangle 4"/>
            <p:cNvSpPr/>
            <p:nvPr/>
          </p:nvSpPr>
          <p:spPr>
            <a:xfrm>
              <a:off x="33012" y="4692331"/>
              <a:ext cx="8720850" cy="61023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4770" tIns="64770" rIns="64770" bIns="64770" numCol="1" spcCol="1270" anchor="ctr" anchorCtr="0">
              <a:noAutofit/>
            </a:bodyPr>
            <a:lstStyle/>
            <a:p>
              <a:pPr lvl="0" algn="l" defTabSz="755650" rtl="0">
                <a:lnSpc>
                  <a:spcPct val="90000"/>
                </a:lnSpc>
                <a:spcBef>
                  <a:spcPct val="0"/>
                </a:spcBef>
                <a:spcAft>
                  <a:spcPct val="35000"/>
                </a:spcAft>
              </a:pPr>
              <a:r>
                <a:rPr lang="en-IN" sz="1700" kern="1200" dirty="0" smtClean="0"/>
                <a:t>The lab report confirms the primary cause of the tube failure is due overheating above the design temperature . The tube metal temperature also reveals the same.</a:t>
              </a:r>
              <a:endParaRPr lang="en-IN" sz="1700" kern="1200" dirty="0"/>
            </a:p>
          </p:txBody>
        </p:sp>
      </p:grpSp>
    </p:spTree>
  </p:cSld>
  <p:clrMapOvr>
    <a:masterClrMapping/>
  </p:clrMapOvr>
  <p:transition>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5"/>
          <p:cNvGrpSpPr/>
          <p:nvPr/>
        </p:nvGrpSpPr>
        <p:grpSpPr>
          <a:xfrm>
            <a:off x="0" y="0"/>
            <a:ext cx="9144000" cy="6858000"/>
            <a:chOff x="0" y="-152400"/>
            <a:chExt cx="9144000" cy="7010400"/>
          </a:xfrm>
        </p:grpSpPr>
        <p:pic>
          <p:nvPicPr>
            <p:cNvPr id="4" name="Picture 3" descr="nlcil_logo_new.jpg"/>
            <p:cNvPicPr>
              <a:picLocks noChangeAspect="1"/>
            </p:cNvPicPr>
            <p:nvPr/>
          </p:nvPicPr>
          <p:blipFill>
            <a:blip r:embed="rId2" cstate="print">
              <a:clrChange>
                <a:clrFrom>
                  <a:srgbClr val="FFFFFF"/>
                </a:clrFrom>
                <a:clrTo>
                  <a:srgbClr val="FFFFFF">
                    <a:alpha val="0"/>
                  </a:srgbClr>
                </a:clrTo>
              </a:clrChange>
            </a:blip>
            <a:stretch>
              <a:fillRect/>
            </a:stretch>
          </p:blipFill>
          <p:spPr>
            <a:xfrm>
              <a:off x="207536" y="97514"/>
              <a:ext cx="1392664" cy="1197886"/>
            </a:xfrm>
            <a:prstGeom prst="rect">
              <a:avLst/>
            </a:prstGeom>
          </p:spPr>
        </p:pic>
        <p:pic>
          <p:nvPicPr>
            <p:cNvPr id="7" name="Picture 2"/>
            <p:cNvPicPr>
              <a:picLocks noChangeAspect="1" noChangeArrowheads="1"/>
            </p:cNvPicPr>
            <p:nvPr/>
          </p:nvPicPr>
          <p:blipFill>
            <a:blip r:embed="rId3" cstate="print">
              <a:duotone>
                <a:schemeClr val="bg2">
                  <a:shade val="45000"/>
                  <a:satMod val="135000"/>
                </a:schemeClr>
                <a:prstClr val="white"/>
              </a:duotone>
            </a:blip>
            <a:srcRect/>
            <a:stretch>
              <a:fillRect/>
            </a:stretch>
          </p:blipFill>
          <p:spPr bwMode="auto">
            <a:xfrm>
              <a:off x="0" y="1371600"/>
              <a:ext cx="9144000" cy="5486400"/>
            </a:xfrm>
            <a:prstGeom prst="rect">
              <a:avLst/>
            </a:prstGeom>
            <a:noFill/>
            <a:ln w="9525">
              <a:solidFill>
                <a:schemeClr val="accent4"/>
              </a:solidFill>
              <a:miter lim="800000"/>
              <a:headEnd/>
              <a:tailEnd/>
            </a:ln>
            <a:effectLst>
              <a:glow rad="63500">
                <a:schemeClr val="accent1">
                  <a:satMod val="175000"/>
                  <a:alpha val="40000"/>
                </a:schemeClr>
              </a:glow>
              <a:outerShdw blurRad="50800" dist="38100" dir="5400000" algn="t" rotWithShape="0">
                <a:prstClr val="black">
                  <a:alpha val="40000"/>
                </a:prstClr>
              </a:outerShdw>
            </a:effectLst>
            <a:scene3d>
              <a:camera prst="orthographicFront">
                <a:rot lat="0" lon="0" rev="0"/>
              </a:camera>
              <a:lightRig rig="balanced" dir="t">
                <a:rot lat="0" lon="0" rev="8700000"/>
              </a:lightRig>
            </a:scene3d>
            <a:sp3d>
              <a:bevelT w="190500" h="38100"/>
            </a:sp3d>
          </p:spPr>
        </p:pic>
        <p:sp>
          <p:nvSpPr>
            <p:cNvPr id="8" name="Rectangle 7"/>
            <p:cNvSpPr/>
            <p:nvPr/>
          </p:nvSpPr>
          <p:spPr>
            <a:xfrm>
              <a:off x="1828800" y="-152400"/>
              <a:ext cx="5433219" cy="1604541"/>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0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NLC India Limited</a:t>
              </a:r>
            </a:p>
            <a:p>
              <a:pPr algn="ctr"/>
              <a:r>
                <a:rPr lang="en-US" sz="28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Barsingsar Thermal Power Station</a:t>
              </a:r>
            </a:p>
            <a:p>
              <a:pPr algn="ctr"/>
              <a:r>
                <a:rPr lang="en-US" sz="28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Boiler Maintenance</a:t>
              </a:r>
              <a:endParaRPr lang="en-US" sz="28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pic>
          <p:nvPicPr>
            <p:cNvPr id="9" name="Picture 8" descr="Gandhiji's Logo.png"/>
            <p:cNvPicPr>
              <a:picLocks noChangeAspect="1"/>
            </p:cNvPicPr>
            <p:nvPr/>
          </p:nvPicPr>
          <p:blipFill>
            <a:blip r:embed="rId4" cstate="print"/>
            <a:stretch>
              <a:fillRect/>
            </a:stretch>
          </p:blipFill>
          <p:spPr>
            <a:xfrm>
              <a:off x="7162800" y="0"/>
              <a:ext cx="1915550" cy="1371600"/>
            </a:xfrm>
            <a:prstGeom prst="rect">
              <a:avLst/>
            </a:prstGeom>
          </p:spPr>
        </p:pic>
      </p:grpSp>
      <p:sp>
        <p:nvSpPr>
          <p:cNvPr id="10" name="Rectangle 9"/>
          <p:cNvSpPr/>
          <p:nvPr/>
        </p:nvSpPr>
        <p:spPr>
          <a:xfrm>
            <a:off x="304800" y="1752600"/>
            <a:ext cx="8686800" cy="369332"/>
          </a:xfrm>
          <a:prstGeom prst="rect">
            <a:avLst/>
          </a:prstGeom>
        </p:spPr>
        <p:txBody>
          <a:bodyPr wrap="square">
            <a:spAutoFit/>
          </a:bodyPr>
          <a:lstStyle/>
          <a:p>
            <a:endParaRPr lang="en-US" b="1" dirty="0" smtClean="0">
              <a:solidFill>
                <a:srgbClr val="002060"/>
              </a:solidFill>
              <a:latin typeface="Bookman Old Style" pitchFamily="18" charset="0"/>
            </a:endParaRPr>
          </a:p>
        </p:txBody>
      </p:sp>
      <p:sp>
        <p:nvSpPr>
          <p:cNvPr id="11" name="Rectangle 10"/>
          <p:cNvSpPr/>
          <p:nvPr/>
        </p:nvSpPr>
        <p:spPr>
          <a:xfrm>
            <a:off x="2673082" y="3244334"/>
            <a:ext cx="184731" cy="369332"/>
          </a:xfrm>
          <a:prstGeom prst="rect">
            <a:avLst/>
          </a:prstGeom>
        </p:spPr>
        <p:txBody>
          <a:bodyPr wrap="none">
            <a:spAutoFit/>
          </a:bodyPr>
          <a:lstStyle/>
          <a:p>
            <a:endParaRPr lang="en-US" b="1" dirty="0" smtClean="0">
              <a:solidFill>
                <a:srgbClr val="002060"/>
              </a:solidFill>
              <a:latin typeface="Bookman Old Style" pitchFamily="18" charset="0"/>
            </a:endParaRPr>
          </a:p>
        </p:txBody>
      </p:sp>
      <p:sp>
        <p:nvSpPr>
          <p:cNvPr id="14" name="Subtitle 2"/>
          <p:cNvSpPr>
            <a:spLocks noGrp="1"/>
          </p:cNvSpPr>
          <p:nvPr>
            <p:ph type="subTitle" idx="1"/>
          </p:nvPr>
        </p:nvSpPr>
        <p:spPr>
          <a:xfrm>
            <a:off x="0" y="1447800"/>
            <a:ext cx="9144000" cy="5410200"/>
          </a:xfrm>
        </p:spPr>
        <p:txBody>
          <a:bodyPr/>
          <a:lstStyle/>
          <a:p>
            <a:endParaRPr lang="en-US" b="1" dirty="0" smtClean="0">
              <a:solidFill>
                <a:srgbClr val="002060"/>
              </a:solidFill>
              <a:latin typeface="Bookman Old Style" pitchFamily="18" charset="0"/>
            </a:endParaRPr>
          </a:p>
        </p:txBody>
      </p:sp>
      <p:pic>
        <p:nvPicPr>
          <p:cNvPr id="12" name="Picture 2"/>
          <p:cNvPicPr>
            <a:picLocks noChangeAspect="1" noChangeArrowheads="1"/>
          </p:cNvPicPr>
          <p:nvPr/>
        </p:nvPicPr>
        <p:blipFill>
          <a:blip r:embed="rId5"/>
          <a:srcRect/>
          <a:stretch>
            <a:fillRect/>
          </a:stretch>
        </p:blipFill>
        <p:spPr bwMode="auto">
          <a:xfrm>
            <a:off x="0" y="2752732"/>
            <a:ext cx="4683370" cy="3857652"/>
          </a:xfrm>
          <a:prstGeom prst="rect">
            <a:avLst/>
          </a:prstGeom>
          <a:noFill/>
          <a:ln w="9525">
            <a:noFill/>
            <a:miter lim="800000"/>
            <a:headEnd/>
            <a:tailEnd/>
          </a:ln>
          <a:effectLst/>
        </p:spPr>
      </p:pic>
      <p:pic>
        <p:nvPicPr>
          <p:cNvPr id="13" name="Picture 3"/>
          <p:cNvPicPr>
            <a:picLocks noChangeAspect="1" noChangeArrowheads="1"/>
          </p:cNvPicPr>
          <p:nvPr/>
        </p:nvPicPr>
        <p:blipFill>
          <a:blip r:embed="rId6"/>
          <a:srcRect/>
          <a:stretch>
            <a:fillRect/>
          </a:stretch>
        </p:blipFill>
        <p:spPr bwMode="auto">
          <a:xfrm>
            <a:off x="4724400" y="2667000"/>
            <a:ext cx="4191000" cy="3916101"/>
          </a:xfrm>
          <a:prstGeom prst="rect">
            <a:avLst/>
          </a:prstGeom>
          <a:noFill/>
          <a:ln w="9525">
            <a:noFill/>
            <a:miter lim="800000"/>
            <a:headEnd/>
            <a:tailEnd/>
          </a:ln>
          <a:effectLst/>
        </p:spPr>
      </p:pic>
      <p:graphicFrame>
        <p:nvGraphicFramePr>
          <p:cNvPr id="15" name="Diagram 14"/>
          <p:cNvGraphicFramePr/>
          <p:nvPr/>
        </p:nvGraphicFramePr>
        <p:xfrm>
          <a:off x="642910" y="1752600"/>
          <a:ext cx="7858180" cy="642942"/>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cSld>
  <p:clrMapOvr>
    <a:masterClrMapping/>
  </p:clrMapOvr>
  <p:transition>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5"/>
          <p:cNvGrpSpPr/>
          <p:nvPr/>
        </p:nvGrpSpPr>
        <p:grpSpPr>
          <a:xfrm>
            <a:off x="0" y="0"/>
            <a:ext cx="9144000" cy="6858000"/>
            <a:chOff x="0" y="-152400"/>
            <a:chExt cx="9144000" cy="7010400"/>
          </a:xfrm>
        </p:grpSpPr>
        <p:pic>
          <p:nvPicPr>
            <p:cNvPr id="4" name="Picture 3" descr="nlcil_logo_new.jpg"/>
            <p:cNvPicPr>
              <a:picLocks noChangeAspect="1"/>
            </p:cNvPicPr>
            <p:nvPr/>
          </p:nvPicPr>
          <p:blipFill>
            <a:blip r:embed="rId2" cstate="print">
              <a:clrChange>
                <a:clrFrom>
                  <a:srgbClr val="FFFFFF"/>
                </a:clrFrom>
                <a:clrTo>
                  <a:srgbClr val="FFFFFF">
                    <a:alpha val="0"/>
                  </a:srgbClr>
                </a:clrTo>
              </a:clrChange>
            </a:blip>
            <a:stretch>
              <a:fillRect/>
            </a:stretch>
          </p:blipFill>
          <p:spPr>
            <a:xfrm>
              <a:off x="207536" y="97514"/>
              <a:ext cx="1392664" cy="1197886"/>
            </a:xfrm>
            <a:prstGeom prst="rect">
              <a:avLst/>
            </a:prstGeom>
          </p:spPr>
        </p:pic>
        <p:pic>
          <p:nvPicPr>
            <p:cNvPr id="7" name="Picture 2"/>
            <p:cNvPicPr>
              <a:picLocks noChangeAspect="1" noChangeArrowheads="1"/>
            </p:cNvPicPr>
            <p:nvPr/>
          </p:nvPicPr>
          <p:blipFill>
            <a:blip r:embed="rId3" cstate="print">
              <a:duotone>
                <a:schemeClr val="bg2">
                  <a:shade val="45000"/>
                  <a:satMod val="135000"/>
                </a:schemeClr>
                <a:prstClr val="white"/>
              </a:duotone>
            </a:blip>
            <a:srcRect/>
            <a:stretch>
              <a:fillRect/>
            </a:stretch>
          </p:blipFill>
          <p:spPr bwMode="auto">
            <a:xfrm>
              <a:off x="0" y="1371600"/>
              <a:ext cx="9144000" cy="5486400"/>
            </a:xfrm>
            <a:prstGeom prst="rect">
              <a:avLst/>
            </a:prstGeom>
            <a:noFill/>
            <a:ln w="9525">
              <a:solidFill>
                <a:schemeClr val="accent4"/>
              </a:solidFill>
              <a:miter lim="800000"/>
              <a:headEnd/>
              <a:tailEnd/>
            </a:ln>
            <a:effectLst>
              <a:glow rad="63500">
                <a:schemeClr val="accent1">
                  <a:satMod val="175000"/>
                  <a:alpha val="40000"/>
                </a:schemeClr>
              </a:glow>
              <a:outerShdw blurRad="50800" dist="38100" dir="5400000" algn="t" rotWithShape="0">
                <a:prstClr val="black">
                  <a:alpha val="40000"/>
                </a:prstClr>
              </a:outerShdw>
            </a:effectLst>
            <a:scene3d>
              <a:camera prst="orthographicFront">
                <a:rot lat="0" lon="0" rev="0"/>
              </a:camera>
              <a:lightRig rig="balanced" dir="t">
                <a:rot lat="0" lon="0" rev="8700000"/>
              </a:lightRig>
            </a:scene3d>
            <a:sp3d>
              <a:bevelT w="190500" h="38100"/>
            </a:sp3d>
          </p:spPr>
        </p:pic>
        <p:sp>
          <p:nvSpPr>
            <p:cNvPr id="8" name="Rectangle 7"/>
            <p:cNvSpPr/>
            <p:nvPr/>
          </p:nvSpPr>
          <p:spPr>
            <a:xfrm>
              <a:off x="1828800" y="-152400"/>
              <a:ext cx="5433219" cy="1604541"/>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0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NLC India Limited</a:t>
              </a:r>
            </a:p>
            <a:p>
              <a:pPr algn="ctr"/>
              <a:r>
                <a:rPr lang="en-US" sz="28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Barsingsar Thermal Power Station</a:t>
              </a:r>
            </a:p>
            <a:p>
              <a:pPr algn="ctr"/>
              <a:r>
                <a:rPr lang="en-US" sz="28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Boiler Maintenance</a:t>
              </a:r>
              <a:endParaRPr lang="en-US" sz="28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pic>
          <p:nvPicPr>
            <p:cNvPr id="9" name="Picture 8" descr="Gandhiji's Logo.png"/>
            <p:cNvPicPr>
              <a:picLocks noChangeAspect="1"/>
            </p:cNvPicPr>
            <p:nvPr/>
          </p:nvPicPr>
          <p:blipFill>
            <a:blip r:embed="rId4" cstate="print"/>
            <a:stretch>
              <a:fillRect/>
            </a:stretch>
          </p:blipFill>
          <p:spPr>
            <a:xfrm>
              <a:off x="7162800" y="0"/>
              <a:ext cx="1915550" cy="1371600"/>
            </a:xfrm>
            <a:prstGeom prst="rect">
              <a:avLst/>
            </a:prstGeom>
          </p:spPr>
        </p:pic>
      </p:grpSp>
      <p:sp>
        <p:nvSpPr>
          <p:cNvPr id="10" name="Rectangle 9"/>
          <p:cNvSpPr/>
          <p:nvPr/>
        </p:nvSpPr>
        <p:spPr>
          <a:xfrm>
            <a:off x="304800" y="1752600"/>
            <a:ext cx="8686800" cy="369332"/>
          </a:xfrm>
          <a:prstGeom prst="rect">
            <a:avLst/>
          </a:prstGeom>
        </p:spPr>
        <p:txBody>
          <a:bodyPr wrap="square">
            <a:spAutoFit/>
          </a:bodyPr>
          <a:lstStyle/>
          <a:p>
            <a:endParaRPr lang="en-US" b="1" dirty="0" smtClean="0">
              <a:solidFill>
                <a:srgbClr val="002060"/>
              </a:solidFill>
              <a:latin typeface="Bookman Old Style" pitchFamily="18" charset="0"/>
            </a:endParaRPr>
          </a:p>
        </p:txBody>
      </p:sp>
      <p:sp>
        <p:nvSpPr>
          <p:cNvPr id="11" name="Rectangle 10"/>
          <p:cNvSpPr/>
          <p:nvPr/>
        </p:nvSpPr>
        <p:spPr>
          <a:xfrm>
            <a:off x="2673082" y="3244334"/>
            <a:ext cx="184731" cy="369332"/>
          </a:xfrm>
          <a:prstGeom prst="rect">
            <a:avLst/>
          </a:prstGeom>
        </p:spPr>
        <p:txBody>
          <a:bodyPr wrap="none">
            <a:spAutoFit/>
          </a:bodyPr>
          <a:lstStyle/>
          <a:p>
            <a:endParaRPr lang="en-US" b="1" dirty="0" smtClean="0">
              <a:solidFill>
                <a:srgbClr val="002060"/>
              </a:solidFill>
              <a:latin typeface="Bookman Old Style" pitchFamily="18" charset="0"/>
            </a:endParaRPr>
          </a:p>
        </p:txBody>
      </p:sp>
      <p:sp>
        <p:nvSpPr>
          <p:cNvPr id="14" name="Subtitle 2"/>
          <p:cNvSpPr>
            <a:spLocks noGrp="1"/>
          </p:cNvSpPr>
          <p:nvPr>
            <p:ph type="subTitle" idx="1"/>
          </p:nvPr>
        </p:nvSpPr>
        <p:spPr>
          <a:xfrm>
            <a:off x="0" y="1447800"/>
            <a:ext cx="9144000" cy="5410200"/>
          </a:xfrm>
        </p:spPr>
        <p:txBody>
          <a:bodyPr/>
          <a:lstStyle/>
          <a:p>
            <a:endParaRPr lang="en-US" b="1" dirty="0" smtClean="0">
              <a:solidFill>
                <a:srgbClr val="002060"/>
              </a:solidFill>
              <a:latin typeface="Bookman Old Style" pitchFamily="18" charset="0"/>
            </a:endParaRPr>
          </a:p>
        </p:txBody>
      </p:sp>
      <p:graphicFrame>
        <p:nvGraphicFramePr>
          <p:cNvPr id="12" name="Diagram 11"/>
          <p:cNvGraphicFramePr/>
          <p:nvPr/>
        </p:nvGraphicFramePr>
        <p:xfrm>
          <a:off x="457200" y="1600200"/>
          <a:ext cx="8215370" cy="6858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pSp>
        <p:nvGrpSpPr>
          <p:cNvPr id="13" name="Group 12"/>
          <p:cNvGrpSpPr/>
          <p:nvPr/>
        </p:nvGrpSpPr>
        <p:grpSpPr>
          <a:xfrm rot="10800000" flipV="1">
            <a:off x="0" y="2494536"/>
            <a:ext cx="9144000" cy="782063"/>
            <a:chOff x="0" y="5214"/>
            <a:chExt cx="9144000" cy="1137239"/>
          </a:xfrm>
        </p:grpSpPr>
        <p:sp>
          <p:nvSpPr>
            <p:cNvPr id="15" name="Rounded Rectangle 14"/>
            <p:cNvSpPr/>
            <p:nvPr/>
          </p:nvSpPr>
          <p:spPr>
            <a:xfrm>
              <a:off x="0" y="5214"/>
              <a:ext cx="9144000" cy="1137239"/>
            </a:xfrm>
            <a:prstGeom prst="roundRect">
              <a:avLst/>
            </a:prstGeom>
            <a:solidFill>
              <a:srgbClr val="0066FF"/>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6" name="Rounded Rectangle 4"/>
            <p:cNvSpPr/>
            <p:nvPr/>
          </p:nvSpPr>
          <p:spPr>
            <a:xfrm>
              <a:off x="55515" y="60729"/>
              <a:ext cx="9032970" cy="102620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lvl="0" algn="l" defTabSz="800100" rtl="0">
                <a:lnSpc>
                  <a:spcPct val="90000"/>
                </a:lnSpc>
                <a:spcBef>
                  <a:spcPct val="0"/>
                </a:spcBef>
                <a:spcAft>
                  <a:spcPct val="35000"/>
                </a:spcAft>
              </a:pPr>
              <a:r>
                <a:rPr lang="en-IN" sz="1800" kern="1200" dirty="0" smtClean="0">
                  <a:latin typeface="Arial Black" pitchFamily="34" charset="0"/>
                </a:rPr>
                <a:t>Due revised operating temperature of the boiler ,the back pass roof  tubes are subjected to very high temperature of about </a:t>
              </a:r>
              <a:r>
                <a:rPr lang="en-IN" sz="1800" u="sng" kern="1200" dirty="0" smtClean="0">
                  <a:latin typeface="Arial Black" pitchFamily="34" charset="0"/>
                </a:rPr>
                <a:t>980 C to 1030 C.</a:t>
              </a:r>
              <a:endParaRPr lang="en-IN" sz="1800" u="sng" kern="1200" dirty="0">
                <a:latin typeface="Arial Black" pitchFamily="34" charset="0"/>
              </a:endParaRPr>
            </a:p>
          </p:txBody>
        </p:sp>
      </p:grpSp>
      <p:grpSp>
        <p:nvGrpSpPr>
          <p:cNvPr id="17" name="Group 16"/>
          <p:cNvGrpSpPr/>
          <p:nvPr/>
        </p:nvGrpSpPr>
        <p:grpSpPr>
          <a:xfrm rot="10800000" flipV="1">
            <a:off x="0" y="3429000"/>
            <a:ext cx="9144000" cy="778769"/>
            <a:chOff x="0" y="1194294"/>
            <a:chExt cx="9144000" cy="1137239"/>
          </a:xfrm>
        </p:grpSpPr>
        <p:sp>
          <p:nvSpPr>
            <p:cNvPr id="18" name="Rounded Rectangle 17"/>
            <p:cNvSpPr/>
            <p:nvPr/>
          </p:nvSpPr>
          <p:spPr>
            <a:xfrm>
              <a:off x="0" y="1194294"/>
              <a:ext cx="9144000" cy="1137239"/>
            </a:xfrm>
            <a:prstGeom prst="roundRect">
              <a:avLst/>
            </a:prstGeom>
            <a:solidFill>
              <a:srgbClr val="FF000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9" name="Rounded Rectangle 4"/>
            <p:cNvSpPr/>
            <p:nvPr/>
          </p:nvSpPr>
          <p:spPr>
            <a:xfrm>
              <a:off x="55515" y="1249809"/>
              <a:ext cx="9032970" cy="102620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lvl="0" algn="l" defTabSz="800100" rtl="0">
                <a:lnSpc>
                  <a:spcPct val="90000"/>
                </a:lnSpc>
                <a:spcBef>
                  <a:spcPct val="0"/>
                </a:spcBef>
                <a:spcAft>
                  <a:spcPct val="35000"/>
                </a:spcAft>
              </a:pPr>
              <a:r>
                <a:rPr lang="en-IN" sz="1800" kern="1200" dirty="0" smtClean="0">
                  <a:latin typeface="Arial Black" pitchFamily="34" charset="0"/>
                </a:rPr>
                <a:t>This is confirmed by the tube metal temperature measurement  in the range of 500 C to 530 C against design temperature of roof tube material </a:t>
              </a:r>
              <a:r>
                <a:rPr lang="en-IN" sz="1800" kern="1200" dirty="0" err="1" smtClean="0">
                  <a:latin typeface="Arial Black" pitchFamily="34" charset="0"/>
                </a:rPr>
                <a:t>i</a:t>
              </a:r>
              <a:r>
                <a:rPr lang="en-IN" sz="1800" kern="1200" dirty="0" smtClean="0">
                  <a:latin typeface="Arial Black" pitchFamily="34" charset="0"/>
                </a:rPr>
                <a:t>(SA 210 </a:t>
              </a:r>
              <a:r>
                <a:rPr lang="en-IN" sz="1800" kern="1200" dirty="0" err="1" smtClean="0">
                  <a:latin typeface="Arial Black" pitchFamily="34" charset="0"/>
                </a:rPr>
                <a:t>Gr</a:t>
              </a:r>
              <a:r>
                <a:rPr lang="en-IN" sz="1800" kern="1200" dirty="0" smtClean="0">
                  <a:latin typeface="Arial Black" pitchFamily="34" charset="0"/>
                </a:rPr>
                <a:t> A1) of 400C.</a:t>
              </a:r>
              <a:endParaRPr lang="en-IN" sz="1800" kern="1200" dirty="0">
                <a:latin typeface="Arial Black" pitchFamily="34" charset="0"/>
              </a:endParaRPr>
            </a:p>
          </p:txBody>
        </p:sp>
      </p:grpSp>
      <p:grpSp>
        <p:nvGrpSpPr>
          <p:cNvPr id="20" name="Group 19"/>
          <p:cNvGrpSpPr/>
          <p:nvPr/>
        </p:nvGrpSpPr>
        <p:grpSpPr>
          <a:xfrm flipV="1">
            <a:off x="0" y="4495800"/>
            <a:ext cx="9144000" cy="1069291"/>
            <a:chOff x="0" y="2383373"/>
            <a:chExt cx="9144000" cy="1137239"/>
          </a:xfrm>
        </p:grpSpPr>
        <p:sp>
          <p:nvSpPr>
            <p:cNvPr id="21" name="Rounded Rectangle 20"/>
            <p:cNvSpPr/>
            <p:nvPr/>
          </p:nvSpPr>
          <p:spPr>
            <a:xfrm>
              <a:off x="0" y="2383373"/>
              <a:ext cx="9144000" cy="1137239"/>
            </a:xfrm>
            <a:prstGeom prst="roundRect">
              <a:avLst/>
            </a:prstGeom>
            <a:solidFill>
              <a:schemeClr val="accent5">
                <a:lumMod val="5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22" name="Rounded Rectangle 4"/>
            <p:cNvSpPr/>
            <p:nvPr/>
          </p:nvSpPr>
          <p:spPr>
            <a:xfrm rot="10800000">
              <a:off x="55515" y="2438887"/>
              <a:ext cx="9032970" cy="102621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lvl="0" algn="l" defTabSz="800100" rtl="0">
                <a:lnSpc>
                  <a:spcPct val="90000"/>
                </a:lnSpc>
                <a:spcBef>
                  <a:spcPct val="0"/>
                </a:spcBef>
                <a:spcAft>
                  <a:spcPct val="35000"/>
                </a:spcAft>
              </a:pPr>
              <a:r>
                <a:rPr lang="en-IN" sz="1800" kern="1200" dirty="0" smtClean="0">
                  <a:latin typeface="Arial Black" pitchFamily="34" charset="0"/>
                </a:rPr>
                <a:t>The roof tubes are continuously subjected very high temperature leading to micro structure deformation and formation of creep cavities.</a:t>
              </a:r>
              <a:endParaRPr lang="en-IN" sz="1800" kern="1200" dirty="0">
                <a:latin typeface="Arial Black" pitchFamily="34" charset="0"/>
              </a:endParaRPr>
            </a:p>
          </p:txBody>
        </p:sp>
      </p:grpSp>
      <p:grpSp>
        <p:nvGrpSpPr>
          <p:cNvPr id="23" name="Group 22"/>
          <p:cNvGrpSpPr/>
          <p:nvPr/>
        </p:nvGrpSpPr>
        <p:grpSpPr>
          <a:xfrm flipV="1">
            <a:off x="0" y="5867400"/>
            <a:ext cx="9144000" cy="1126451"/>
            <a:chOff x="0" y="3572453"/>
            <a:chExt cx="9144000" cy="2997660"/>
          </a:xfrm>
        </p:grpSpPr>
        <p:sp>
          <p:nvSpPr>
            <p:cNvPr id="24" name="Rounded Rectangle 23"/>
            <p:cNvSpPr/>
            <p:nvPr/>
          </p:nvSpPr>
          <p:spPr>
            <a:xfrm>
              <a:off x="0" y="3572453"/>
              <a:ext cx="9144000" cy="2997660"/>
            </a:xfrm>
            <a:prstGeom prst="roundRect">
              <a:avLst/>
            </a:prstGeom>
            <a:solidFill>
              <a:srgbClr val="761808"/>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25" name="Rounded Rectangle 4"/>
            <p:cNvSpPr/>
            <p:nvPr/>
          </p:nvSpPr>
          <p:spPr>
            <a:xfrm rot="10800000">
              <a:off x="55515" y="3627967"/>
              <a:ext cx="9032970" cy="294214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lvl="0" algn="l" defTabSz="800100" rtl="0">
                <a:lnSpc>
                  <a:spcPct val="90000"/>
                </a:lnSpc>
                <a:spcBef>
                  <a:spcPct val="0"/>
                </a:spcBef>
                <a:spcAft>
                  <a:spcPct val="35000"/>
                </a:spcAft>
              </a:pPr>
              <a:r>
                <a:rPr lang="en-IN" sz="1800" kern="1200" dirty="0" smtClean="0">
                  <a:latin typeface="Arial Black" pitchFamily="34" charset="0"/>
                </a:rPr>
                <a:t>The deformation of structure lead to reduction of tensile strength and burst open along the creep cavities.</a:t>
              </a:r>
              <a:endParaRPr lang="en-IN" sz="1800" kern="1200" dirty="0">
                <a:latin typeface="Arial Black" pitchFamily="34" charset="0"/>
              </a:endParaRP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additive="base">
                                        <p:cTn id="13" dur="500" fill="hold"/>
                                        <p:tgtEl>
                                          <p:spTgt spid="17"/>
                                        </p:tgtEl>
                                        <p:attrNameLst>
                                          <p:attrName>ppt_x</p:attrName>
                                        </p:attrNameLst>
                                      </p:cBhvr>
                                      <p:tavLst>
                                        <p:tav tm="0">
                                          <p:val>
                                            <p:strVal val="#ppt_x"/>
                                          </p:val>
                                        </p:tav>
                                        <p:tav tm="100000">
                                          <p:val>
                                            <p:strVal val="#ppt_x"/>
                                          </p:val>
                                        </p:tav>
                                      </p:tavLst>
                                    </p:anim>
                                    <p:anim calcmode="lin" valueType="num">
                                      <p:cBhvr additive="base">
                                        <p:cTn id="1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additive="base">
                                        <p:cTn id="19" dur="500" fill="hold"/>
                                        <p:tgtEl>
                                          <p:spTgt spid="20"/>
                                        </p:tgtEl>
                                        <p:attrNameLst>
                                          <p:attrName>ppt_x</p:attrName>
                                        </p:attrNameLst>
                                      </p:cBhvr>
                                      <p:tavLst>
                                        <p:tav tm="0">
                                          <p:val>
                                            <p:strVal val="#ppt_x"/>
                                          </p:val>
                                        </p:tav>
                                        <p:tav tm="100000">
                                          <p:val>
                                            <p:strVal val="#ppt_x"/>
                                          </p:val>
                                        </p:tav>
                                      </p:tavLst>
                                    </p:anim>
                                    <p:anim calcmode="lin" valueType="num">
                                      <p:cBhvr additive="base">
                                        <p:cTn id="20"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3"/>
                                        </p:tgtEl>
                                        <p:attrNameLst>
                                          <p:attrName>style.visibility</p:attrName>
                                        </p:attrNameLst>
                                      </p:cBhvr>
                                      <p:to>
                                        <p:strVal val="visible"/>
                                      </p:to>
                                    </p:set>
                                    <p:anim calcmode="lin" valueType="num">
                                      <p:cBhvr additive="base">
                                        <p:cTn id="25" dur="500" fill="hold"/>
                                        <p:tgtEl>
                                          <p:spTgt spid="23"/>
                                        </p:tgtEl>
                                        <p:attrNameLst>
                                          <p:attrName>ppt_x</p:attrName>
                                        </p:attrNameLst>
                                      </p:cBhvr>
                                      <p:tavLst>
                                        <p:tav tm="0">
                                          <p:val>
                                            <p:strVal val="#ppt_x"/>
                                          </p:val>
                                        </p:tav>
                                        <p:tav tm="100000">
                                          <p:val>
                                            <p:strVal val="#ppt_x"/>
                                          </p:val>
                                        </p:tav>
                                      </p:tavLst>
                                    </p:anim>
                                    <p:anim calcmode="lin" valueType="num">
                                      <p:cBhvr additive="base">
                                        <p:cTn id="26"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5"/>
          <p:cNvGrpSpPr/>
          <p:nvPr/>
        </p:nvGrpSpPr>
        <p:grpSpPr>
          <a:xfrm>
            <a:off x="0" y="0"/>
            <a:ext cx="9144000" cy="6858000"/>
            <a:chOff x="0" y="-152400"/>
            <a:chExt cx="9144000" cy="7010400"/>
          </a:xfrm>
        </p:grpSpPr>
        <p:pic>
          <p:nvPicPr>
            <p:cNvPr id="4" name="Picture 3" descr="nlcil_logo_new.jpg"/>
            <p:cNvPicPr>
              <a:picLocks noChangeAspect="1"/>
            </p:cNvPicPr>
            <p:nvPr/>
          </p:nvPicPr>
          <p:blipFill>
            <a:blip r:embed="rId2" cstate="print">
              <a:clrChange>
                <a:clrFrom>
                  <a:srgbClr val="FFFFFF"/>
                </a:clrFrom>
                <a:clrTo>
                  <a:srgbClr val="FFFFFF">
                    <a:alpha val="0"/>
                  </a:srgbClr>
                </a:clrTo>
              </a:clrChange>
            </a:blip>
            <a:stretch>
              <a:fillRect/>
            </a:stretch>
          </p:blipFill>
          <p:spPr>
            <a:xfrm>
              <a:off x="207536" y="97514"/>
              <a:ext cx="1392664" cy="1197886"/>
            </a:xfrm>
            <a:prstGeom prst="rect">
              <a:avLst/>
            </a:prstGeom>
          </p:spPr>
        </p:pic>
        <p:pic>
          <p:nvPicPr>
            <p:cNvPr id="7" name="Picture 2"/>
            <p:cNvPicPr>
              <a:picLocks noChangeAspect="1" noChangeArrowheads="1"/>
            </p:cNvPicPr>
            <p:nvPr/>
          </p:nvPicPr>
          <p:blipFill>
            <a:blip r:embed="rId3" cstate="print">
              <a:duotone>
                <a:schemeClr val="bg2">
                  <a:shade val="45000"/>
                  <a:satMod val="135000"/>
                </a:schemeClr>
                <a:prstClr val="white"/>
              </a:duotone>
            </a:blip>
            <a:srcRect/>
            <a:stretch>
              <a:fillRect/>
            </a:stretch>
          </p:blipFill>
          <p:spPr bwMode="auto">
            <a:xfrm>
              <a:off x="0" y="1371600"/>
              <a:ext cx="9144000" cy="5486400"/>
            </a:xfrm>
            <a:prstGeom prst="rect">
              <a:avLst/>
            </a:prstGeom>
            <a:noFill/>
            <a:ln w="9525">
              <a:solidFill>
                <a:schemeClr val="accent4"/>
              </a:solidFill>
              <a:miter lim="800000"/>
              <a:headEnd/>
              <a:tailEnd/>
            </a:ln>
            <a:effectLst>
              <a:glow rad="63500">
                <a:schemeClr val="accent1">
                  <a:satMod val="175000"/>
                  <a:alpha val="40000"/>
                </a:schemeClr>
              </a:glow>
              <a:outerShdw blurRad="50800" dist="38100" dir="5400000" algn="t" rotWithShape="0">
                <a:prstClr val="black">
                  <a:alpha val="40000"/>
                </a:prstClr>
              </a:outerShdw>
            </a:effectLst>
            <a:scene3d>
              <a:camera prst="orthographicFront">
                <a:rot lat="0" lon="0" rev="0"/>
              </a:camera>
              <a:lightRig rig="balanced" dir="t">
                <a:rot lat="0" lon="0" rev="8700000"/>
              </a:lightRig>
            </a:scene3d>
            <a:sp3d>
              <a:bevelT w="190500" h="38100"/>
            </a:sp3d>
          </p:spPr>
        </p:pic>
        <p:sp>
          <p:nvSpPr>
            <p:cNvPr id="8" name="Rectangle 7"/>
            <p:cNvSpPr/>
            <p:nvPr/>
          </p:nvSpPr>
          <p:spPr>
            <a:xfrm>
              <a:off x="1828800" y="-152400"/>
              <a:ext cx="5433219" cy="1604541"/>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0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NLC India Limited</a:t>
              </a:r>
            </a:p>
            <a:p>
              <a:pPr algn="ctr"/>
              <a:r>
                <a:rPr lang="en-US" sz="28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Barsingsar Thermal Power Station</a:t>
              </a:r>
            </a:p>
            <a:p>
              <a:pPr algn="ctr"/>
              <a:r>
                <a:rPr lang="en-US" sz="28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Boiler Maintenance</a:t>
              </a:r>
              <a:endParaRPr lang="en-US" sz="28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pic>
          <p:nvPicPr>
            <p:cNvPr id="9" name="Picture 8" descr="Gandhiji's Logo.png"/>
            <p:cNvPicPr>
              <a:picLocks noChangeAspect="1"/>
            </p:cNvPicPr>
            <p:nvPr/>
          </p:nvPicPr>
          <p:blipFill>
            <a:blip r:embed="rId4" cstate="print"/>
            <a:stretch>
              <a:fillRect/>
            </a:stretch>
          </p:blipFill>
          <p:spPr>
            <a:xfrm>
              <a:off x="7162800" y="0"/>
              <a:ext cx="1915550" cy="1371600"/>
            </a:xfrm>
            <a:prstGeom prst="rect">
              <a:avLst/>
            </a:prstGeom>
          </p:spPr>
        </p:pic>
      </p:grpSp>
      <p:sp>
        <p:nvSpPr>
          <p:cNvPr id="10" name="Rectangle 9"/>
          <p:cNvSpPr/>
          <p:nvPr/>
        </p:nvSpPr>
        <p:spPr>
          <a:xfrm>
            <a:off x="304800" y="1752600"/>
            <a:ext cx="8686800" cy="369332"/>
          </a:xfrm>
          <a:prstGeom prst="rect">
            <a:avLst/>
          </a:prstGeom>
        </p:spPr>
        <p:txBody>
          <a:bodyPr wrap="square">
            <a:spAutoFit/>
          </a:bodyPr>
          <a:lstStyle/>
          <a:p>
            <a:endParaRPr lang="en-US" b="1" dirty="0" smtClean="0">
              <a:solidFill>
                <a:srgbClr val="002060"/>
              </a:solidFill>
              <a:latin typeface="Bookman Old Style" pitchFamily="18" charset="0"/>
            </a:endParaRPr>
          </a:p>
        </p:txBody>
      </p:sp>
      <p:sp>
        <p:nvSpPr>
          <p:cNvPr id="11" name="Rectangle 10"/>
          <p:cNvSpPr/>
          <p:nvPr/>
        </p:nvSpPr>
        <p:spPr>
          <a:xfrm>
            <a:off x="2673082" y="3244334"/>
            <a:ext cx="184731" cy="369332"/>
          </a:xfrm>
          <a:prstGeom prst="rect">
            <a:avLst/>
          </a:prstGeom>
        </p:spPr>
        <p:txBody>
          <a:bodyPr wrap="none">
            <a:spAutoFit/>
          </a:bodyPr>
          <a:lstStyle/>
          <a:p>
            <a:endParaRPr lang="en-US" b="1" dirty="0" smtClean="0">
              <a:solidFill>
                <a:srgbClr val="002060"/>
              </a:solidFill>
              <a:latin typeface="Bookman Old Style" pitchFamily="18" charset="0"/>
            </a:endParaRPr>
          </a:p>
        </p:txBody>
      </p:sp>
      <p:sp>
        <p:nvSpPr>
          <p:cNvPr id="14" name="Subtitle 2"/>
          <p:cNvSpPr>
            <a:spLocks noGrp="1"/>
          </p:cNvSpPr>
          <p:nvPr>
            <p:ph type="subTitle" idx="1"/>
          </p:nvPr>
        </p:nvSpPr>
        <p:spPr>
          <a:xfrm>
            <a:off x="0" y="1447800"/>
            <a:ext cx="9144000" cy="5410200"/>
          </a:xfrm>
        </p:spPr>
        <p:txBody>
          <a:bodyPr/>
          <a:lstStyle/>
          <a:p>
            <a:endParaRPr lang="en-US" b="1" dirty="0" smtClean="0">
              <a:solidFill>
                <a:srgbClr val="002060"/>
              </a:solidFill>
              <a:latin typeface="Bookman Old Style" pitchFamily="18" charset="0"/>
            </a:endParaRPr>
          </a:p>
        </p:txBody>
      </p:sp>
      <p:sp>
        <p:nvSpPr>
          <p:cNvPr id="12" name="Rectangle 6"/>
          <p:cNvSpPr>
            <a:spLocks noChangeArrowheads="1"/>
          </p:cNvSpPr>
          <p:nvPr/>
        </p:nvSpPr>
        <p:spPr bwMode="auto">
          <a:xfrm>
            <a:off x="5448620" y="1578682"/>
            <a:ext cx="1564726" cy="246221"/>
          </a:xfrm>
          <a:prstGeom prst="rect">
            <a:avLst/>
          </a:prstGeom>
          <a:noFill/>
          <a:ln w="9525">
            <a:noFill/>
            <a:miter lim="800000"/>
            <a:headEnd/>
            <a:tailEnd/>
          </a:ln>
        </p:spPr>
        <p:txBody>
          <a:bodyPr wrap="square" anchor="ctr">
            <a:spAutoFit/>
          </a:bodyPr>
          <a:lstStyle/>
          <a:p>
            <a:pPr algn="ctr"/>
            <a:r>
              <a:rPr lang="en-US" sz="1000" b="1" u="sng">
                <a:cs typeface="Times New Roman" pitchFamily="18" charset="0"/>
              </a:rPr>
              <a:t>OXIDATION LIMITS:</a:t>
            </a:r>
            <a:endParaRPr lang="en-US" sz="2400"/>
          </a:p>
        </p:txBody>
      </p:sp>
      <p:graphicFrame>
        <p:nvGraphicFramePr>
          <p:cNvPr id="13" name="Group 209"/>
          <p:cNvGraphicFramePr>
            <a:graphicFrameLocks noGrp="1"/>
          </p:cNvGraphicFramePr>
          <p:nvPr/>
        </p:nvGraphicFramePr>
        <p:xfrm>
          <a:off x="0" y="1600200"/>
          <a:ext cx="9144000" cy="5667587"/>
        </p:xfrm>
        <a:graphic>
          <a:graphicData uri="http://schemas.openxmlformats.org/drawingml/2006/table">
            <a:tbl>
              <a:tblPr/>
              <a:tblGrid>
                <a:gridCol w="2719552"/>
                <a:gridCol w="3192517"/>
                <a:gridCol w="3231931"/>
              </a:tblGrid>
              <a:tr h="75111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smtClean="0">
                          <a:ln>
                            <a:noFill/>
                          </a:ln>
                          <a:solidFill>
                            <a:srgbClr val="0000FF"/>
                          </a:solidFill>
                          <a:effectLst/>
                          <a:latin typeface="Times New Roman" pitchFamily="18" charset="0"/>
                          <a:cs typeface="Times New Roman" pitchFamily="18" charset="0"/>
                        </a:rPr>
                        <a:t>MATERIAL DESCRIPTION</a:t>
                      </a:r>
                      <a:endParaRPr kumimoji="0" lang="en-US" sz="4800" b="1" i="0" u="none" strike="noStrike" cap="none" normalizeH="0" baseline="0" dirty="0" smtClean="0">
                        <a:ln>
                          <a:noFill/>
                        </a:ln>
                        <a:solidFill>
                          <a:srgbClr val="0000FF"/>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a:blip r:embed="rId5"/>
                      <a:tile tx="0" ty="0" sx="100000" sy="100000" flip="none" algn="tl"/>
                    </a:blip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smtClean="0">
                          <a:ln>
                            <a:noFill/>
                          </a:ln>
                          <a:solidFill>
                            <a:srgbClr val="0000FF"/>
                          </a:solidFill>
                          <a:effectLst/>
                          <a:latin typeface="Times New Roman" pitchFamily="18" charset="0"/>
                          <a:cs typeface="Times New Roman" pitchFamily="18" charset="0"/>
                        </a:rPr>
                        <a:t>MATERIAL GRADE</a:t>
                      </a:r>
                      <a:endParaRPr kumimoji="0" lang="en-US" sz="4800" b="1" i="0" u="none" strike="noStrike" cap="none" normalizeH="0" baseline="0" dirty="0" smtClean="0">
                        <a:ln>
                          <a:noFill/>
                        </a:ln>
                        <a:solidFill>
                          <a:srgbClr val="0000FF"/>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a:blip r:embed="rId5"/>
                      <a:tile tx="0" ty="0" sx="100000" sy="100000" flip="none" algn="tl"/>
                    </a:blip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smtClean="0">
                          <a:ln>
                            <a:noFill/>
                          </a:ln>
                          <a:solidFill>
                            <a:srgbClr val="0000FF"/>
                          </a:solidFill>
                          <a:effectLst/>
                          <a:latin typeface="Times New Roman" pitchFamily="18" charset="0"/>
                          <a:cs typeface="Times New Roman" pitchFamily="18" charset="0"/>
                        </a:rPr>
                        <a:t>OXIDATION LIMITS</a:t>
                      </a:r>
                      <a:endParaRPr kumimoji="0" lang="en-US" sz="4800" b="1" i="0" u="none" strike="noStrike" cap="none" normalizeH="0" baseline="0" dirty="0" smtClean="0">
                        <a:ln>
                          <a:noFill/>
                        </a:ln>
                        <a:solidFill>
                          <a:srgbClr val="0000FF"/>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a:blip r:embed="rId5"/>
                      <a:tile tx="0" ty="0" sx="100000" sy="100000" flip="none" algn="tl"/>
                    </a:blipFill>
                  </a:tcPr>
                </a:tc>
              </a:tr>
              <a:tr h="973667">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200" b="1" i="0" u="none" strike="noStrike" cap="none" normalizeH="0" baseline="0" dirty="0" smtClean="0">
                          <a:ln>
                            <a:noFill/>
                          </a:ln>
                          <a:solidFill>
                            <a:srgbClr val="0000FF"/>
                          </a:solidFill>
                          <a:effectLst/>
                          <a:latin typeface="Times New Roman" pitchFamily="18" charset="0"/>
                          <a:cs typeface="Times New Roman" pitchFamily="18" charset="0"/>
                        </a:rPr>
                        <a:t>Carbon Steel</a:t>
                      </a:r>
                      <a:endParaRPr kumimoji="0" lang="en-US" sz="6000" b="1" i="0" u="none" strike="noStrike" cap="none" normalizeH="0" baseline="0" dirty="0" smtClean="0">
                        <a:ln>
                          <a:noFill/>
                        </a:ln>
                        <a:solidFill>
                          <a:srgbClr val="0000FF"/>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3">
                        <a:lumMod val="60000"/>
                        <a:lumOff val="4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200" b="1" i="0" u="none" strike="noStrike" cap="none" normalizeH="0" baseline="0" dirty="0" smtClean="0">
                          <a:ln>
                            <a:noFill/>
                          </a:ln>
                          <a:solidFill>
                            <a:srgbClr val="0000FF"/>
                          </a:solidFill>
                          <a:effectLst/>
                          <a:latin typeface="Times New Roman" pitchFamily="18" charset="0"/>
                          <a:cs typeface="Times New Roman" pitchFamily="18" charset="0"/>
                        </a:rPr>
                        <a:t>SA 178, SA 210 ,SA 192 etc</a:t>
                      </a:r>
                      <a:endParaRPr kumimoji="0" lang="en-US" sz="6000" b="1" i="0" u="none" strike="noStrike" cap="none" normalizeH="0" baseline="0" dirty="0" smtClean="0">
                        <a:ln>
                          <a:noFill/>
                        </a:ln>
                        <a:solidFill>
                          <a:srgbClr val="0000FF"/>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3">
                        <a:lumMod val="60000"/>
                        <a:lumOff val="4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200" b="1" i="0" u="none" strike="noStrike" cap="none" normalizeH="0" baseline="0" dirty="0" smtClean="0">
                          <a:ln>
                            <a:noFill/>
                          </a:ln>
                          <a:solidFill>
                            <a:srgbClr val="0000FF"/>
                          </a:solidFill>
                          <a:effectLst/>
                          <a:latin typeface="Times New Roman" pitchFamily="18" charset="0"/>
                          <a:cs typeface="Times New Roman" pitchFamily="18" charset="0"/>
                        </a:rPr>
                        <a:t>454</a:t>
                      </a:r>
                      <a:r>
                        <a:rPr kumimoji="0" lang="en-US" sz="3200" b="1" i="0" u="none" strike="noStrike" cap="none" normalizeH="0" baseline="30000" dirty="0" smtClean="0">
                          <a:ln>
                            <a:noFill/>
                          </a:ln>
                          <a:solidFill>
                            <a:srgbClr val="0000FF"/>
                          </a:solidFill>
                          <a:effectLst/>
                          <a:latin typeface="Times New Roman" pitchFamily="18" charset="0"/>
                          <a:cs typeface="Times New Roman" pitchFamily="18" charset="0"/>
                        </a:rPr>
                        <a:t>o</a:t>
                      </a:r>
                      <a:r>
                        <a:rPr kumimoji="0" lang="en-US" sz="3200" b="1" i="0" u="none" strike="noStrike" cap="none" normalizeH="0" baseline="0" dirty="0" smtClean="0">
                          <a:ln>
                            <a:noFill/>
                          </a:ln>
                          <a:solidFill>
                            <a:srgbClr val="0000FF"/>
                          </a:solidFill>
                          <a:effectLst/>
                          <a:latin typeface="Times New Roman" pitchFamily="18" charset="0"/>
                          <a:cs typeface="Times New Roman" pitchFamily="18" charset="0"/>
                        </a:rPr>
                        <a:t>C (850 </a:t>
                      </a:r>
                      <a:r>
                        <a:rPr kumimoji="0" lang="en-US" sz="3200" b="1" i="0" u="none" strike="noStrike" cap="none" normalizeH="0" baseline="30000" dirty="0" smtClean="0">
                          <a:ln>
                            <a:noFill/>
                          </a:ln>
                          <a:solidFill>
                            <a:srgbClr val="0000FF"/>
                          </a:solidFill>
                          <a:effectLst/>
                          <a:latin typeface="Times New Roman" pitchFamily="18" charset="0"/>
                          <a:cs typeface="Times New Roman" pitchFamily="18" charset="0"/>
                        </a:rPr>
                        <a:t>o   </a:t>
                      </a:r>
                      <a:r>
                        <a:rPr kumimoji="0" lang="en-US" sz="3200" b="1" i="0" u="none" strike="noStrike" cap="none" normalizeH="0" baseline="0" dirty="0" smtClean="0">
                          <a:ln>
                            <a:noFill/>
                          </a:ln>
                          <a:solidFill>
                            <a:srgbClr val="0000FF"/>
                          </a:solidFill>
                          <a:effectLst/>
                          <a:latin typeface="Times New Roman" pitchFamily="18" charset="0"/>
                          <a:cs typeface="Times New Roman" pitchFamily="18" charset="0"/>
                        </a:rPr>
                        <a:t>F )</a:t>
                      </a:r>
                      <a:endParaRPr kumimoji="0" lang="en-US" sz="6000" b="1" i="0" u="none" strike="noStrike" cap="none" normalizeH="0" baseline="0" dirty="0" smtClean="0">
                        <a:ln>
                          <a:noFill/>
                        </a:ln>
                        <a:solidFill>
                          <a:srgbClr val="0000FF"/>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3">
                        <a:lumMod val="60000"/>
                        <a:lumOff val="40000"/>
                      </a:schemeClr>
                    </a:solidFill>
                  </a:tcPr>
                </a:tc>
              </a:tr>
              <a:tr h="528562">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200" b="1" i="0" u="none" strike="noStrike" cap="none" normalizeH="0" baseline="0" smtClean="0">
                          <a:ln>
                            <a:noFill/>
                          </a:ln>
                          <a:solidFill>
                            <a:srgbClr val="0000FF"/>
                          </a:solidFill>
                          <a:effectLst/>
                          <a:latin typeface="Times New Roman" pitchFamily="18" charset="0"/>
                          <a:cs typeface="Times New Roman" pitchFamily="18" charset="0"/>
                        </a:rPr>
                        <a:t>C-1/2 Mo</a:t>
                      </a:r>
                      <a:endParaRPr kumimoji="0" lang="en-US" sz="6000" b="1" i="0" u="none" strike="noStrike" cap="none" normalizeH="0" baseline="0" smtClean="0">
                        <a:ln>
                          <a:noFill/>
                        </a:ln>
                        <a:solidFill>
                          <a:srgbClr val="0000FF"/>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6">
                        <a:lumMod val="40000"/>
                        <a:lumOff val="6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200" b="1" i="0" u="none" strike="noStrike" cap="none" normalizeH="0" baseline="0" dirty="0" smtClean="0">
                          <a:ln>
                            <a:noFill/>
                          </a:ln>
                          <a:solidFill>
                            <a:srgbClr val="0000FF"/>
                          </a:solidFill>
                          <a:effectLst/>
                          <a:latin typeface="Times New Roman" pitchFamily="18" charset="0"/>
                          <a:cs typeface="Times New Roman" pitchFamily="18" charset="0"/>
                        </a:rPr>
                        <a:t>SA 209 T1</a:t>
                      </a:r>
                      <a:endParaRPr kumimoji="0" lang="en-US" sz="6000" b="1" i="0" u="none" strike="noStrike" cap="none" normalizeH="0" baseline="0" dirty="0" smtClean="0">
                        <a:ln>
                          <a:noFill/>
                        </a:ln>
                        <a:solidFill>
                          <a:srgbClr val="0000FF"/>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6">
                        <a:lumMod val="40000"/>
                        <a:lumOff val="6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200" b="1" i="0" u="none" strike="noStrike" cap="none" normalizeH="0" baseline="0" dirty="0" smtClean="0">
                          <a:ln>
                            <a:noFill/>
                          </a:ln>
                          <a:solidFill>
                            <a:srgbClr val="0000FF"/>
                          </a:solidFill>
                          <a:effectLst/>
                          <a:latin typeface="Times New Roman" pitchFamily="18" charset="0"/>
                          <a:cs typeface="Times New Roman" pitchFamily="18" charset="0"/>
                        </a:rPr>
                        <a:t>482 </a:t>
                      </a:r>
                      <a:r>
                        <a:rPr kumimoji="0" lang="en-US" sz="3200" b="1" i="0" u="none" strike="noStrike" cap="none" normalizeH="0" baseline="30000" dirty="0" smtClean="0">
                          <a:ln>
                            <a:noFill/>
                          </a:ln>
                          <a:solidFill>
                            <a:srgbClr val="0000FF"/>
                          </a:solidFill>
                          <a:effectLst/>
                          <a:latin typeface="Times New Roman" pitchFamily="18" charset="0"/>
                          <a:cs typeface="Times New Roman" pitchFamily="18" charset="0"/>
                        </a:rPr>
                        <a:t>o </a:t>
                      </a:r>
                      <a:r>
                        <a:rPr kumimoji="0" lang="en-US" sz="3200" b="1" i="0" u="none" strike="noStrike" cap="none" normalizeH="0" baseline="0" dirty="0" smtClean="0">
                          <a:ln>
                            <a:noFill/>
                          </a:ln>
                          <a:solidFill>
                            <a:srgbClr val="0000FF"/>
                          </a:solidFill>
                          <a:effectLst/>
                          <a:latin typeface="Times New Roman" pitchFamily="18" charset="0"/>
                          <a:cs typeface="Times New Roman" pitchFamily="18" charset="0"/>
                        </a:rPr>
                        <a:t>C (900</a:t>
                      </a:r>
                      <a:r>
                        <a:rPr kumimoji="0" lang="en-US" sz="3200" b="1" i="0" u="none" strike="noStrike" cap="none" normalizeH="0" baseline="30000" dirty="0" smtClean="0">
                          <a:ln>
                            <a:noFill/>
                          </a:ln>
                          <a:solidFill>
                            <a:srgbClr val="0000FF"/>
                          </a:solidFill>
                          <a:effectLst/>
                          <a:latin typeface="Times New Roman" pitchFamily="18" charset="0"/>
                          <a:cs typeface="Times New Roman" pitchFamily="18" charset="0"/>
                        </a:rPr>
                        <a:t>o </a:t>
                      </a:r>
                      <a:r>
                        <a:rPr kumimoji="0" lang="en-US" sz="3200" b="1" i="0" u="none" strike="noStrike" cap="none" normalizeH="0" baseline="0" dirty="0" smtClean="0">
                          <a:ln>
                            <a:noFill/>
                          </a:ln>
                          <a:solidFill>
                            <a:srgbClr val="0000FF"/>
                          </a:solidFill>
                          <a:effectLst/>
                          <a:latin typeface="Times New Roman" pitchFamily="18" charset="0"/>
                          <a:cs typeface="Times New Roman" pitchFamily="18" charset="0"/>
                        </a:rPr>
                        <a:t>F)</a:t>
                      </a:r>
                      <a:endParaRPr kumimoji="0" lang="en-US" sz="6000" b="1" i="0" u="none" strike="noStrike" cap="none" normalizeH="0" baseline="0" dirty="0" smtClean="0">
                        <a:ln>
                          <a:noFill/>
                        </a:ln>
                        <a:solidFill>
                          <a:srgbClr val="0000FF"/>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6">
                        <a:lumMod val="40000"/>
                        <a:lumOff val="60000"/>
                      </a:schemeClr>
                    </a:solidFill>
                  </a:tcPr>
                </a:tc>
              </a:tr>
              <a:tr h="973667">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200" b="1" i="0" u="none" strike="noStrike" cap="none" normalizeH="0" baseline="0" smtClean="0">
                          <a:ln>
                            <a:noFill/>
                          </a:ln>
                          <a:solidFill>
                            <a:srgbClr val="0000FF"/>
                          </a:solidFill>
                          <a:effectLst/>
                          <a:latin typeface="Times New Roman" pitchFamily="18" charset="0"/>
                          <a:cs typeface="Times New Roman" pitchFamily="18" charset="0"/>
                        </a:rPr>
                        <a:t>1 ¼ Cr -1/2 Mo</a:t>
                      </a:r>
                      <a:endParaRPr kumimoji="0" lang="en-US" sz="6000" b="1" i="0" u="none" strike="noStrike" cap="none" normalizeH="0" baseline="0" smtClean="0">
                        <a:ln>
                          <a:noFill/>
                        </a:ln>
                        <a:solidFill>
                          <a:srgbClr val="0000FF"/>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3">
                        <a:lumMod val="60000"/>
                        <a:lumOff val="4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200" b="1" i="0" u="none" strike="noStrike" cap="none" normalizeH="0" baseline="0" dirty="0" smtClean="0">
                          <a:ln>
                            <a:noFill/>
                          </a:ln>
                          <a:solidFill>
                            <a:srgbClr val="0000FF"/>
                          </a:solidFill>
                          <a:effectLst/>
                          <a:latin typeface="Times New Roman" pitchFamily="18" charset="0"/>
                          <a:cs typeface="Times New Roman" pitchFamily="18" charset="0"/>
                        </a:rPr>
                        <a:t>SA 213 T11</a:t>
                      </a:r>
                      <a:endParaRPr kumimoji="0" lang="en-US" sz="6000" b="1" i="0" u="none" strike="noStrike" cap="none" normalizeH="0" baseline="0" dirty="0" smtClean="0">
                        <a:ln>
                          <a:noFill/>
                        </a:ln>
                        <a:solidFill>
                          <a:srgbClr val="0000FF"/>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3">
                        <a:lumMod val="60000"/>
                        <a:lumOff val="4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200" b="1" i="0" u="none" strike="noStrike" cap="none" normalizeH="0" baseline="0" dirty="0" smtClean="0">
                          <a:ln>
                            <a:noFill/>
                          </a:ln>
                          <a:solidFill>
                            <a:srgbClr val="0000FF"/>
                          </a:solidFill>
                          <a:effectLst/>
                          <a:latin typeface="Times New Roman" pitchFamily="18" charset="0"/>
                          <a:cs typeface="Times New Roman" pitchFamily="18" charset="0"/>
                        </a:rPr>
                        <a:t>552</a:t>
                      </a:r>
                      <a:r>
                        <a:rPr kumimoji="0" lang="en-US" sz="3200" b="1" i="0" u="none" strike="noStrike" cap="none" normalizeH="0" baseline="30000" dirty="0" smtClean="0">
                          <a:ln>
                            <a:noFill/>
                          </a:ln>
                          <a:solidFill>
                            <a:srgbClr val="0000FF"/>
                          </a:solidFill>
                          <a:effectLst/>
                          <a:latin typeface="Times New Roman" pitchFamily="18" charset="0"/>
                          <a:cs typeface="Times New Roman" pitchFamily="18" charset="0"/>
                        </a:rPr>
                        <a:t>o </a:t>
                      </a:r>
                      <a:r>
                        <a:rPr kumimoji="0" lang="en-US" sz="3200" b="1" i="0" u="none" strike="noStrike" cap="none" normalizeH="0" baseline="0" dirty="0" smtClean="0">
                          <a:ln>
                            <a:noFill/>
                          </a:ln>
                          <a:solidFill>
                            <a:srgbClr val="0000FF"/>
                          </a:solidFill>
                          <a:effectLst/>
                          <a:latin typeface="Times New Roman" pitchFamily="18" charset="0"/>
                          <a:cs typeface="Times New Roman" pitchFamily="18" charset="0"/>
                        </a:rPr>
                        <a:t>C (1025</a:t>
                      </a:r>
                      <a:r>
                        <a:rPr kumimoji="0" lang="en-US" sz="3200" b="1" i="0" u="none" strike="noStrike" cap="none" normalizeH="0" baseline="30000" dirty="0" smtClean="0">
                          <a:ln>
                            <a:noFill/>
                          </a:ln>
                          <a:solidFill>
                            <a:srgbClr val="0000FF"/>
                          </a:solidFill>
                          <a:effectLst/>
                          <a:latin typeface="Times New Roman" pitchFamily="18" charset="0"/>
                          <a:cs typeface="Times New Roman" pitchFamily="18" charset="0"/>
                        </a:rPr>
                        <a:t>o  </a:t>
                      </a:r>
                      <a:r>
                        <a:rPr kumimoji="0" lang="en-US" sz="3200" b="1" i="0" u="none" strike="noStrike" cap="none" normalizeH="0" baseline="0" dirty="0" smtClean="0">
                          <a:ln>
                            <a:noFill/>
                          </a:ln>
                          <a:solidFill>
                            <a:srgbClr val="0000FF"/>
                          </a:solidFill>
                          <a:effectLst/>
                          <a:latin typeface="Times New Roman" pitchFamily="18" charset="0"/>
                          <a:cs typeface="Times New Roman" pitchFamily="18" charset="0"/>
                        </a:rPr>
                        <a:t>F)</a:t>
                      </a:r>
                      <a:endParaRPr kumimoji="0" lang="en-US" sz="6000" b="1" i="0" u="none" strike="noStrike" cap="none" normalizeH="0" baseline="0" dirty="0" smtClean="0">
                        <a:ln>
                          <a:noFill/>
                        </a:ln>
                        <a:solidFill>
                          <a:srgbClr val="0000FF"/>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3">
                        <a:lumMod val="60000"/>
                        <a:lumOff val="40000"/>
                      </a:schemeClr>
                    </a:solidFill>
                  </a:tcPr>
                </a:tc>
              </a:tr>
              <a:tr h="973667">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200" b="1" i="0" u="none" strike="noStrike" cap="none" normalizeH="0" baseline="0" smtClean="0">
                          <a:ln>
                            <a:noFill/>
                          </a:ln>
                          <a:solidFill>
                            <a:srgbClr val="0000FF"/>
                          </a:solidFill>
                          <a:effectLst/>
                          <a:latin typeface="Times New Roman" pitchFamily="18" charset="0"/>
                          <a:cs typeface="Times New Roman" pitchFamily="18" charset="0"/>
                        </a:rPr>
                        <a:t>2 ¼ Cr – 1 Mo</a:t>
                      </a:r>
                      <a:endParaRPr kumimoji="0" lang="en-US" sz="6000" b="1" i="0" u="none" strike="noStrike" cap="none" normalizeH="0" baseline="0" smtClean="0">
                        <a:ln>
                          <a:noFill/>
                        </a:ln>
                        <a:solidFill>
                          <a:srgbClr val="0000FF"/>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6">
                        <a:lumMod val="40000"/>
                        <a:lumOff val="6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200" b="1" i="0" u="none" strike="noStrike" cap="none" normalizeH="0" baseline="0" dirty="0" smtClean="0">
                          <a:ln>
                            <a:noFill/>
                          </a:ln>
                          <a:solidFill>
                            <a:srgbClr val="0000FF"/>
                          </a:solidFill>
                          <a:effectLst/>
                          <a:latin typeface="Times New Roman" pitchFamily="18" charset="0"/>
                          <a:cs typeface="Times New Roman" pitchFamily="18" charset="0"/>
                        </a:rPr>
                        <a:t>SA 213 T22 </a:t>
                      </a:r>
                      <a:endParaRPr kumimoji="0" lang="en-US" sz="6000" b="1" i="0" u="none" strike="noStrike" cap="none" normalizeH="0" baseline="0" dirty="0" smtClean="0">
                        <a:ln>
                          <a:noFill/>
                        </a:ln>
                        <a:solidFill>
                          <a:srgbClr val="0000FF"/>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6">
                        <a:lumMod val="40000"/>
                        <a:lumOff val="6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200" b="1" i="0" u="none" strike="noStrike" cap="none" normalizeH="0" baseline="0" dirty="0" smtClean="0">
                          <a:ln>
                            <a:noFill/>
                          </a:ln>
                          <a:solidFill>
                            <a:srgbClr val="0000FF"/>
                          </a:solidFill>
                          <a:effectLst/>
                          <a:latin typeface="Times New Roman" pitchFamily="18" charset="0"/>
                          <a:cs typeface="Times New Roman" pitchFamily="18" charset="0"/>
                        </a:rPr>
                        <a:t>579</a:t>
                      </a:r>
                      <a:r>
                        <a:rPr kumimoji="0" lang="en-US" sz="3200" b="1" i="0" u="none" strike="noStrike" cap="none" normalizeH="0" baseline="30000" dirty="0" smtClean="0">
                          <a:ln>
                            <a:noFill/>
                          </a:ln>
                          <a:solidFill>
                            <a:srgbClr val="0000FF"/>
                          </a:solidFill>
                          <a:effectLst/>
                          <a:latin typeface="Times New Roman" pitchFamily="18" charset="0"/>
                          <a:cs typeface="Times New Roman" pitchFamily="18" charset="0"/>
                        </a:rPr>
                        <a:t>o  </a:t>
                      </a:r>
                      <a:r>
                        <a:rPr kumimoji="0" lang="en-US" sz="3200" b="1" i="0" u="none" strike="noStrike" cap="none" normalizeH="0" baseline="0" dirty="0" smtClean="0">
                          <a:ln>
                            <a:noFill/>
                          </a:ln>
                          <a:solidFill>
                            <a:srgbClr val="0000FF"/>
                          </a:solidFill>
                          <a:effectLst/>
                          <a:latin typeface="Times New Roman" pitchFamily="18" charset="0"/>
                          <a:cs typeface="Times New Roman" pitchFamily="18" charset="0"/>
                        </a:rPr>
                        <a:t>C (1075</a:t>
                      </a:r>
                      <a:r>
                        <a:rPr kumimoji="0" lang="en-US" sz="3200" b="1" i="0" u="none" strike="noStrike" cap="none" normalizeH="0" baseline="30000" dirty="0" smtClean="0">
                          <a:ln>
                            <a:noFill/>
                          </a:ln>
                          <a:solidFill>
                            <a:srgbClr val="0000FF"/>
                          </a:solidFill>
                          <a:effectLst/>
                          <a:latin typeface="Times New Roman" pitchFamily="18" charset="0"/>
                          <a:cs typeface="Times New Roman" pitchFamily="18" charset="0"/>
                        </a:rPr>
                        <a:t>o  </a:t>
                      </a:r>
                      <a:r>
                        <a:rPr kumimoji="0" lang="en-US" sz="3200" b="1" i="0" u="none" strike="noStrike" cap="none" normalizeH="0" baseline="0" dirty="0" smtClean="0">
                          <a:ln>
                            <a:noFill/>
                          </a:ln>
                          <a:solidFill>
                            <a:srgbClr val="0000FF"/>
                          </a:solidFill>
                          <a:effectLst/>
                          <a:latin typeface="Times New Roman" pitchFamily="18" charset="0"/>
                          <a:cs typeface="Times New Roman" pitchFamily="18" charset="0"/>
                        </a:rPr>
                        <a:t>F)</a:t>
                      </a:r>
                      <a:endParaRPr kumimoji="0" lang="en-US" sz="6000" b="1" i="0" u="none" strike="noStrike" cap="none" normalizeH="0" baseline="0" dirty="0" smtClean="0">
                        <a:ln>
                          <a:noFill/>
                        </a:ln>
                        <a:solidFill>
                          <a:srgbClr val="0000FF"/>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6">
                        <a:lumMod val="40000"/>
                        <a:lumOff val="60000"/>
                      </a:schemeClr>
                    </a:solidFill>
                  </a:tcPr>
                </a:tc>
              </a:tr>
              <a:tr h="528562">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200" b="1" i="0" u="none" strike="noStrike" cap="none" normalizeH="0" baseline="0" smtClean="0">
                          <a:ln>
                            <a:noFill/>
                          </a:ln>
                          <a:solidFill>
                            <a:srgbClr val="0000FF"/>
                          </a:solidFill>
                          <a:effectLst/>
                          <a:latin typeface="Times New Roman" pitchFamily="18" charset="0"/>
                          <a:cs typeface="Times New Roman" pitchFamily="18" charset="0"/>
                        </a:rPr>
                        <a:t>18 Cr – 8 Ni</a:t>
                      </a:r>
                      <a:endParaRPr kumimoji="0" lang="en-US" sz="6000" b="1" i="0" u="none" strike="noStrike" cap="none" normalizeH="0" baseline="0" smtClean="0">
                        <a:ln>
                          <a:noFill/>
                        </a:ln>
                        <a:solidFill>
                          <a:srgbClr val="0000FF"/>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3">
                        <a:lumMod val="40000"/>
                        <a:lumOff val="6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200" b="1" i="0" u="none" strike="noStrike" cap="none" normalizeH="0" baseline="0" smtClean="0">
                          <a:ln>
                            <a:noFill/>
                          </a:ln>
                          <a:solidFill>
                            <a:srgbClr val="0000FF"/>
                          </a:solidFill>
                          <a:effectLst/>
                          <a:latin typeface="Times New Roman" pitchFamily="18" charset="0"/>
                          <a:cs typeface="Times New Roman" pitchFamily="18" charset="0"/>
                        </a:rPr>
                        <a:t>SA 213 TP 304</a:t>
                      </a:r>
                      <a:endParaRPr kumimoji="0" lang="en-US" sz="6000" b="1" i="0" u="none" strike="noStrike" cap="none" normalizeH="0" baseline="0" smtClean="0">
                        <a:ln>
                          <a:noFill/>
                        </a:ln>
                        <a:solidFill>
                          <a:srgbClr val="0000FF"/>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3">
                        <a:lumMod val="40000"/>
                        <a:lumOff val="6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200" b="1" i="0" u="none" strike="noStrike" cap="none" normalizeH="0" baseline="0" dirty="0" smtClean="0">
                          <a:ln>
                            <a:noFill/>
                          </a:ln>
                          <a:solidFill>
                            <a:srgbClr val="0000FF"/>
                          </a:solidFill>
                          <a:effectLst/>
                          <a:latin typeface="Times New Roman" pitchFamily="18" charset="0"/>
                          <a:cs typeface="Times New Roman" pitchFamily="18" charset="0"/>
                        </a:rPr>
                        <a:t>704 </a:t>
                      </a:r>
                      <a:r>
                        <a:rPr kumimoji="0" lang="en-US" sz="3200" b="1" i="0" u="none" strike="noStrike" cap="none" normalizeH="0" baseline="30000" dirty="0" err="1" smtClean="0">
                          <a:ln>
                            <a:noFill/>
                          </a:ln>
                          <a:solidFill>
                            <a:srgbClr val="0000FF"/>
                          </a:solidFill>
                          <a:effectLst/>
                          <a:latin typeface="Times New Roman" pitchFamily="18" charset="0"/>
                          <a:cs typeface="Times New Roman" pitchFamily="18" charset="0"/>
                        </a:rPr>
                        <a:t>o</a:t>
                      </a:r>
                      <a:r>
                        <a:rPr kumimoji="0" lang="en-US" sz="3200" b="1" i="0" u="none" strike="noStrike" cap="none" normalizeH="0" baseline="0" dirty="0" err="1" smtClean="0">
                          <a:ln>
                            <a:noFill/>
                          </a:ln>
                          <a:solidFill>
                            <a:srgbClr val="0000FF"/>
                          </a:solidFill>
                          <a:effectLst/>
                          <a:latin typeface="Times New Roman" pitchFamily="18" charset="0"/>
                          <a:cs typeface="Times New Roman" pitchFamily="18" charset="0"/>
                        </a:rPr>
                        <a:t>C</a:t>
                      </a:r>
                      <a:r>
                        <a:rPr kumimoji="0" lang="en-US" sz="3200" b="1" i="0" u="none" strike="noStrike" cap="none" normalizeH="0" baseline="0" dirty="0" smtClean="0">
                          <a:ln>
                            <a:noFill/>
                          </a:ln>
                          <a:solidFill>
                            <a:srgbClr val="0000FF"/>
                          </a:solidFill>
                          <a:effectLst/>
                          <a:latin typeface="Times New Roman" pitchFamily="18" charset="0"/>
                          <a:cs typeface="Times New Roman" pitchFamily="18" charset="0"/>
                        </a:rPr>
                        <a:t> (1300</a:t>
                      </a:r>
                      <a:r>
                        <a:rPr kumimoji="0" lang="en-US" sz="3200" b="1" i="0" u="none" strike="noStrike" cap="none" normalizeH="0" baseline="30000" dirty="0" smtClean="0">
                          <a:ln>
                            <a:noFill/>
                          </a:ln>
                          <a:solidFill>
                            <a:srgbClr val="0000FF"/>
                          </a:solidFill>
                          <a:effectLst/>
                          <a:latin typeface="Times New Roman" pitchFamily="18" charset="0"/>
                          <a:cs typeface="Times New Roman" pitchFamily="18" charset="0"/>
                        </a:rPr>
                        <a:t>o </a:t>
                      </a:r>
                      <a:r>
                        <a:rPr kumimoji="0" lang="en-US" sz="3200" b="1" i="0" u="none" strike="noStrike" cap="none" normalizeH="0" baseline="0" dirty="0" smtClean="0">
                          <a:ln>
                            <a:noFill/>
                          </a:ln>
                          <a:solidFill>
                            <a:srgbClr val="0000FF"/>
                          </a:solidFill>
                          <a:effectLst/>
                          <a:latin typeface="Times New Roman" pitchFamily="18" charset="0"/>
                          <a:cs typeface="Times New Roman" pitchFamily="18" charset="0"/>
                        </a:rPr>
                        <a:t>F)</a:t>
                      </a:r>
                      <a:endParaRPr kumimoji="0" lang="en-US" sz="6000" b="1" i="0" u="none" strike="noStrike" cap="none" normalizeH="0" baseline="0" dirty="0" smtClean="0">
                        <a:ln>
                          <a:noFill/>
                        </a:ln>
                        <a:solidFill>
                          <a:srgbClr val="0000FF"/>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3">
                        <a:lumMod val="40000"/>
                        <a:lumOff val="60000"/>
                      </a:schemeClr>
                    </a:solidFill>
                  </a:tcPr>
                </a:tc>
              </a:tr>
              <a:tr h="528562">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200" b="1" i="0" u="none" strike="noStrike" cap="none" normalizeH="0" baseline="0" smtClean="0">
                          <a:ln>
                            <a:noFill/>
                          </a:ln>
                          <a:solidFill>
                            <a:srgbClr val="0000FF"/>
                          </a:solidFill>
                          <a:effectLst/>
                          <a:latin typeface="Times New Roman" pitchFamily="18" charset="0"/>
                          <a:cs typeface="Times New Roman" pitchFamily="18" charset="0"/>
                        </a:rPr>
                        <a:t>18 Cr – 10 Ni</a:t>
                      </a:r>
                      <a:endParaRPr kumimoji="0" lang="en-US" sz="6000" b="1" i="0" u="none" strike="noStrike" cap="none" normalizeH="0" baseline="0" smtClean="0">
                        <a:ln>
                          <a:noFill/>
                        </a:ln>
                        <a:solidFill>
                          <a:srgbClr val="0000FF"/>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6">
                        <a:lumMod val="60000"/>
                        <a:lumOff val="4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200" b="1" i="0" u="none" strike="noStrike" cap="none" normalizeH="0" baseline="0" dirty="0" smtClean="0">
                          <a:ln>
                            <a:noFill/>
                          </a:ln>
                          <a:solidFill>
                            <a:srgbClr val="0000FF"/>
                          </a:solidFill>
                          <a:effectLst/>
                          <a:latin typeface="Times New Roman" pitchFamily="18" charset="0"/>
                          <a:cs typeface="Times New Roman" pitchFamily="18" charset="0"/>
                        </a:rPr>
                        <a:t>SA 213 321 H </a:t>
                      </a:r>
                      <a:endParaRPr kumimoji="0" lang="en-US" sz="6000" b="1" i="0" u="none" strike="noStrike" cap="none" normalizeH="0" baseline="0" dirty="0" smtClean="0">
                        <a:ln>
                          <a:noFill/>
                        </a:ln>
                        <a:solidFill>
                          <a:srgbClr val="0000FF"/>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6">
                        <a:lumMod val="60000"/>
                        <a:lumOff val="4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200" b="1" i="0" u="none" strike="noStrike" cap="none" normalizeH="0" baseline="0" dirty="0" smtClean="0">
                          <a:ln>
                            <a:noFill/>
                          </a:ln>
                          <a:solidFill>
                            <a:srgbClr val="0000FF"/>
                          </a:solidFill>
                          <a:effectLst/>
                          <a:latin typeface="Times New Roman" pitchFamily="18" charset="0"/>
                          <a:cs typeface="Times New Roman" pitchFamily="18" charset="0"/>
                        </a:rPr>
                        <a:t>816</a:t>
                      </a:r>
                      <a:r>
                        <a:rPr kumimoji="0" lang="en-US" sz="3200" b="1" i="0" u="none" strike="noStrike" cap="none" normalizeH="0" baseline="30000" dirty="0" smtClean="0">
                          <a:ln>
                            <a:noFill/>
                          </a:ln>
                          <a:solidFill>
                            <a:srgbClr val="0000FF"/>
                          </a:solidFill>
                          <a:effectLst/>
                          <a:latin typeface="Times New Roman" pitchFamily="18" charset="0"/>
                          <a:cs typeface="Times New Roman" pitchFamily="18" charset="0"/>
                        </a:rPr>
                        <a:t>o</a:t>
                      </a:r>
                      <a:r>
                        <a:rPr kumimoji="0" lang="en-US" sz="3200" b="1" i="0" u="none" strike="noStrike" cap="none" normalizeH="0" baseline="0" dirty="0" smtClean="0">
                          <a:ln>
                            <a:noFill/>
                          </a:ln>
                          <a:solidFill>
                            <a:srgbClr val="0000FF"/>
                          </a:solidFill>
                          <a:effectLst/>
                          <a:latin typeface="Times New Roman" pitchFamily="18" charset="0"/>
                          <a:cs typeface="Times New Roman" pitchFamily="18" charset="0"/>
                        </a:rPr>
                        <a:t>C (1500</a:t>
                      </a:r>
                      <a:r>
                        <a:rPr kumimoji="0" lang="en-US" sz="3200" b="1" i="0" u="none" strike="noStrike" cap="none" normalizeH="0" baseline="30000" dirty="0" smtClean="0">
                          <a:ln>
                            <a:noFill/>
                          </a:ln>
                          <a:solidFill>
                            <a:srgbClr val="0000FF"/>
                          </a:solidFill>
                          <a:effectLst/>
                          <a:latin typeface="Times New Roman" pitchFamily="18" charset="0"/>
                          <a:cs typeface="Times New Roman" pitchFamily="18" charset="0"/>
                        </a:rPr>
                        <a:t>o </a:t>
                      </a:r>
                      <a:r>
                        <a:rPr kumimoji="0" lang="en-US" sz="3200" b="1" i="0" u="none" strike="noStrike" cap="none" normalizeH="0" baseline="0" dirty="0" smtClean="0">
                          <a:ln>
                            <a:noFill/>
                          </a:ln>
                          <a:solidFill>
                            <a:srgbClr val="0000FF"/>
                          </a:solidFill>
                          <a:effectLst/>
                          <a:latin typeface="Times New Roman" pitchFamily="18" charset="0"/>
                          <a:cs typeface="Times New Roman" pitchFamily="18" charset="0"/>
                        </a:rPr>
                        <a:t>F)</a:t>
                      </a:r>
                      <a:endParaRPr kumimoji="0" lang="en-US" sz="6000" b="1" i="0" u="none" strike="noStrike" cap="none" normalizeH="0" baseline="0" dirty="0" smtClean="0">
                        <a:ln>
                          <a:noFill/>
                        </a:ln>
                        <a:solidFill>
                          <a:srgbClr val="0000FF"/>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6">
                        <a:lumMod val="60000"/>
                        <a:lumOff val="40000"/>
                      </a:schemeClr>
                    </a:solidFill>
                  </a:tcPr>
                </a:tc>
              </a:tr>
            </a:tbl>
          </a:graphicData>
        </a:graphic>
      </p:graphicFrame>
    </p:spTree>
  </p:cSld>
  <p:clrMapOvr>
    <a:masterClrMapping/>
  </p:clrMapOvr>
  <p:transition>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5"/>
          <p:cNvGrpSpPr/>
          <p:nvPr/>
        </p:nvGrpSpPr>
        <p:grpSpPr>
          <a:xfrm>
            <a:off x="0" y="0"/>
            <a:ext cx="9144000" cy="6858000"/>
            <a:chOff x="0" y="-152400"/>
            <a:chExt cx="9144000" cy="7010400"/>
          </a:xfrm>
        </p:grpSpPr>
        <p:pic>
          <p:nvPicPr>
            <p:cNvPr id="4" name="Picture 3" descr="nlcil_logo_new.jpg"/>
            <p:cNvPicPr>
              <a:picLocks noChangeAspect="1"/>
            </p:cNvPicPr>
            <p:nvPr/>
          </p:nvPicPr>
          <p:blipFill>
            <a:blip r:embed="rId2" cstate="print">
              <a:clrChange>
                <a:clrFrom>
                  <a:srgbClr val="FFFFFF"/>
                </a:clrFrom>
                <a:clrTo>
                  <a:srgbClr val="FFFFFF">
                    <a:alpha val="0"/>
                  </a:srgbClr>
                </a:clrTo>
              </a:clrChange>
            </a:blip>
            <a:stretch>
              <a:fillRect/>
            </a:stretch>
          </p:blipFill>
          <p:spPr>
            <a:xfrm>
              <a:off x="207536" y="97514"/>
              <a:ext cx="1392664" cy="1197886"/>
            </a:xfrm>
            <a:prstGeom prst="rect">
              <a:avLst/>
            </a:prstGeom>
          </p:spPr>
        </p:pic>
        <p:pic>
          <p:nvPicPr>
            <p:cNvPr id="7" name="Picture 2"/>
            <p:cNvPicPr>
              <a:picLocks noChangeAspect="1" noChangeArrowheads="1"/>
            </p:cNvPicPr>
            <p:nvPr/>
          </p:nvPicPr>
          <p:blipFill>
            <a:blip r:embed="rId3" cstate="print">
              <a:duotone>
                <a:schemeClr val="bg2">
                  <a:shade val="45000"/>
                  <a:satMod val="135000"/>
                </a:schemeClr>
                <a:prstClr val="white"/>
              </a:duotone>
            </a:blip>
            <a:srcRect/>
            <a:stretch>
              <a:fillRect/>
            </a:stretch>
          </p:blipFill>
          <p:spPr bwMode="auto">
            <a:xfrm>
              <a:off x="0" y="1371600"/>
              <a:ext cx="9144000" cy="5486400"/>
            </a:xfrm>
            <a:prstGeom prst="rect">
              <a:avLst/>
            </a:prstGeom>
            <a:noFill/>
            <a:ln w="9525">
              <a:solidFill>
                <a:schemeClr val="accent4"/>
              </a:solidFill>
              <a:miter lim="800000"/>
              <a:headEnd/>
              <a:tailEnd/>
            </a:ln>
            <a:effectLst>
              <a:glow rad="63500">
                <a:schemeClr val="accent1">
                  <a:satMod val="175000"/>
                  <a:alpha val="40000"/>
                </a:schemeClr>
              </a:glow>
              <a:outerShdw blurRad="50800" dist="38100" dir="5400000" algn="t" rotWithShape="0">
                <a:prstClr val="black">
                  <a:alpha val="40000"/>
                </a:prstClr>
              </a:outerShdw>
            </a:effectLst>
            <a:scene3d>
              <a:camera prst="orthographicFront">
                <a:rot lat="0" lon="0" rev="0"/>
              </a:camera>
              <a:lightRig rig="balanced" dir="t">
                <a:rot lat="0" lon="0" rev="8700000"/>
              </a:lightRig>
            </a:scene3d>
            <a:sp3d>
              <a:bevelT w="190500" h="38100"/>
            </a:sp3d>
          </p:spPr>
        </p:pic>
        <p:sp>
          <p:nvSpPr>
            <p:cNvPr id="8" name="Rectangle 7"/>
            <p:cNvSpPr/>
            <p:nvPr/>
          </p:nvSpPr>
          <p:spPr>
            <a:xfrm>
              <a:off x="1828800" y="-152400"/>
              <a:ext cx="5433219" cy="1604541"/>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0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NLC India Limited</a:t>
              </a:r>
            </a:p>
            <a:p>
              <a:pPr algn="ctr"/>
              <a:r>
                <a:rPr lang="en-US" sz="28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Barsingsar Thermal Power Station</a:t>
              </a:r>
            </a:p>
            <a:p>
              <a:pPr algn="ctr"/>
              <a:r>
                <a:rPr lang="en-US" sz="28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Boiler Maintenance</a:t>
              </a:r>
              <a:endParaRPr lang="en-US" sz="28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pic>
          <p:nvPicPr>
            <p:cNvPr id="9" name="Picture 8" descr="Gandhiji's Logo.png"/>
            <p:cNvPicPr>
              <a:picLocks noChangeAspect="1"/>
            </p:cNvPicPr>
            <p:nvPr/>
          </p:nvPicPr>
          <p:blipFill>
            <a:blip r:embed="rId4" cstate="print"/>
            <a:stretch>
              <a:fillRect/>
            </a:stretch>
          </p:blipFill>
          <p:spPr>
            <a:xfrm>
              <a:off x="7162800" y="0"/>
              <a:ext cx="1915550" cy="1371600"/>
            </a:xfrm>
            <a:prstGeom prst="rect">
              <a:avLst/>
            </a:prstGeom>
          </p:spPr>
        </p:pic>
      </p:grpSp>
      <p:sp>
        <p:nvSpPr>
          <p:cNvPr id="10" name="Rectangle 9"/>
          <p:cNvSpPr/>
          <p:nvPr/>
        </p:nvSpPr>
        <p:spPr>
          <a:xfrm>
            <a:off x="304800" y="1752600"/>
            <a:ext cx="8686800" cy="369332"/>
          </a:xfrm>
          <a:prstGeom prst="rect">
            <a:avLst/>
          </a:prstGeom>
        </p:spPr>
        <p:txBody>
          <a:bodyPr wrap="square">
            <a:spAutoFit/>
          </a:bodyPr>
          <a:lstStyle/>
          <a:p>
            <a:endParaRPr lang="en-US" b="1" dirty="0" smtClean="0">
              <a:solidFill>
                <a:srgbClr val="002060"/>
              </a:solidFill>
              <a:latin typeface="Bookman Old Style" pitchFamily="18" charset="0"/>
            </a:endParaRPr>
          </a:p>
        </p:txBody>
      </p:sp>
      <p:sp>
        <p:nvSpPr>
          <p:cNvPr id="11" name="Rectangle 10"/>
          <p:cNvSpPr/>
          <p:nvPr/>
        </p:nvSpPr>
        <p:spPr>
          <a:xfrm>
            <a:off x="2673082" y="3244334"/>
            <a:ext cx="184731" cy="369332"/>
          </a:xfrm>
          <a:prstGeom prst="rect">
            <a:avLst/>
          </a:prstGeom>
        </p:spPr>
        <p:txBody>
          <a:bodyPr wrap="none">
            <a:spAutoFit/>
          </a:bodyPr>
          <a:lstStyle/>
          <a:p>
            <a:endParaRPr lang="en-US" b="1" dirty="0" smtClean="0">
              <a:solidFill>
                <a:srgbClr val="002060"/>
              </a:solidFill>
              <a:latin typeface="Bookman Old Style" pitchFamily="18" charset="0"/>
            </a:endParaRPr>
          </a:p>
        </p:txBody>
      </p:sp>
      <p:sp>
        <p:nvSpPr>
          <p:cNvPr id="14" name="Subtitle 2"/>
          <p:cNvSpPr>
            <a:spLocks noGrp="1"/>
          </p:cNvSpPr>
          <p:nvPr>
            <p:ph type="subTitle" idx="1"/>
          </p:nvPr>
        </p:nvSpPr>
        <p:spPr>
          <a:xfrm>
            <a:off x="0" y="1447800"/>
            <a:ext cx="9144000" cy="5410200"/>
          </a:xfrm>
        </p:spPr>
        <p:txBody>
          <a:bodyPr/>
          <a:lstStyle/>
          <a:p>
            <a:endParaRPr lang="en-US" b="1" dirty="0" smtClean="0">
              <a:solidFill>
                <a:srgbClr val="002060"/>
              </a:solidFill>
              <a:latin typeface="Bookman Old Style" pitchFamily="18" charset="0"/>
            </a:endParaRPr>
          </a:p>
        </p:txBody>
      </p:sp>
      <p:graphicFrame>
        <p:nvGraphicFramePr>
          <p:cNvPr id="12" name="Diagram 11"/>
          <p:cNvGraphicFramePr/>
          <p:nvPr/>
        </p:nvGraphicFramePr>
        <p:xfrm>
          <a:off x="685800" y="1600200"/>
          <a:ext cx="7772400" cy="8382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pSp>
        <p:nvGrpSpPr>
          <p:cNvPr id="13" name="Group 12"/>
          <p:cNvGrpSpPr/>
          <p:nvPr/>
        </p:nvGrpSpPr>
        <p:grpSpPr>
          <a:xfrm>
            <a:off x="214282" y="2819400"/>
            <a:ext cx="8929718" cy="974966"/>
            <a:chOff x="0" y="-119089"/>
            <a:chExt cx="8929718" cy="1366309"/>
          </a:xfrm>
        </p:grpSpPr>
        <p:sp>
          <p:nvSpPr>
            <p:cNvPr id="15" name="Rounded Rectangle 14"/>
            <p:cNvSpPr/>
            <p:nvPr/>
          </p:nvSpPr>
          <p:spPr>
            <a:xfrm>
              <a:off x="0" y="0"/>
              <a:ext cx="8929718" cy="1247220"/>
            </a:xfrm>
            <a:prstGeom prst="roundRect">
              <a:avLst/>
            </a:prstGeom>
            <a:solidFill>
              <a:srgbClr val="0066FF"/>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6" name="Rounded Rectangle 4"/>
            <p:cNvSpPr/>
            <p:nvPr/>
          </p:nvSpPr>
          <p:spPr>
            <a:xfrm>
              <a:off x="90518" y="-119089"/>
              <a:ext cx="8778316" cy="130542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9060" tIns="99060" rIns="99060" bIns="99060" numCol="1" spcCol="1270" anchor="ctr" anchorCtr="0">
              <a:noAutofit/>
            </a:bodyPr>
            <a:lstStyle/>
            <a:p>
              <a:pPr lvl="0" algn="l" defTabSz="1155700" rtl="0">
                <a:lnSpc>
                  <a:spcPct val="90000"/>
                </a:lnSpc>
                <a:spcBef>
                  <a:spcPct val="0"/>
                </a:spcBef>
                <a:spcAft>
                  <a:spcPct val="35000"/>
                </a:spcAft>
              </a:pPr>
              <a:r>
                <a:rPr lang="en-IN" sz="2600" kern="1200" dirty="0" smtClean="0"/>
                <a:t>Changing the metallurgy of the SCW roof panel from </a:t>
              </a:r>
              <a:r>
                <a:rPr lang="en-IN" sz="2600" kern="1200" dirty="0" smtClean="0">
                  <a:latin typeface="Arial Unicode MS" pitchFamily="34" charset="-128"/>
                  <a:ea typeface="Arial Unicode MS" pitchFamily="34" charset="-128"/>
                  <a:cs typeface="Arial Unicode MS" pitchFamily="34" charset="-128"/>
                </a:rPr>
                <a:t>SA210 </a:t>
              </a:r>
              <a:r>
                <a:rPr lang="en-IN" sz="2600" kern="1200" dirty="0" err="1" smtClean="0">
                  <a:latin typeface="Arial Unicode MS" pitchFamily="34" charset="-128"/>
                  <a:ea typeface="Arial Unicode MS" pitchFamily="34" charset="-128"/>
                  <a:cs typeface="Arial Unicode MS" pitchFamily="34" charset="-128"/>
                </a:rPr>
                <a:t>Gr</a:t>
              </a:r>
              <a:r>
                <a:rPr lang="en-IN" sz="2600" kern="1200" dirty="0" smtClean="0">
                  <a:latin typeface="Arial Unicode MS" pitchFamily="34" charset="-128"/>
                  <a:ea typeface="Arial Unicode MS" pitchFamily="34" charset="-128"/>
                  <a:cs typeface="Arial Unicode MS" pitchFamily="34" charset="-128"/>
                </a:rPr>
                <a:t> A1 (carbon steel)  to SA 213 T11 (alloy steel)</a:t>
              </a:r>
              <a:r>
                <a:rPr lang="en-IN" sz="2600" kern="1200" dirty="0" smtClean="0"/>
                <a:t>.</a:t>
              </a:r>
              <a:endParaRPr lang="en-IN" sz="2600" kern="1200" dirty="0"/>
            </a:p>
          </p:txBody>
        </p:sp>
      </p:grpSp>
      <p:grpSp>
        <p:nvGrpSpPr>
          <p:cNvPr id="17" name="Group 16"/>
          <p:cNvGrpSpPr/>
          <p:nvPr/>
        </p:nvGrpSpPr>
        <p:grpSpPr>
          <a:xfrm>
            <a:off x="214282" y="4267200"/>
            <a:ext cx="8929718" cy="955926"/>
            <a:chOff x="0" y="1519529"/>
            <a:chExt cx="8929718" cy="1247220"/>
          </a:xfrm>
        </p:grpSpPr>
        <p:sp>
          <p:nvSpPr>
            <p:cNvPr id="18" name="Rounded Rectangle 17"/>
            <p:cNvSpPr/>
            <p:nvPr/>
          </p:nvSpPr>
          <p:spPr>
            <a:xfrm>
              <a:off x="0" y="1519529"/>
              <a:ext cx="8929718" cy="1247220"/>
            </a:xfrm>
            <a:prstGeom prst="roundRect">
              <a:avLst/>
            </a:prstGeom>
            <a:solidFill>
              <a:srgbClr val="00206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9" name="Rounded Rectangle 4"/>
            <p:cNvSpPr/>
            <p:nvPr/>
          </p:nvSpPr>
          <p:spPr>
            <a:xfrm>
              <a:off x="60884" y="1580413"/>
              <a:ext cx="8807950" cy="112545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9060" tIns="99060" rIns="99060" bIns="99060" numCol="1" spcCol="1270" anchor="ctr" anchorCtr="0">
              <a:noAutofit/>
            </a:bodyPr>
            <a:lstStyle/>
            <a:p>
              <a:pPr lvl="0" algn="l" defTabSz="1155700" rtl="0">
                <a:lnSpc>
                  <a:spcPct val="90000"/>
                </a:lnSpc>
                <a:spcBef>
                  <a:spcPct val="0"/>
                </a:spcBef>
                <a:spcAft>
                  <a:spcPct val="35000"/>
                </a:spcAft>
              </a:pPr>
              <a:r>
                <a:rPr lang="en-IN" sz="2600" kern="1200" dirty="0" smtClean="0"/>
                <a:t>To adopt refractory lining at the bottom  side of the SCW roof panel to reduce heat pick up in the roof panel.</a:t>
              </a:r>
              <a:endParaRPr lang="en-IN" sz="2600" kern="1200" dirty="0"/>
            </a:p>
          </p:txBody>
        </p:sp>
      </p:grpSp>
      <p:grpSp>
        <p:nvGrpSpPr>
          <p:cNvPr id="20" name="Group 19"/>
          <p:cNvGrpSpPr/>
          <p:nvPr/>
        </p:nvGrpSpPr>
        <p:grpSpPr>
          <a:xfrm>
            <a:off x="214282" y="5638800"/>
            <a:ext cx="8929718" cy="1084524"/>
            <a:chOff x="0" y="3039059"/>
            <a:chExt cx="8929718" cy="1247220"/>
          </a:xfrm>
        </p:grpSpPr>
        <p:sp>
          <p:nvSpPr>
            <p:cNvPr id="21" name="Rounded Rectangle 20"/>
            <p:cNvSpPr/>
            <p:nvPr/>
          </p:nvSpPr>
          <p:spPr>
            <a:xfrm>
              <a:off x="0" y="3039059"/>
              <a:ext cx="8929718" cy="1247220"/>
            </a:xfrm>
            <a:prstGeom prst="roundRect">
              <a:avLst/>
            </a:prstGeom>
            <a:solidFill>
              <a:srgbClr val="0066FF"/>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22" name="Rounded Rectangle 4"/>
            <p:cNvSpPr/>
            <p:nvPr/>
          </p:nvSpPr>
          <p:spPr>
            <a:xfrm>
              <a:off x="60884" y="3099943"/>
              <a:ext cx="8807950" cy="112545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9060" tIns="99060" rIns="99060" bIns="99060" numCol="1" spcCol="1270" anchor="ctr" anchorCtr="0">
              <a:noAutofit/>
            </a:bodyPr>
            <a:lstStyle/>
            <a:p>
              <a:pPr lvl="0" algn="l" defTabSz="1155700" rtl="0">
                <a:lnSpc>
                  <a:spcPct val="90000"/>
                </a:lnSpc>
                <a:spcBef>
                  <a:spcPct val="0"/>
                </a:spcBef>
                <a:spcAft>
                  <a:spcPct val="35000"/>
                </a:spcAft>
              </a:pPr>
              <a:r>
                <a:rPr lang="en-IN" sz="2600" kern="1200" dirty="0" smtClean="0"/>
                <a:t>Introduction of vortex finder to increase the ash circulation and reducing the back pass flue gas temperature.</a:t>
              </a:r>
              <a:endParaRPr lang="en-IN" sz="2600" kern="1200" dirty="0"/>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additive="base">
                                        <p:cTn id="13" dur="500" fill="hold"/>
                                        <p:tgtEl>
                                          <p:spTgt spid="17"/>
                                        </p:tgtEl>
                                        <p:attrNameLst>
                                          <p:attrName>ppt_x</p:attrName>
                                        </p:attrNameLst>
                                      </p:cBhvr>
                                      <p:tavLst>
                                        <p:tav tm="0">
                                          <p:val>
                                            <p:strVal val="#ppt_x"/>
                                          </p:val>
                                        </p:tav>
                                        <p:tav tm="100000">
                                          <p:val>
                                            <p:strVal val="#ppt_x"/>
                                          </p:val>
                                        </p:tav>
                                      </p:tavLst>
                                    </p:anim>
                                    <p:anim calcmode="lin" valueType="num">
                                      <p:cBhvr additive="base">
                                        <p:cTn id="1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additive="base">
                                        <p:cTn id="19" dur="500" fill="hold"/>
                                        <p:tgtEl>
                                          <p:spTgt spid="20"/>
                                        </p:tgtEl>
                                        <p:attrNameLst>
                                          <p:attrName>ppt_x</p:attrName>
                                        </p:attrNameLst>
                                      </p:cBhvr>
                                      <p:tavLst>
                                        <p:tav tm="0">
                                          <p:val>
                                            <p:strVal val="#ppt_x"/>
                                          </p:val>
                                        </p:tav>
                                        <p:tav tm="100000">
                                          <p:val>
                                            <p:strVal val="#ppt_x"/>
                                          </p:val>
                                        </p:tav>
                                      </p:tavLst>
                                    </p:anim>
                                    <p:anim calcmode="lin" valueType="num">
                                      <p:cBhvr additive="base">
                                        <p:cTn id="20"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5"/>
          <p:cNvGrpSpPr/>
          <p:nvPr/>
        </p:nvGrpSpPr>
        <p:grpSpPr>
          <a:xfrm>
            <a:off x="0" y="0"/>
            <a:ext cx="9144000" cy="6858000"/>
            <a:chOff x="0" y="-152400"/>
            <a:chExt cx="9144000" cy="7010400"/>
          </a:xfrm>
        </p:grpSpPr>
        <p:pic>
          <p:nvPicPr>
            <p:cNvPr id="4" name="Picture 3" descr="nlcil_logo_new.jpg"/>
            <p:cNvPicPr>
              <a:picLocks noChangeAspect="1"/>
            </p:cNvPicPr>
            <p:nvPr/>
          </p:nvPicPr>
          <p:blipFill>
            <a:blip r:embed="rId2" cstate="print">
              <a:clrChange>
                <a:clrFrom>
                  <a:srgbClr val="FFFFFF"/>
                </a:clrFrom>
                <a:clrTo>
                  <a:srgbClr val="FFFFFF">
                    <a:alpha val="0"/>
                  </a:srgbClr>
                </a:clrTo>
              </a:clrChange>
            </a:blip>
            <a:stretch>
              <a:fillRect/>
            </a:stretch>
          </p:blipFill>
          <p:spPr>
            <a:xfrm>
              <a:off x="207536" y="97514"/>
              <a:ext cx="1392664" cy="1197886"/>
            </a:xfrm>
            <a:prstGeom prst="rect">
              <a:avLst/>
            </a:prstGeom>
          </p:spPr>
        </p:pic>
        <p:pic>
          <p:nvPicPr>
            <p:cNvPr id="7" name="Picture 2"/>
            <p:cNvPicPr>
              <a:picLocks noChangeAspect="1" noChangeArrowheads="1"/>
            </p:cNvPicPr>
            <p:nvPr/>
          </p:nvPicPr>
          <p:blipFill>
            <a:blip r:embed="rId3" cstate="print">
              <a:duotone>
                <a:schemeClr val="bg2">
                  <a:shade val="45000"/>
                  <a:satMod val="135000"/>
                </a:schemeClr>
                <a:prstClr val="white"/>
              </a:duotone>
            </a:blip>
            <a:srcRect/>
            <a:stretch>
              <a:fillRect/>
            </a:stretch>
          </p:blipFill>
          <p:spPr bwMode="auto">
            <a:xfrm>
              <a:off x="0" y="1371600"/>
              <a:ext cx="9144000" cy="5486400"/>
            </a:xfrm>
            <a:prstGeom prst="rect">
              <a:avLst/>
            </a:prstGeom>
            <a:noFill/>
            <a:ln w="9525">
              <a:solidFill>
                <a:schemeClr val="accent4"/>
              </a:solidFill>
              <a:miter lim="800000"/>
              <a:headEnd/>
              <a:tailEnd/>
            </a:ln>
            <a:effectLst>
              <a:glow rad="63500">
                <a:schemeClr val="accent1">
                  <a:satMod val="175000"/>
                  <a:alpha val="40000"/>
                </a:schemeClr>
              </a:glow>
              <a:outerShdw blurRad="50800" dist="38100" dir="5400000" algn="t" rotWithShape="0">
                <a:prstClr val="black">
                  <a:alpha val="40000"/>
                </a:prstClr>
              </a:outerShdw>
            </a:effectLst>
            <a:scene3d>
              <a:camera prst="orthographicFront">
                <a:rot lat="0" lon="0" rev="0"/>
              </a:camera>
              <a:lightRig rig="balanced" dir="t">
                <a:rot lat="0" lon="0" rev="8700000"/>
              </a:lightRig>
            </a:scene3d>
            <a:sp3d>
              <a:bevelT w="190500" h="38100"/>
            </a:sp3d>
          </p:spPr>
        </p:pic>
        <p:sp>
          <p:nvSpPr>
            <p:cNvPr id="8" name="Rectangle 7"/>
            <p:cNvSpPr/>
            <p:nvPr/>
          </p:nvSpPr>
          <p:spPr>
            <a:xfrm>
              <a:off x="1828800" y="-152400"/>
              <a:ext cx="5433219" cy="1604541"/>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0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NLC India Limited</a:t>
              </a:r>
            </a:p>
            <a:p>
              <a:pPr algn="ctr"/>
              <a:r>
                <a:rPr lang="en-US" sz="28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Barsingsar Thermal Power Station</a:t>
              </a:r>
            </a:p>
            <a:p>
              <a:pPr algn="ctr"/>
              <a:r>
                <a:rPr lang="en-US" sz="28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Boiler Maintenance</a:t>
              </a:r>
              <a:endParaRPr lang="en-US" sz="28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pic>
          <p:nvPicPr>
            <p:cNvPr id="9" name="Picture 8" descr="Gandhiji's Logo.png"/>
            <p:cNvPicPr>
              <a:picLocks noChangeAspect="1"/>
            </p:cNvPicPr>
            <p:nvPr/>
          </p:nvPicPr>
          <p:blipFill>
            <a:blip r:embed="rId4" cstate="print"/>
            <a:stretch>
              <a:fillRect/>
            </a:stretch>
          </p:blipFill>
          <p:spPr>
            <a:xfrm>
              <a:off x="7162800" y="0"/>
              <a:ext cx="1915550" cy="1371600"/>
            </a:xfrm>
            <a:prstGeom prst="rect">
              <a:avLst/>
            </a:prstGeom>
          </p:spPr>
        </p:pic>
      </p:grpSp>
      <p:sp>
        <p:nvSpPr>
          <p:cNvPr id="10" name="Rectangle 9"/>
          <p:cNvSpPr/>
          <p:nvPr/>
        </p:nvSpPr>
        <p:spPr>
          <a:xfrm>
            <a:off x="304800" y="1752600"/>
            <a:ext cx="8686800" cy="369332"/>
          </a:xfrm>
          <a:prstGeom prst="rect">
            <a:avLst/>
          </a:prstGeom>
        </p:spPr>
        <p:txBody>
          <a:bodyPr wrap="square">
            <a:spAutoFit/>
          </a:bodyPr>
          <a:lstStyle/>
          <a:p>
            <a:endParaRPr lang="en-US" b="1" dirty="0" smtClean="0">
              <a:solidFill>
                <a:srgbClr val="002060"/>
              </a:solidFill>
              <a:latin typeface="Bookman Old Style" pitchFamily="18" charset="0"/>
            </a:endParaRPr>
          </a:p>
        </p:txBody>
      </p:sp>
      <p:sp>
        <p:nvSpPr>
          <p:cNvPr id="11" name="Rectangle 10"/>
          <p:cNvSpPr/>
          <p:nvPr/>
        </p:nvSpPr>
        <p:spPr>
          <a:xfrm>
            <a:off x="2673082" y="3244334"/>
            <a:ext cx="184731" cy="369332"/>
          </a:xfrm>
          <a:prstGeom prst="rect">
            <a:avLst/>
          </a:prstGeom>
        </p:spPr>
        <p:txBody>
          <a:bodyPr wrap="none">
            <a:spAutoFit/>
          </a:bodyPr>
          <a:lstStyle/>
          <a:p>
            <a:endParaRPr lang="en-US" b="1" dirty="0" smtClean="0">
              <a:solidFill>
                <a:srgbClr val="002060"/>
              </a:solidFill>
              <a:latin typeface="Bookman Old Style" pitchFamily="18" charset="0"/>
            </a:endParaRPr>
          </a:p>
        </p:txBody>
      </p:sp>
      <p:sp>
        <p:nvSpPr>
          <p:cNvPr id="14" name="Subtitle 2"/>
          <p:cNvSpPr>
            <a:spLocks noGrp="1"/>
          </p:cNvSpPr>
          <p:nvPr>
            <p:ph type="subTitle" idx="1"/>
          </p:nvPr>
        </p:nvSpPr>
        <p:spPr>
          <a:xfrm>
            <a:off x="0" y="1447800"/>
            <a:ext cx="9144000" cy="5410200"/>
          </a:xfrm>
        </p:spPr>
        <p:txBody>
          <a:bodyPr/>
          <a:lstStyle/>
          <a:p>
            <a:endParaRPr lang="en-US" b="1" dirty="0" smtClean="0">
              <a:solidFill>
                <a:srgbClr val="002060"/>
              </a:solidFill>
              <a:latin typeface="Bookman Old Style" pitchFamily="18" charset="0"/>
            </a:endParaRPr>
          </a:p>
        </p:txBody>
      </p:sp>
      <p:graphicFrame>
        <p:nvGraphicFramePr>
          <p:cNvPr id="12" name="Diagram 11"/>
          <p:cNvGraphicFramePr/>
          <p:nvPr/>
        </p:nvGraphicFramePr>
        <p:xfrm>
          <a:off x="304800" y="1600200"/>
          <a:ext cx="8229600" cy="11430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pSp>
        <p:nvGrpSpPr>
          <p:cNvPr id="13" name="Group 12"/>
          <p:cNvGrpSpPr/>
          <p:nvPr/>
        </p:nvGrpSpPr>
        <p:grpSpPr>
          <a:xfrm>
            <a:off x="276196" y="3110666"/>
            <a:ext cx="8229600" cy="1029307"/>
            <a:chOff x="0" y="207638"/>
            <a:chExt cx="8229600" cy="1029307"/>
          </a:xfrm>
        </p:grpSpPr>
        <p:sp>
          <p:nvSpPr>
            <p:cNvPr id="15" name="Rounded Rectangle 14"/>
            <p:cNvSpPr/>
            <p:nvPr/>
          </p:nvSpPr>
          <p:spPr>
            <a:xfrm>
              <a:off x="0" y="207638"/>
              <a:ext cx="8229600" cy="1029307"/>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6" name="Rounded Rectangle 4"/>
            <p:cNvSpPr/>
            <p:nvPr/>
          </p:nvSpPr>
          <p:spPr>
            <a:xfrm>
              <a:off x="50247" y="257885"/>
              <a:ext cx="8129106" cy="928813"/>
            </a:xfrm>
            <a:prstGeom prst="rect">
              <a:avLst/>
            </a:prstGeom>
            <a:solidFill>
              <a:schemeClr val="accent5">
                <a:lumMod val="50000"/>
              </a:schemeClr>
            </a:solidFill>
          </p:spPr>
          <p:style>
            <a:lnRef idx="0">
              <a:scrgbClr r="0" g="0" b="0"/>
            </a:lnRef>
            <a:fillRef idx="0">
              <a:scrgbClr r="0" g="0" b="0"/>
            </a:fillRef>
            <a:effectRef idx="0">
              <a:scrgbClr r="0" g="0" b="0"/>
            </a:effectRef>
            <a:fontRef idx="minor">
              <a:schemeClr val="lt1"/>
            </a:fontRef>
          </p:style>
          <p:txBody>
            <a:bodyPr spcFirstLastPara="0" vert="horz" wrap="square" lIns="87630" tIns="87630" rIns="87630" bIns="87630" numCol="1" spcCol="1270" anchor="ctr" anchorCtr="0">
              <a:noAutofit/>
            </a:bodyPr>
            <a:lstStyle/>
            <a:p>
              <a:pPr lvl="0" algn="l" defTabSz="1022350" rtl="0">
                <a:lnSpc>
                  <a:spcPct val="90000"/>
                </a:lnSpc>
                <a:spcBef>
                  <a:spcPct val="0"/>
                </a:spcBef>
                <a:spcAft>
                  <a:spcPct val="35000"/>
                </a:spcAft>
              </a:pPr>
              <a:r>
                <a:rPr lang="en-IN" sz="2300" kern="1200" dirty="0" smtClean="0"/>
                <a:t>NEW METAL TEMPERATURE MEASURING POINTS INTRODUCED TO MONITER CONTINUOUSLY .</a:t>
              </a:r>
              <a:endParaRPr lang="en-IN" sz="2300" kern="1200" dirty="0"/>
            </a:p>
          </p:txBody>
        </p:sp>
      </p:grpSp>
      <p:grpSp>
        <p:nvGrpSpPr>
          <p:cNvPr id="17" name="Group 16"/>
          <p:cNvGrpSpPr/>
          <p:nvPr/>
        </p:nvGrpSpPr>
        <p:grpSpPr>
          <a:xfrm>
            <a:off x="276196" y="4325112"/>
            <a:ext cx="8229600" cy="1029307"/>
            <a:chOff x="0" y="1679906"/>
            <a:chExt cx="8229600" cy="1029307"/>
          </a:xfrm>
        </p:grpSpPr>
        <p:sp>
          <p:nvSpPr>
            <p:cNvPr id="18" name="Rounded Rectangle 17"/>
            <p:cNvSpPr/>
            <p:nvPr/>
          </p:nvSpPr>
          <p:spPr>
            <a:xfrm>
              <a:off x="0" y="1679906"/>
              <a:ext cx="8229600" cy="1029307"/>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9" name="Rounded Rectangle 4"/>
            <p:cNvSpPr/>
            <p:nvPr/>
          </p:nvSpPr>
          <p:spPr>
            <a:xfrm>
              <a:off x="50247" y="1730153"/>
              <a:ext cx="8129106" cy="928813"/>
            </a:xfrm>
            <a:prstGeom prst="rect">
              <a:avLst/>
            </a:prstGeom>
            <a:solidFill>
              <a:schemeClr val="accent4">
                <a:lumMod val="75000"/>
              </a:schemeClr>
            </a:solidFill>
          </p:spPr>
          <p:style>
            <a:lnRef idx="0">
              <a:scrgbClr r="0" g="0" b="0"/>
            </a:lnRef>
            <a:fillRef idx="0">
              <a:scrgbClr r="0" g="0" b="0"/>
            </a:fillRef>
            <a:effectRef idx="0">
              <a:scrgbClr r="0" g="0" b="0"/>
            </a:effectRef>
            <a:fontRef idx="minor">
              <a:schemeClr val="lt1"/>
            </a:fontRef>
          </p:style>
          <p:txBody>
            <a:bodyPr spcFirstLastPara="0" vert="horz" wrap="square" lIns="87630" tIns="87630" rIns="87630" bIns="87630" numCol="1" spcCol="1270" anchor="ctr" anchorCtr="0">
              <a:noAutofit/>
            </a:bodyPr>
            <a:lstStyle/>
            <a:p>
              <a:pPr lvl="0" algn="l" defTabSz="1022350" rtl="0">
                <a:lnSpc>
                  <a:spcPct val="90000"/>
                </a:lnSpc>
                <a:spcBef>
                  <a:spcPct val="0"/>
                </a:spcBef>
                <a:spcAft>
                  <a:spcPct val="35000"/>
                </a:spcAft>
              </a:pPr>
              <a:r>
                <a:rPr lang="en-IN" sz="2300" kern="1200" dirty="0" smtClean="0"/>
                <a:t>LOAD WAS MAINTAINED AROUND </a:t>
              </a:r>
              <a:r>
                <a:rPr lang="en-IN" sz="2300" kern="1200" dirty="0" smtClean="0">
                  <a:latin typeface="Arial Black" pitchFamily="34" charset="0"/>
                </a:rPr>
                <a:t>100 TO 105 </a:t>
              </a:r>
              <a:r>
                <a:rPr lang="en-IN" sz="2300" kern="1200" dirty="0" smtClean="0"/>
                <a:t>MW IN ORDER TO MAINTAIN ROOF METAL TEMP WITHIN </a:t>
              </a:r>
              <a:r>
                <a:rPr lang="en-IN" sz="2300" kern="1200" dirty="0" smtClean="0">
                  <a:latin typeface="Arial Black" pitchFamily="34" charset="0"/>
                </a:rPr>
                <a:t>480c</a:t>
              </a:r>
              <a:endParaRPr lang="en-IN" sz="2300" kern="1200" dirty="0">
                <a:latin typeface="Arial Black" pitchFamily="34" charset="0"/>
              </a:endParaRPr>
            </a:p>
          </p:txBody>
        </p:sp>
      </p:grpSp>
      <p:grpSp>
        <p:nvGrpSpPr>
          <p:cNvPr id="20" name="Group 19"/>
          <p:cNvGrpSpPr/>
          <p:nvPr/>
        </p:nvGrpSpPr>
        <p:grpSpPr>
          <a:xfrm>
            <a:off x="276196" y="5610996"/>
            <a:ext cx="8229600" cy="1029307"/>
            <a:chOff x="0" y="3136590"/>
            <a:chExt cx="8229600" cy="1029307"/>
          </a:xfrm>
        </p:grpSpPr>
        <p:sp>
          <p:nvSpPr>
            <p:cNvPr id="21" name="Rounded Rectangle 20"/>
            <p:cNvSpPr/>
            <p:nvPr/>
          </p:nvSpPr>
          <p:spPr>
            <a:xfrm>
              <a:off x="0" y="3136590"/>
              <a:ext cx="8229600" cy="1029307"/>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2" name="Rounded Rectangle 4"/>
            <p:cNvSpPr/>
            <p:nvPr/>
          </p:nvSpPr>
          <p:spPr>
            <a:xfrm>
              <a:off x="50247" y="3186837"/>
              <a:ext cx="8129106" cy="928813"/>
            </a:xfrm>
            <a:prstGeom prst="rect">
              <a:avLst/>
            </a:prstGeom>
            <a:solidFill>
              <a:schemeClr val="accent5">
                <a:lumMod val="75000"/>
              </a:schemeClr>
            </a:solidFill>
          </p:spPr>
          <p:style>
            <a:lnRef idx="0">
              <a:scrgbClr r="0" g="0" b="0"/>
            </a:lnRef>
            <a:fillRef idx="0">
              <a:scrgbClr r="0" g="0" b="0"/>
            </a:fillRef>
            <a:effectRef idx="0">
              <a:scrgbClr r="0" g="0" b="0"/>
            </a:effectRef>
            <a:fontRef idx="minor">
              <a:schemeClr val="lt1"/>
            </a:fontRef>
          </p:style>
          <p:txBody>
            <a:bodyPr spcFirstLastPara="0" vert="horz" wrap="square" lIns="87630" tIns="87630" rIns="87630" bIns="87630" numCol="1" spcCol="1270" anchor="ctr" anchorCtr="0">
              <a:noAutofit/>
            </a:bodyPr>
            <a:lstStyle/>
            <a:p>
              <a:pPr lvl="0" algn="l" defTabSz="1022350" rtl="0">
                <a:lnSpc>
                  <a:spcPct val="90000"/>
                </a:lnSpc>
                <a:spcBef>
                  <a:spcPct val="0"/>
                </a:spcBef>
                <a:spcAft>
                  <a:spcPct val="35000"/>
                </a:spcAft>
              </a:pPr>
              <a:r>
                <a:rPr lang="en-IN" sz="2300" kern="1200" dirty="0" smtClean="0"/>
                <a:t>REPLACEMENT OF TUBES WITH </a:t>
              </a:r>
              <a:r>
                <a:rPr lang="en-US" sz="2300" b="1" kern="1200" dirty="0" smtClean="0">
                  <a:latin typeface="Arial Black" pitchFamily="34" charset="0"/>
                </a:rPr>
                <a:t>SA 213 T11 </a:t>
              </a:r>
              <a:r>
                <a:rPr lang="en-US" sz="2300" kern="1200" dirty="0" smtClean="0"/>
                <a:t>TUBES IN THE PUNCTURE PRONE AREAS</a:t>
              </a:r>
              <a:endParaRPr lang="en-US" sz="2300" kern="1200" dirty="0"/>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additive="base">
                                        <p:cTn id="13" dur="500" fill="hold"/>
                                        <p:tgtEl>
                                          <p:spTgt spid="17"/>
                                        </p:tgtEl>
                                        <p:attrNameLst>
                                          <p:attrName>ppt_x</p:attrName>
                                        </p:attrNameLst>
                                      </p:cBhvr>
                                      <p:tavLst>
                                        <p:tav tm="0">
                                          <p:val>
                                            <p:strVal val="#ppt_x"/>
                                          </p:val>
                                        </p:tav>
                                        <p:tav tm="100000">
                                          <p:val>
                                            <p:strVal val="#ppt_x"/>
                                          </p:val>
                                        </p:tav>
                                      </p:tavLst>
                                    </p:anim>
                                    <p:anim calcmode="lin" valueType="num">
                                      <p:cBhvr additive="base">
                                        <p:cTn id="1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additive="base">
                                        <p:cTn id="19" dur="500" fill="hold"/>
                                        <p:tgtEl>
                                          <p:spTgt spid="20"/>
                                        </p:tgtEl>
                                        <p:attrNameLst>
                                          <p:attrName>ppt_x</p:attrName>
                                        </p:attrNameLst>
                                      </p:cBhvr>
                                      <p:tavLst>
                                        <p:tav tm="0">
                                          <p:val>
                                            <p:strVal val="#ppt_x"/>
                                          </p:val>
                                        </p:tav>
                                        <p:tav tm="100000">
                                          <p:val>
                                            <p:strVal val="#ppt_x"/>
                                          </p:val>
                                        </p:tav>
                                      </p:tavLst>
                                    </p:anim>
                                    <p:anim calcmode="lin" valueType="num">
                                      <p:cBhvr additive="base">
                                        <p:cTn id="20"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5"/>
          <p:cNvGrpSpPr/>
          <p:nvPr/>
        </p:nvGrpSpPr>
        <p:grpSpPr>
          <a:xfrm>
            <a:off x="0" y="0"/>
            <a:ext cx="9144000" cy="6858000"/>
            <a:chOff x="0" y="-152400"/>
            <a:chExt cx="9144000" cy="7010400"/>
          </a:xfrm>
        </p:grpSpPr>
        <p:pic>
          <p:nvPicPr>
            <p:cNvPr id="4" name="Picture 3" descr="nlcil_logo_new.jpg"/>
            <p:cNvPicPr>
              <a:picLocks noChangeAspect="1"/>
            </p:cNvPicPr>
            <p:nvPr/>
          </p:nvPicPr>
          <p:blipFill>
            <a:blip r:embed="rId2" cstate="print">
              <a:clrChange>
                <a:clrFrom>
                  <a:srgbClr val="FFFFFF"/>
                </a:clrFrom>
                <a:clrTo>
                  <a:srgbClr val="FFFFFF">
                    <a:alpha val="0"/>
                  </a:srgbClr>
                </a:clrTo>
              </a:clrChange>
            </a:blip>
            <a:stretch>
              <a:fillRect/>
            </a:stretch>
          </p:blipFill>
          <p:spPr>
            <a:xfrm>
              <a:off x="207536" y="97514"/>
              <a:ext cx="1392664" cy="1197886"/>
            </a:xfrm>
            <a:prstGeom prst="rect">
              <a:avLst/>
            </a:prstGeom>
          </p:spPr>
        </p:pic>
        <p:pic>
          <p:nvPicPr>
            <p:cNvPr id="7" name="Picture 2"/>
            <p:cNvPicPr>
              <a:picLocks noChangeAspect="1" noChangeArrowheads="1"/>
            </p:cNvPicPr>
            <p:nvPr/>
          </p:nvPicPr>
          <p:blipFill>
            <a:blip r:embed="rId3" cstate="print">
              <a:duotone>
                <a:schemeClr val="bg2">
                  <a:shade val="45000"/>
                  <a:satMod val="135000"/>
                </a:schemeClr>
                <a:prstClr val="white"/>
              </a:duotone>
            </a:blip>
            <a:srcRect/>
            <a:stretch>
              <a:fillRect/>
            </a:stretch>
          </p:blipFill>
          <p:spPr bwMode="auto">
            <a:xfrm>
              <a:off x="0" y="1371600"/>
              <a:ext cx="9144000" cy="5486400"/>
            </a:xfrm>
            <a:prstGeom prst="rect">
              <a:avLst/>
            </a:prstGeom>
            <a:noFill/>
            <a:ln w="9525">
              <a:solidFill>
                <a:schemeClr val="accent4"/>
              </a:solidFill>
              <a:miter lim="800000"/>
              <a:headEnd/>
              <a:tailEnd/>
            </a:ln>
            <a:effectLst>
              <a:glow rad="63500">
                <a:schemeClr val="accent1">
                  <a:satMod val="175000"/>
                  <a:alpha val="40000"/>
                </a:schemeClr>
              </a:glow>
              <a:outerShdw blurRad="50800" dist="38100" dir="5400000" algn="t" rotWithShape="0">
                <a:prstClr val="black">
                  <a:alpha val="40000"/>
                </a:prstClr>
              </a:outerShdw>
            </a:effectLst>
            <a:scene3d>
              <a:camera prst="orthographicFront">
                <a:rot lat="0" lon="0" rev="0"/>
              </a:camera>
              <a:lightRig rig="balanced" dir="t">
                <a:rot lat="0" lon="0" rev="8700000"/>
              </a:lightRig>
            </a:scene3d>
            <a:sp3d>
              <a:bevelT w="190500" h="38100"/>
            </a:sp3d>
          </p:spPr>
        </p:pic>
        <p:sp>
          <p:nvSpPr>
            <p:cNvPr id="8" name="Rectangle 7"/>
            <p:cNvSpPr/>
            <p:nvPr/>
          </p:nvSpPr>
          <p:spPr>
            <a:xfrm>
              <a:off x="1828800" y="-152400"/>
              <a:ext cx="5433219" cy="1604541"/>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0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NLC India Limited</a:t>
              </a:r>
            </a:p>
            <a:p>
              <a:pPr algn="ctr"/>
              <a:r>
                <a:rPr lang="en-US" sz="28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Barsingsar Thermal Power Station</a:t>
              </a:r>
            </a:p>
            <a:p>
              <a:pPr algn="ctr"/>
              <a:r>
                <a:rPr lang="en-US" sz="28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Boiler Maintenance</a:t>
              </a:r>
              <a:endParaRPr lang="en-US" sz="28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pic>
          <p:nvPicPr>
            <p:cNvPr id="9" name="Picture 8" descr="Gandhiji's Logo.png"/>
            <p:cNvPicPr>
              <a:picLocks noChangeAspect="1"/>
            </p:cNvPicPr>
            <p:nvPr/>
          </p:nvPicPr>
          <p:blipFill>
            <a:blip r:embed="rId4" cstate="print"/>
            <a:stretch>
              <a:fillRect/>
            </a:stretch>
          </p:blipFill>
          <p:spPr>
            <a:xfrm>
              <a:off x="7162800" y="0"/>
              <a:ext cx="1915550" cy="1371600"/>
            </a:xfrm>
            <a:prstGeom prst="rect">
              <a:avLst/>
            </a:prstGeom>
          </p:spPr>
        </p:pic>
      </p:grpSp>
      <p:sp>
        <p:nvSpPr>
          <p:cNvPr id="10" name="Rectangle 9"/>
          <p:cNvSpPr/>
          <p:nvPr/>
        </p:nvSpPr>
        <p:spPr>
          <a:xfrm>
            <a:off x="304800" y="1752600"/>
            <a:ext cx="8686800" cy="369332"/>
          </a:xfrm>
          <a:prstGeom prst="rect">
            <a:avLst/>
          </a:prstGeom>
        </p:spPr>
        <p:txBody>
          <a:bodyPr wrap="square">
            <a:spAutoFit/>
          </a:bodyPr>
          <a:lstStyle/>
          <a:p>
            <a:endParaRPr lang="en-US" b="1" dirty="0" smtClean="0">
              <a:solidFill>
                <a:srgbClr val="002060"/>
              </a:solidFill>
              <a:latin typeface="Bookman Old Style" pitchFamily="18" charset="0"/>
            </a:endParaRPr>
          </a:p>
        </p:txBody>
      </p:sp>
      <p:sp>
        <p:nvSpPr>
          <p:cNvPr id="11" name="Rectangle 10"/>
          <p:cNvSpPr/>
          <p:nvPr/>
        </p:nvSpPr>
        <p:spPr>
          <a:xfrm>
            <a:off x="2673082" y="3244334"/>
            <a:ext cx="184731" cy="369332"/>
          </a:xfrm>
          <a:prstGeom prst="rect">
            <a:avLst/>
          </a:prstGeom>
        </p:spPr>
        <p:txBody>
          <a:bodyPr wrap="none">
            <a:spAutoFit/>
          </a:bodyPr>
          <a:lstStyle/>
          <a:p>
            <a:endParaRPr lang="en-US" b="1" dirty="0" smtClean="0">
              <a:solidFill>
                <a:srgbClr val="002060"/>
              </a:solidFill>
              <a:latin typeface="Bookman Old Style" pitchFamily="18" charset="0"/>
            </a:endParaRPr>
          </a:p>
        </p:txBody>
      </p:sp>
      <p:sp>
        <p:nvSpPr>
          <p:cNvPr id="14" name="Subtitle 2"/>
          <p:cNvSpPr>
            <a:spLocks noGrp="1"/>
          </p:cNvSpPr>
          <p:nvPr>
            <p:ph type="subTitle" idx="1"/>
          </p:nvPr>
        </p:nvSpPr>
        <p:spPr>
          <a:xfrm>
            <a:off x="0" y="1447800"/>
            <a:ext cx="9144000" cy="5410200"/>
          </a:xfrm>
        </p:spPr>
        <p:txBody>
          <a:bodyPr/>
          <a:lstStyle/>
          <a:p>
            <a:endParaRPr lang="en-US" b="1" dirty="0" smtClean="0">
              <a:solidFill>
                <a:srgbClr val="002060"/>
              </a:solidFill>
              <a:latin typeface="Bookman Old Style" pitchFamily="18" charset="0"/>
            </a:endParaRPr>
          </a:p>
        </p:txBody>
      </p:sp>
      <p:graphicFrame>
        <p:nvGraphicFramePr>
          <p:cNvPr id="12" name="Diagram 11"/>
          <p:cNvGraphicFramePr/>
          <p:nvPr/>
        </p:nvGraphicFramePr>
        <p:xfrm>
          <a:off x="457200" y="1752600"/>
          <a:ext cx="8229600" cy="55168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6" name="Rounded Rectangle 4"/>
          <p:cNvSpPr/>
          <p:nvPr/>
        </p:nvSpPr>
        <p:spPr>
          <a:xfrm>
            <a:off x="457200" y="2667000"/>
            <a:ext cx="8151924" cy="545986"/>
          </a:xfrm>
          <a:prstGeom prst="rect">
            <a:avLst/>
          </a:prstGeom>
          <a:solidFill>
            <a:schemeClr val="accent4">
              <a:lumMod val="75000"/>
            </a:schemeClr>
          </a:solid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lvl="0" algn="l" defTabSz="889000" rtl="0">
              <a:lnSpc>
                <a:spcPct val="90000"/>
              </a:lnSpc>
              <a:spcBef>
                <a:spcPct val="0"/>
              </a:spcBef>
              <a:spcAft>
                <a:spcPct val="35000"/>
              </a:spcAft>
            </a:pPr>
            <a:r>
              <a:rPr lang="en-IN" sz="2000" kern="1200" dirty="0" smtClean="0"/>
              <a:t>It was decided to replace the entire roof panel along with header. BHEL agreed to supply the entire material. The list of material is as follows</a:t>
            </a:r>
            <a:endParaRPr lang="en-IN" sz="2000" kern="1200" dirty="0"/>
          </a:p>
        </p:txBody>
      </p:sp>
      <p:grpSp>
        <p:nvGrpSpPr>
          <p:cNvPr id="17" name="Group 16"/>
          <p:cNvGrpSpPr/>
          <p:nvPr/>
        </p:nvGrpSpPr>
        <p:grpSpPr>
          <a:xfrm>
            <a:off x="457200" y="3442790"/>
            <a:ext cx="8229600" cy="672010"/>
            <a:chOff x="0" y="943560"/>
            <a:chExt cx="8229600" cy="795600"/>
          </a:xfrm>
        </p:grpSpPr>
        <p:sp>
          <p:nvSpPr>
            <p:cNvPr id="18" name="Rounded Rectangle 17"/>
            <p:cNvSpPr/>
            <p:nvPr/>
          </p:nvSpPr>
          <p:spPr>
            <a:xfrm>
              <a:off x="0" y="943560"/>
              <a:ext cx="8229600" cy="795600"/>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9" name="Rounded Rectangle 4"/>
            <p:cNvSpPr/>
            <p:nvPr/>
          </p:nvSpPr>
          <p:spPr>
            <a:xfrm>
              <a:off x="38838" y="982398"/>
              <a:ext cx="8151924" cy="717924"/>
            </a:xfrm>
            <a:prstGeom prst="rect">
              <a:avLst/>
            </a:prstGeom>
            <a:solidFill>
              <a:schemeClr val="accent4">
                <a:lumMod val="60000"/>
                <a:lumOff val="40000"/>
              </a:schemeClr>
            </a:solid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lvl="0" algn="l" defTabSz="889000" rtl="0">
                <a:lnSpc>
                  <a:spcPct val="90000"/>
                </a:lnSpc>
                <a:spcBef>
                  <a:spcPct val="0"/>
                </a:spcBef>
                <a:spcAft>
                  <a:spcPct val="35000"/>
                </a:spcAft>
              </a:pPr>
              <a:r>
                <a:rPr lang="en-IN" sz="2000" b="1" kern="1200" dirty="0" smtClean="0">
                  <a:solidFill>
                    <a:schemeClr val="tx1"/>
                  </a:solidFill>
                </a:rPr>
                <a:t>HEADER WITH STRAIGHT AND BEND NIPPLES</a:t>
              </a:r>
              <a:endParaRPr lang="en-IN" sz="2000" kern="1200" dirty="0">
                <a:solidFill>
                  <a:schemeClr val="tx1"/>
                </a:solidFill>
              </a:endParaRPr>
            </a:p>
          </p:txBody>
        </p:sp>
      </p:grpSp>
      <p:grpSp>
        <p:nvGrpSpPr>
          <p:cNvPr id="20" name="Group 19"/>
          <p:cNvGrpSpPr/>
          <p:nvPr/>
        </p:nvGrpSpPr>
        <p:grpSpPr>
          <a:xfrm>
            <a:off x="428596" y="4340656"/>
            <a:ext cx="8229600" cy="536144"/>
            <a:chOff x="0" y="1796760"/>
            <a:chExt cx="8229600" cy="1110794"/>
          </a:xfrm>
        </p:grpSpPr>
        <p:sp>
          <p:nvSpPr>
            <p:cNvPr id="21" name="Rounded Rectangle 20"/>
            <p:cNvSpPr/>
            <p:nvPr/>
          </p:nvSpPr>
          <p:spPr>
            <a:xfrm>
              <a:off x="0" y="1796760"/>
              <a:ext cx="8229600" cy="795600"/>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2" name="Rounded Rectangle 4"/>
            <p:cNvSpPr/>
            <p:nvPr/>
          </p:nvSpPr>
          <p:spPr>
            <a:xfrm>
              <a:off x="38838" y="1835598"/>
              <a:ext cx="8151924" cy="1071956"/>
            </a:xfrm>
            <a:prstGeom prst="rect">
              <a:avLst/>
            </a:prstGeom>
            <a:solidFill>
              <a:schemeClr val="accent4">
                <a:lumMod val="40000"/>
                <a:lumOff val="60000"/>
              </a:schemeClr>
            </a:solid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lvl="0" algn="l" defTabSz="889000" rtl="0">
                <a:lnSpc>
                  <a:spcPct val="90000"/>
                </a:lnSpc>
                <a:spcBef>
                  <a:spcPct val="0"/>
                </a:spcBef>
                <a:spcAft>
                  <a:spcPct val="35000"/>
                </a:spcAft>
              </a:pPr>
              <a:r>
                <a:rPr lang="en-IN" sz="2000" b="1" kern="1200" dirty="0" smtClean="0">
                  <a:solidFill>
                    <a:schemeClr val="tx1"/>
                  </a:solidFill>
                </a:rPr>
                <a:t>LOOSE TUBES DIA </a:t>
              </a:r>
              <a:r>
                <a:rPr lang="en-IN" sz="2000" b="1" kern="1200" dirty="0" smtClean="0">
                  <a:solidFill>
                    <a:schemeClr val="tx1"/>
                  </a:solidFill>
                  <a:latin typeface="Arial Black" pitchFamily="34" charset="0"/>
                </a:rPr>
                <a:t>35X6 mm </a:t>
              </a:r>
              <a:r>
                <a:rPr lang="en-IN" sz="2000" b="1" kern="1200" dirty="0" smtClean="0">
                  <a:solidFill>
                    <a:schemeClr val="tx1"/>
                  </a:solidFill>
                </a:rPr>
                <a:t>OF </a:t>
              </a:r>
              <a:r>
                <a:rPr lang="en-IN" sz="2000" b="1" kern="1200" dirty="0" smtClean="0">
                  <a:solidFill>
                    <a:schemeClr val="tx1"/>
                  </a:solidFill>
                  <a:latin typeface="Arial Black" pitchFamily="34" charset="0"/>
                </a:rPr>
                <a:t>SA 210 T11 </a:t>
              </a:r>
              <a:r>
                <a:rPr lang="en-IN" sz="2000" b="1" kern="1200" dirty="0" smtClean="0">
                  <a:solidFill>
                    <a:schemeClr val="tx1"/>
                  </a:solidFill>
                </a:rPr>
                <a:t>MATERIAL</a:t>
              </a:r>
              <a:endParaRPr lang="en-IN" sz="2000" kern="1200" dirty="0">
                <a:solidFill>
                  <a:schemeClr val="tx1"/>
                </a:solidFill>
              </a:endParaRPr>
            </a:p>
          </p:txBody>
        </p:sp>
      </p:grpSp>
      <p:grpSp>
        <p:nvGrpSpPr>
          <p:cNvPr id="23" name="Group 22"/>
          <p:cNvGrpSpPr/>
          <p:nvPr/>
        </p:nvGrpSpPr>
        <p:grpSpPr>
          <a:xfrm>
            <a:off x="428596" y="5197912"/>
            <a:ext cx="8229600" cy="593288"/>
            <a:chOff x="0" y="2649960"/>
            <a:chExt cx="8229600" cy="795600"/>
          </a:xfrm>
          <a:solidFill>
            <a:schemeClr val="accent4">
              <a:lumMod val="40000"/>
              <a:lumOff val="60000"/>
            </a:schemeClr>
          </a:solidFill>
        </p:grpSpPr>
        <p:sp>
          <p:nvSpPr>
            <p:cNvPr id="24" name="Rounded Rectangle 23"/>
            <p:cNvSpPr/>
            <p:nvPr/>
          </p:nvSpPr>
          <p:spPr>
            <a:xfrm>
              <a:off x="0" y="2649960"/>
              <a:ext cx="8229600" cy="795600"/>
            </a:xfrm>
            <a:prstGeom prst="round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5" name="Rounded Rectangle 4"/>
            <p:cNvSpPr/>
            <p:nvPr/>
          </p:nvSpPr>
          <p:spPr>
            <a:xfrm>
              <a:off x="38838" y="2688798"/>
              <a:ext cx="8151924" cy="717924"/>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lvl="0" algn="l" defTabSz="889000" rtl="0">
                <a:lnSpc>
                  <a:spcPct val="90000"/>
                </a:lnSpc>
                <a:spcBef>
                  <a:spcPct val="0"/>
                </a:spcBef>
                <a:spcAft>
                  <a:spcPct val="35000"/>
                </a:spcAft>
              </a:pPr>
              <a:r>
                <a:rPr lang="en-IN" sz="2000" b="1" kern="1200" dirty="0" smtClean="0">
                  <a:solidFill>
                    <a:schemeClr val="tx1"/>
                  </a:solidFill>
                </a:rPr>
                <a:t>ALLOY STEEL LOOSE FIN PLATES</a:t>
              </a:r>
              <a:endParaRPr lang="en-IN" sz="2000" kern="1200" dirty="0">
                <a:solidFill>
                  <a:schemeClr val="tx1"/>
                </a:solidFill>
              </a:endParaRPr>
            </a:p>
          </p:txBody>
        </p:sp>
      </p:grpSp>
      <p:grpSp>
        <p:nvGrpSpPr>
          <p:cNvPr id="26" name="Group 25"/>
          <p:cNvGrpSpPr/>
          <p:nvPr/>
        </p:nvGrpSpPr>
        <p:grpSpPr>
          <a:xfrm>
            <a:off x="357158" y="6019799"/>
            <a:ext cx="8229600" cy="562254"/>
            <a:chOff x="0" y="3133870"/>
            <a:chExt cx="8229600" cy="1164890"/>
          </a:xfrm>
        </p:grpSpPr>
        <p:sp>
          <p:nvSpPr>
            <p:cNvPr id="27" name="Rounded Rectangle 26"/>
            <p:cNvSpPr/>
            <p:nvPr/>
          </p:nvSpPr>
          <p:spPr>
            <a:xfrm>
              <a:off x="0" y="3503160"/>
              <a:ext cx="8229600" cy="795600"/>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8" name="Rounded Rectangle 4"/>
            <p:cNvSpPr/>
            <p:nvPr/>
          </p:nvSpPr>
          <p:spPr>
            <a:xfrm>
              <a:off x="38838" y="3133870"/>
              <a:ext cx="8151924" cy="1126051"/>
            </a:xfrm>
            <a:prstGeom prst="rect">
              <a:avLst/>
            </a:prstGeom>
            <a:solidFill>
              <a:schemeClr val="accent4">
                <a:lumMod val="20000"/>
                <a:lumOff val="80000"/>
              </a:schemeClr>
            </a:solid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lvl="0" algn="l" defTabSz="889000" rtl="0">
                <a:lnSpc>
                  <a:spcPct val="90000"/>
                </a:lnSpc>
                <a:spcBef>
                  <a:spcPct val="0"/>
                </a:spcBef>
                <a:spcAft>
                  <a:spcPct val="35000"/>
                </a:spcAft>
              </a:pPr>
              <a:r>
                <a:rPr lang="en-IN" sz="2000" b="1" kern="1200" dirty="0" smtClean="0">
                  <a:solidFill>
                    <a:schemeClr val="tx1"/>
                  </a:solidFill>
                </a:rPr>
                <a:t>SEAL BOXES TO SEAL HANGER TUBES PENETRATION</a:t>
              </a:r>
              <a:r>
                <a:rPr lang="en-IN" sz="2000" kern="1200" dirty="0" smtClean="0"/>
                <a:t>.</a:t>
              </a:r>
              <a:endParaRPr lang="en-IN" sz="2000" kern="1200" dirty="0"/>
            </a:p>
          </p:txBody>
        </p:sp>
      </p:grpSp>
    </p:spTree>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grpSp>
        <p:nvGrpSpPr>
          <p:cNvPr id="2" name="Group 5"/>
          <p:cNvGrpSpPr/>
          <p:nvPr/>
        </p:nvGrpSpPr>
        <p:grpSpPr>
          <a:xfrm>
            <a:off x="0" y="0"/>
            <a:ext cx="9144000" cy="6858000"/>
            <a:chOff x="0" y="-152400"/>
            <a:chExt cx="9144000" cy="7010400"/>
          </a:xfrm>
        </p:grpSpPr>
        <p:pic>
          <p:nvPicPr>
            <p:cNvPr id="4" name="Picture 3" descr="nlcil_logo_new.jpg"/>
            <p:cNvPicPr>
              <a:picLocks noChangeAspect="1"/>
            </p:cNvPicPr>
            <p:nvPr/>
          </p:nvPicPr>
          <p:blipFill>
            <a:blip r:embed="rId2" cstate="print">
              <a:clrChange>
                <a:clrFrom>
                  <a:srgbClr val="FFFFFF"/>
                </a:clrFrom>
                <a:clrTo>
                  <a:srgbClr val="FFFFFF">
                    <a:alpha val="0"/>
                  </a:srgbClr>
                </a:clrTo>
              </a:clrChange>
            </a:blip>
            <a:stretch>
              <a:fillRect/>
            </a:stretch>
          </p:blipFill>
          <p:spPr>
            <a:xfrm>
              <a:off x="207536" y="97514"/>
              <a:ext cx="1392664" cy="1197886"/>
            </a:xfrm>
            <a:prstGeom prst="rect">
              <a:avLst/>
            </a:prstGeom>
          </p:spPr>
        </p:pic>
        <p:pic>
          <p:nvPicPr>
            <p:cNvPr id="7" name="Picture 2"/>
            <p:cNvPicPr>
              <a:picLocks noChangeAspect="1" noChangeArrowheads="1"/>
            </p:cNvPicPr>
            <p:nvPr/>
          </p:nvPicPr>
          <p:blipFill>
            <a:blip r:embed="rId3" cstate="print">
              <a:duotone>
                <a:schemeClr val="bg2">
                  <a:shade val="45000"/>
                  <a:satMod val="135000"/>
                </a:schemeClr>
                <a:prstClr val="white"/>
              </a:duotone>
            </a:blip>
            <a:srcRect/>
            <a:stretch>
              <a:fillRect/>
            </a:stretch>
          </p:blipFill>
          <p:spPr bwMode="auto">
            <a:xfrm>
              <a:off x="0" y="1371600"/>
              <a:ext cx="9144000" cy="5486400"/>
            </a:xfrm>
            <a:prstGeom prst="rect">
              <a:avLst/>
            </a:prstGeom>
            <a:noFill/>
            <a:ln w="9525">
              <a:solidFill>
                <a:schemeClr val="accent4"/>
              </a:solidFill>
              <a:miter lim="800000"/>
              <a:headEnd/>
              <a:tailEnd/>
            </a:ln>
            <a:effectLst>
              <a:glow rad="63500">
                <a:schemeClr val="accent1">
                  <a:satMod val="175000"/>
                  <a:alpha val="40000"/>
                </a:schemeClr>
              </a:glow>
              <a:outerShdw blurRad="50800" dist="38100" dir="5400000" algn="t" rotWithShape="0">
                <a:prstClr val="black">
                  <a:alpha val="40000"/>
                </a:prstClr>
              </a:outerShdw>
            </a:effectLst>
            <a:scene3d>
              <a:camera prst="orthographicFront">
                <a:rot lat="0" lon="0" rev="0"/>
              </a:camera>
              <a:lightRig rig="balanced" dir="t">
                <a:rot lat="0" lon="0" rev="8700000"/>
              </a:lightRig>
            </a:scene3d>
            <a:sp3d>
              <a:bevelT w="190500" h="38100"/>
            </a:sp3d>
          </p:spPr>
        </p:pic>
        <p:sp>
          <p:nvSpPr>
            <p:cNvPr id="8" name="Rectangle 7"/>
            <p:cNvSpPr/>
            <p:nvPr/>
          </p:nvSpPr>
          <p:spPr>
            <a:xfrm>
              <a:off x="1828800" y="-152400"/>
              <a:ext cx="5433219" cy="1604541"/>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0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NLC India Limited</a:t>
              </a:r>
            </a:p>
            <a:p>
              <a:pPr algn="ctr"/>
              <a:r>
                <a:rPr lang="en-US" sz="28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Barsingsar Thermal Power Station</a:t>
              </a:r>
            </a:p>
            <a:p>
              <a:pPr algn="ctr"/>
              <a:r>
                <a:rPr lang="en-US" sz="28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Boiler Maintenance</a:t>
              </a:r>
              <a:endParaRPr lang="en-US" sz="28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pic>
          <p:nvPicPr>
            <p:cNvPr id="9" name="Picture 8" descr="Gandhiji's Logo.png"/>
            <p:cNvPicPr>
              <a:picLocks noChangeAspect="1"/>
            </p:cNvPicPr>
            <p:nvPr/>
          </p:nvPicPr>
          <p:blipFill>
            <a:blip r:embed="rId4" cstate="print"/>
            <a:stretch>
              <a:fillRect/>
            </a:stretch>
          </p:blipFill>
          <p:spPr>
            <a:xfrm>
              <a:off x="7162800" y="0"/>
              <a:ext cx="1915550" cy="1371600"/>
            </a:xfrm>
            <a:prstGeom prst="rect">
              <a:avLst/>
            </a:prstGeom>
          </p:spPr>
        </p:pic>
      </p:grpSp>
      <p:sp>
        <p:nvSpPr>
          <p:cNvPr id="10" name="Rectangle 9"/>
          <p:cNvSpPr/>
          <p:nvPr/>
        </p:nvSpPr>
        <p:spPr>
          <a:xfrm>
            <a:off x="304800" y="1752600"/>
            <a:ext cx="8686800" cy="369332"/>
          </a:xfrm>
          <a:prstGeom prst="rect">
            <a:avLst/>
          </a:prstGeom>
        </p:spPr>
        <p:txBody>
          <a:bodyPr wrap="square">
            <a:spAutoFit/>
          </a:bodyPr>
          <a:lstStyle/>
          <a:p>
            <a:endParaRPr lang="en-US" b="1" dirty="0" smtClean="0">
              <a:solidFill>
                <a:srgbClr val="002060"/>
              </a:solidFill>
              <a:latin typeface="Bookman Old Style" pitchFamily="18" charset="0"/>
            </a:endParaRPr>
          </a:p>
        </p:txBody>
      </p:sp>
      <p:sp>
        <p:nvSpPr>
          <p:cNvPr id="11" name="Rectangle 10"/>
          <p:cNvSpPr/>
          <p:nvPr/>
        </p:nvSpPr>
        <p:spPr>
          <a:xfrm>
            <a:off x="2673082" y="3244334"/>
            <a:ext cx="184731" cy="369332"/>
          </a:xfrm>
          <a:prstGeom prst="rect">
            <a:avLst/>
          </a:prstGeom>
        </p:spPr>
        <p:txBody>
          <a:bodyPr wrap="none">
            <a:spAutoFit/>
          </a:bodyPr>
          <a:lstStyle/>
          <a:p>
            <a:endParaRPr lang="en-US" b="1" dirty="0" smtClean="0">
              <a:solidFill>
                <a:srgbClr val="002060"/>
              </a:solidFill>
              <a:latin typeface="Bookman Old Style" pitchFamily="18" charset="0"/>
            </a:endParaRPr>
          </a:p>
        </p:txBody>
      </p:sp>
      <p:sp>
        <p:nvSpPr>
          <p:cNvPr id="14" name="Subtitle 2"/>
          <p:cNvSpPr>
            <a:spLocks noGrp="1"/>
          </p:cNvSpPr>
          <p:nvPr>
            <p:ph type="subTitle" idx="1"/>
          </p:nvPr>
        </p:nvSpPr>
        <p:spPr>
          <a:xfrm>
            <a:off x="0" y="1447800"/>
            <a:ext cx="9144000" cy="5410200"/>
          </a:xfrm>
        </p:spPr>
        <p:txBody>
          <a:bodyPr/>
          <a:lstStyle/>
          <a:p>
            <a:endParaRPr lang="en-US" b="1" dirty="0" smtClean="0">
              <a:solidFill>
                <a:srgbClr val="002060"/>
              </a:solidFill>
              <a:latin typeface="Bookman Old Style" pitchFamily="18" charset="0"/>
            </a:endParaRPr>
          </a:p>
          <a:p>
            <a:endParaRPr lang="en-US" b="1" dirty="0" smtClean="0">
              <a:solidFill>
                <a:srgbClr val="002060"/>
              </a:solidFill>
              <a:latin typeface="Bookman Old Style" pitchFamily="18" charset="0"/>
            </a:endParaRPr>
          </a:p>
        </p:txBody>
      </p:sp>
      <p:graphicFrame>
        <p:nvGraphicFramePr>
          <p:cNvPr id="12" name="Table 11"/>
          <p:cNvGraphicFramePr>
            <a:graphicFrameLocks noGrp="1"/>
          </p:cNvGraphicFramePr>
          <p:nvPr/>
        </p:nvGraphicFramePr>
        <p:xfrm>
          <a:off x="304800" y="2667000"/>
          <a:ext cx="8534400" cy="3810000"/>
        </p:xfrm>
        <a:graphic>
          <a:graphicData uri="http://schemas.openxmlformats.org/drawingml/2006/table">
            <a:tbl>
              <a:tblPr firstRow="1" bandRow="1">
                <a:tableStyleId>{5C22544A-7EE6-4342-B048-85BDC9FD1C3A}</a:tableStyleId>
              </a:tblPr>
              <a:tblGrid>
                <a:gridCol w="4186687"/>
                <a:gridCol w="4347713"/>
              </a:tblGrid>
              <a:tr h="7620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2000" b="1" dirty="0" smtClean="0">
                          <a:solidFill>
                            <a:schemeClr val="tx1"/>
                          </a:solidFill>
                          <a:latin typeface="Calibri" pitchFamily="34" charset="0"/>
                        </a:rPr>
                        <a:t>INSTALLED CAPACITY</a:t>
                      </a:r>
                    </a:p>
                  </a:txBody>
                  <a:tcPr/>
                </a:tc>
                <a:tc>
                  <a:txBody>
                    <a:bodyPr/>
                    <a:lstStyle/>
                    <a:p>
                      <a:pPr algn="l"/>
                      <a:r>
                        <a:rPr lang="en-IN" sz="2000" b="1" dirty="0" smtClean="0">
                          <a:solidFill>
                            <a:schemeClr val="tx1"/>
                          </a:solidFill>
                          <a:latin typeface="Calibri" pitchFamily="34" charset="0"/>
                        </a:rPr>
                        <a:t>2X125 MW</a:t>
                      </a:r>
                      <a:endParaRPr lang="en-IN" sz="2000" b="1" dirty="0">
                        <a:solidFill>
                          <a:schemeClr val="tx1"/>
                        </a:solidFill>
                        <a:latin typeface="Calibri" pitchFamily="34" charset="0"/>
                      </a:endParaRPr>
                    </a:p>
                  </a:txBody>
                  <a:tcPr/>
                </a:tc>
              </a:tr>
              <a:tr h="762000">
                <a:tc>
                  <a:txBody>
                    <a:bodyPr/>
                    <a:lstStyle/>
                    <a:p>
                      <a:r>
                        <a:rPr lang="en-IN" sz="2000" b="1" cap="none" spc="0" dirty="0" smtClean="0">
                          <a:ln w="1905"/>
                          <a:solidFill>
                            <a:schemeClr val="tx1"/>
                          </a:solidFill>
                          <a:effectLst>
                            <a:innerShdw blurRad="69850" dist="43180" dir="5400000">
                              <a:srgbClr val="000000">
                                <a:alpha val="65000"/>
                              </a:srgbClr>
                            </a:innerShdw>
                          </a:effectLst>
                          <a:latin typeface="Calibri" pitchFamily="34" charset="0"/>
                        </a:rPr>
                        <a:t>GOI APPROVAL</a:t>
                      </a:r>
                      <a:endParaRPr lang="en-IN" sz="2000" b="1" cap="none" spc="0" dirty="0">
                        <a:ln w="1905"/>
                        <a:solidFill>
                          <a:schemeClr val="tx1"/>
                        </a:solidFill>
                        <a:effectLst>
                          <a:innerShdw blurRad="69850" dist="43180" dir="5400000">
                            <a:srgbClr val="000000">
                              <a:alpha val="65000"/>
                            </a:srgbClr>
                          </a:innerShdw>
                        </a:effectLst>
                        <a:latin typeface="Calibri" pitchFamily="34" charset="0"/>
                      </a:endParaRPr>
                    </a:p>
                  </a:txBody>
                  <a:tcPr/>
                </a:tc>
                <a:tc>
                  <a:txBody>
                    <a:bodyPr/>
                    <a:lstStyle/>
                    <a:p>
                      <a:pPr algn="l"/>
                      <a:r>
                        <a:rPr lang="en-IN" sz="2000" b="1" cap="none" spc="0" dirty="0" smtClean="0">
                          <a:ln w="1905"/>
                          <a:solidFill>
                            <a:schemeClr val="tx1"/>
                          </a:solidFill>
                          <a:effectLst>
                            <a:innerShdw blurRad="69850" dist="43180" dir="5400000">
                              <a:srgbClr val="000000">
                                <a:alpha val="65000"/>
                              </a:srgbClr>
                            </a:innerShdw>
                          </a:effectLst>
                          <a:latin typeface="Calibri" pitchFamily="34" charset="0"/>
                        </a:rPr>
                        <a:t>15.12.2004</a:t>
                      </a:r>
                      <a:endParaRPr lang="en-IN" sz="2000" b="1" cap="none" spc="0" dirty="0">
                        <a:ln w="1905"/>
                        <a:solidFill>
                          <a:schemeClr val="tx1"/>
                        </a:solidFill>
                        <a:effectLst>
                          <a:innerShdw blurRad="69850" dist="43180" dir="5400000">
                            <a:srgbClr val="000000">
                              <a:alpha val="65000"/>
                            </a:srgbClr>
                          </a:innerShdw>
                        </a:effectLst>
                        <a:latin typeface="Calibri" pitchFamily="34" charset="0"/>
                      </a:endParaRPr>
                    </a:p>
                  </a:txBody>
                  <a:tcPr/>
                </a:tc>
              </a:tr>
              <a:tr h="7620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2000" b="1" dirty="0" smtClean="0">
                          <a:solidFill>
                            <a:schemeClr val="tx1"/>
                          </a:solidFill>
                          <a:latin typeface="Calibri" pitchFamily="34" charset="0"/>
                        </a:rPr>
                        <a:t>SOURCE OF WATER</a:t>
                      </a:r>
                      <a:endParaRPr lang="en-IN" sz="2000" b="1" dirty="0">
                        <a:solidFill>
                          <a:schemeClr val="tx1"/>
                        </a:solidFill>
                        <a:latin typeface="Calibri" pitchFamily="34" charset="0"/>
                      </a:endParaRPr>
                    </a:p>
                  </a:txBody>
                  <a:tcPr/>
                </a:tc>
                <a:tc>
                  <a:txBody>
                    <a:bodyPr/>
                    <a:lstStyle/>
                    <a:p>
                      <a:pPr algn="l"/>
                      <a:r>
                        <a:rPr lang="en-IN" sz="2000" b="1" dirty="0" smtClean="0">
                          <a:solidFill>
                            <a:schemeClr val="tx1"/>
                          </a:solidFill>
                          <a:latin typeface="Calibri" pitchFamily="34" charset="0"/>
                        </a:rPr>
                        <a:t>IGNP CANAL (45 Cusec)</a:t>
                      </a:r>
                      <a:endParaRPr lang="en-IN" sz="2000" b="1" dirty="0">
                        <a:solidFill>
                          <a:schemeClr val="tx1"/>
                        </a:solidFill>
                        <a:latin typeface="Calibri" pitchFamily="34" charset="0"/>
                      </a:endParaRPr>
                    </a:p>
                  </a:txBody>
                  <a:tcPr/>
                </a:tc>
              </a:tr>
              <a:tr h="762000">
                <a:tc>
                  <a:txBody>
                    <a:bodyPr/>
                    <a:lstStyle/>
                    <a:p>
                      <a:r>
                        <a:rPr lang="en-IN" sz="2000" b="1" dirty="0" smtClean="0">
                          <a:solidFill>
                            <a:schemeClr val="tx1"/>
                          </a:solidFill>
                          <a:latin typeface="Calibri" pitchFamily="34" charset="0"/>
                        </a:rPr>
                        <a:t>PROJECT COST</a:t>
                      </a:r>
                      <a:endParaRPr lang="en-IN" sz="2000" b="1" dirty="0">
                        <a:solidFill>
                          <a:schemeClr val="tx1"/>
                        </a:solidFill>
                        <a:latin typeface="Calibri" pitchFamily="34" charset="0"/>
                      </a:endParaRPr>
                    </a:p>
                  </a:txBody>
                  <a:tcPr/>
                </a:tc>
                <a:tc>
                  <a:txBody>
                    <a:bodyPr/>
                    <a:lstStyle/>
                    <a:p>
                      <a:pPr algn="l"/>
                      <a:r>
                        <a:rPr lang="en-IN" sz="2000" b="1" dirty="0" smtClean="0">
                          <a:solidFill>
                            <a:schemeClr val="tx1"/>
                          </a:solidFill>
                          <a:latin typeface="Calibri" pitchFamily="34" charset="0"/>
                        </a:rPr>
                        <a:t>Rs 1868.71 </a:t>
                      </a:r>
                      <a:r>
                        <a:rPr lang="en-IN" sz="2000" b="1" dirty="0" err="1" smtClean="0">
                          <a:solidFill>
                            <a:schemeClr val="tx1"/>
                          </a:solidFill>
                          <a:latin typeface="Calibri" pitchFamily="34" charset="0"/>
                        </a:rPr>
                        <a:t>Crore</a:t>
                      </a:r>
                      <a:endParaRPr lang="en-IN" sz="2000" b="1" dirty="0">
                        <a:solidFill>
                          <a:schemeClr val="tx1"/>
                        </a:solidFill>
                        <a:latin typeface="Calibri" pitchFamily="34" charset="0"/>
                      </a:endParaRPr>
                    </a:p>
                  </a:txBody>
                  <a:tcPr/>
                </a:tc>
              </a:tr>
              <a:tr h="762000">
                <a:tc>
                  <a:txBody>
                    <a:bodyPr/>
                    <a:lstStyle/>
                    <a:p>
                      <a:r>
                        <a:rPr lang="en-IN" sz="2000" b="1" dirty="0" smtClean="0">
                          <a:solidFill>
                            <a:schemeClr val="tx1"/>
                          </a:solidFill>
                          <a:latin typeface="Calibri" pitchFamily="34" charset="0"/>
                        </a:rPr>
                        <a:t>TYPE</a:t>
                      </a:r>
                      <a:r>
                        <a:rPr lang="en-IN" sz="2000" b="1" baseline="0" dirty="0" smtClean="0">
                          <a:solidFill>
                            <a:schemeClr val="tx1"/>
                          </a:solidFill>
                          <a:latin typeface="Calibri" pitchFamily="34" charset="0"/>
                        </a:rPr>
                        <a:t> OF BOILER</a:t>
                      </a:r>
                      <a:endParaRPr lang="en-IN" sz="2000" b="1" dirty="0">
                        <a:solidFill>
                          <a:schemeClr val="tx1"/>
                        </a:solidFill>
                        <a:latin typeface="Calibri" pitchFamily="34" charset="0"/>
                      </a:endParaRPr>
                    </a:p>
                  </a:txBody>
                  <a:tcPr/>
                </a:tc>
                <a:tc>
                  <a:txBody>
                    <a:bodyPr/>
                    <a:lstStyle/>
                    <a:p>
                      <a:pPr algn="l"/>
                      <a:r>
                        <a:rPr lang="en-IN" sz="2000" b="1" dirty="0" smtClean="0">
                          <a:solidFill>
                            <a:schemeClr val="tx1"/>
                          </a:solidFill>
                          <a:latin typeface="Calibri" pitchFamily="34" charset="0"/>
                        </a:rPr>
                        <a:t>CFBC TECHNOLOGY</a:t>
                      </a:r>
                      <a:endParaRPr lang="en-IN" sz="2000" b="1" dirty="0">
                        <a:solidFill>
                          <a:schemeClr val="tx1"/>
                        </a:solidFill>
                        <a:latin typeface="Calibri" pitchFamily="34" charset="0"/>
                      </a:endParaRPr>
                    </a:p>
                  </a:txBody>
                  <a:tcPr/>
                </a:tc>
              </a:tr>
            </a:tbl>
          </a:graphicData>
        </a:graphic>
      </p:graphicFrame>
      <p:sp>
        <p:nvSpPr>
          <p:cNvPr id="13" name="Rectangle 12"/>
          <p:cNvSpPr/>
          <p:nvPr/>
        </p:nvSpPr>
        <p:spPr>
          <a:xfrm>
            <a:off x="3733800" y="1981200"/>
            <a:ext cx="1447800" cy="457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chemeClr val="tx1"/>
                </a:solidFill>
              </a:rPr>
              <a:t>THERMAL</a:t>
            </a:r>
            <a:endParaRPr lang="en-US" sz="2000" b="1" dirty="0">
              <a:solidFill>
                <a:schemeClr val="tx1"/>
              </a:solidFill>
            </a:endParaRPr>
          </a:p>
        </p:txBody>
      </p:sp>
    </p:spTree>
  </p:cSld>
  <p:clrMapOvr>
    <a:masterClrMapping/>
  </p:clrMapOvr>
  <p:transition>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5"/>
          <p:cNvGrpSpPr/>
          <p:nvPr/>
        </p:nvGrpSpPr>
        <p:grpSpPr>
          <a:xfrm>
            <a:off x="0" y="0"/>
            <a:ext cx="9144000" cy="6858000"/>
            <a:chOff x="0" y="-152400"/>
            <a:chExt cx="9144000" cy="7010400"/>
          </a:xfrm>
        </p:grpSpPr>
        <p:pic>
          <p:nvPicPr>
            <p:cNvPr id="4" name="Picture 3" descr="nlcil_logo_new.jpg"/>
            <p:cNvPicPr>
              <a:picLocks noChangeAspect="1"/>
            </p:cNvPicPr>
            <p:nvPr/>
          </p:nvPicPr>
          <p:blipFill>
            <a:blip r:embed="rId2" cstate="print">
              <a:clrChange>
                <a:clrFrom>
                  <a:srgbClr val="FFFFFF"/>
                </a:clrFrom>
                <a:clrTo>
                  <a:srgbClr val="FFFFFF">
                    <a:alpha val="0"/>
                  </a:srgbClr>
                </a:clrTo>
              </a:clrChange>
            </a:blip>
            <a:stretch>
              <a:fillRect/>
            </a:stretch>
          </p:blipFill>
          <p:spPr>
            <a:xfrm>
              <a:off x="207536" y="97514"/>
              <a:ext cx="1392664" cy="1197886"/>
            </a:xfrm>
            <a:prstGeom prst="rect">
              <a:avLst/>
            </a:prstGeom>
          </p:spPr>
        </p:pic>
        <p:pic>
          <p:nvPicPr>
            <p:cNvPr id="7" name="Picture 2"/>
            <p:cNvPicPr>
              <a:picLocks noChangeAspect="1" noChangeArrowheads="1"/>
            </p:cNvPicPr>
            <p:nvPr/>
          </p:nvPicPr>
          <p:blipFill>
            <a:blip r:embed="rId3" cstate="print">
              <a:duotone>
                <a:schemeClr val="bg2">
                  <a:shade val="45000"/>
                  <a:satMod val="135000"/>
                </a:schemeClr>
                <a:prstClr val="white"/>
              </a:duotone>
            </a:blip>
            <a:srcRect/>
            <a:stretch>
              <a:fillRect/>
            </a:stretch>
          </p:blipFill>
          <p:spPr bwMode="auto">
            <a:xfrm>
              <a:off x="0" y="1371600"/>
              <a:ext cx="9144000" cy="5486400"/>
            </a:xfrm>
            <a:prstGeom prst="rect">
              <a:avLst/>
            </a:prstGeom>
            <a:noFill/>
            <a:ln w="9525">
              <a:solidFill>
                <a:schemeClr val="accent4"/>
              </a:solidFill>
              <a:miter lim="800000"/>
              <a:headEnd/>
              <a:tailEnd/>
            </a:ln>
            <a:effectLst>
              <a:glow rad="63500">
                <a:schemeClr val="accent1">
                  <a:satMod val="175000"/>
                  <a:alpha val="40000"/>
                </a:schemeClr>
              </a:glow>
              <a:outerShdw blurRad="50800" dist="38100" dir="5400000" algn="t" rotWithShape="0">
                <a:prstClr val="black">
                  <a:alpha val="40000"/>
                </a:prstClr>
              </a:outerShdw>
            </a:effectLst>
            <a:scene3d>
              <a:camera prst="orthographicFront">
                <a:rot lat="0" lon="0" rev="0"/>
              </a:camera>
              <a:lightRig rig="balanced" dir="t">
                <a:rot lat="0" lon="0" rev="8700000"/>
              </a:lightRig>
            </a:scene3d>
            <a:sp3d>
              <a:bevelT w="190500" h="38100"/>
            </a:sp3d>
          </p:spPr>
        </p:pic>
        <p:sp>
          <p:nvSpPr>
            <p:cNvPr id="8" name="Rectangle 7"/>
            <p:cNvSpPr/>
            <p:nvPr/>
          </p:nvSpPr>
          <p:spPr>
            <a:xfrm>
              <a:off x="1828800" y="-152400"/>
              <a:ext cx="5433219" cy="1604541"/>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0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NLC India Limited</a:t>
              </a:r>
            </a:p>
            <a:p>
              <a:pPr algn="ctr"/>
              <a:r>
                <a:rPr lang="en-US" sz="28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Barsingsar Thermal Power Station</a:t>
              </a:r>
            </a:p>
            <a:p>
              <a:pPr algn="ctr"/>
              <a:r>
                <a:rPr lang="en-US" sz="28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Boiler Maintenance</a:t>
              </a:r>
              <a:endParaRPr lang="en-US" sz="28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pic>
          <p:nvPicPr>
            <p:cNvPr id="9" name="Picture 8" descr="Gandhiji's Logo.png"/>
            <p:cNvPicPr>
              <a:picLocks noChangeAspect="1"/>
            </p:cNvPicPr>
            <p:nvPr/>
          </p:nvPicPr>
          <p:blipFill>
            <a:blip r:embed="rId4" cstate="print"/>
            <a:stretch>
              <a:fillRect/>
            </a:stretch>
          </p:blipFill>
          <p:spPr>
            <a:xfrm>
              <a:off x="7162800" y="0"/>
              <a:ext cx="1915550" cy="1371600"/>
            </a:xfrm>
            <a:prstGeom prst="rect">
              <a:avLst/>
            </a:prstGeom>
          </p:spPr>
        </p:pic>
      </p:grpSp>
      <p:sp>
        <p:nvSpPr>
          <p:cNvPr id="10" name="Rectangle 9"/>
          <p:cNvSpPr/>
          <p:nvPr/>
        </p:nvSpPr>
        <p:spPr>
          <a:xfrm>
            <a:off x="304800" y="1752600"/>
            <a:ext cx="8686800" cy="369332"/>
          </a:xfrm>
          <a:prstGeom prst="rect">
            <a:avLst/>
          </a:prstGeom>
        </p:spPr>
        <p:txBody>
          <a:bodyPr wrap="square">
            <a:spAutoFit/>
          </a:bodyPr>
          <a:lstStyle/>
          <a:p>
            <a:endParaRPr lang="en-US" b="1" dirty="0" smtClean="0">
              <a:solidFill>
                <a:srgbClr val="002060"/>
              </a:solidFill>
              <a:latin typeface="Bookman Old Style" pitchFamily="18" charset="0"/>
            </a:endParaRPr>
          </a:p>
        </p:txBody>
      </p:sp>
      <p:sp>
        <p:nvSpPr>
          <p:cNvPr id="11" name="Rectangle 10"/>
          <p:cNvSpPr/>
          <p:nvPr/>
        </p:nvSpPr>
        <p:spPr>
          <a:xfrm>
            <a:off x="2673082" y="3244334"/>
            <a:ext cx="184731" cy="369332"/>
          </a:xfrm>
          <a:prstGeom prst="rect">
            <a:avLst/>
          </a:prstGeom>
        </p:spPr>
        <p:txBody>
          <a:bodyPr wrap="none">
            <a:spAutoFit/>
          </a:bodyPr>
          <a:lstStyle/>
          <a:p>
            <a:endParaRPr lang="en-US" b="1" dirty="0" smtClean="0">
              <a:solidFill>
                <a:srgbClr val="002060"/>
              </a:solidFill>
              <a:latin typeface="Bookman Old Style" pitchFamily="18" charset="0"/>
            </a:endParaRPr>
          </a:p>
        </p:txBody>
      </p:sp>
      <p:sp>
        <p:nvSpPr>
          <p:cNvPr id="12" name="Title 1"/>
          <p:cNvSpPr>
            <a:spLocks noGrp="1"/>
          </p:cNvSpPr>
          <p:nvPr>
            <p:ph type="subTitle" idx="1"/>
          </p:nvPr>
        </p:nvSpPr>
        <p:spPr>
          <a:xfrm>
            <a:off x="0" y="1447800"/>
            <a:ext cx="9144000" cy="5410200"/>
          </a:xfrm>
        </p:spPr>
        <p:txBody>
          <a:bodyPr/>
          <a:lstStyle/>
          <a:p>
            <a:r>
              <a:rPr lang="en-IN" dirty="0" smtClean="0">
                <a:solidFill>
                  <a:srgbClr val="00B0F0"/>
                </a:solidFill>
              </a:rPr>
              <a:t>Proposed  modification</a:t>
            </a:r>
            <a:endParaRPr lang="en-IN" dirty="0">
              <a:solidFill>
                <a:srgbClr val="00B0F0"/>
              </a:solidFill>
            </a:endParaRPr>
          </a:p>
        </p:txBody>
      </p:sp>
      <p:pic>
        <p:nvPicPr>
          <p:cNvPr id="13" name="Picture 2"/>
          <p:cNvPicPr>
            <a:picLocks noChangeAspect="1" noChangeArrowheads="1"/>
          </p:cNvPicPr>
          <p:nvPr/>
        </p:nvPicPr>
        <p:blipFill>
          <a:blip r:embed="rId5"/>
          <a:srcRect/>
          <a:stretch>
            <a:fillRect/>
          </a:stretch>
        </p:blipFill>
        <p:spPr bwMode="auto">
          <a:xfrm>
            <a:off x="182763" y="2057400"/>
            <a:ext cx="8963525" cy="4800601"/>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5"/>
          <p:cNvGrpSpPr/>
          <p:nvPr/>
        </p:nvGrpSpPr>
        <p:grpSpPr>
          <a:xfrm>
            <a:off x="0" y="0"/>
            <a:ext cx="9144000" cy="6858000"/>
            <a:chOff x="0" y="-152400"/>
            <a:chExt cx="9144000" cy="7010400"/>
          </a:xfrm>
        </p:grpSpPr>
        <p:pic>
          <p:nvPicPr>
            <p:cNvPr id="4" name="Picture 3" descr="nlcil_logo_new.jpg"/>
            <p:cNvPicPr>
              <a:picLocks noChangeAspect="1"/>
            </p:cNvPicPr>
            <p:nvPr/>
          </p:nvPicPr>
          <p:blipFill>
            <a:blip r:embed="rId2" cstate="print">
              <a:clrChange>
                <a:clrFrom>
                  <a:srgbClr val="FFFFFF"/>
                </a:clrFrom>
                <a:clrTo>
                  <a:srgbClr val="FFFFFF">
                    <a:alpha val="0"/>
                  </a:srgbClr>
                </a:clrTo>
              </a:clrChange>
            </a:blip>
            <a:stretch>
              <a:fillRect/>
            </a:stretch>
          </p:blipFill>
          <p:spPr>
            <a:xfrm>
              <a:off x="207536" y="97514"/>
              <a:ext cx="1392664" cy="1197886"/>
            </a:xfrm>
            <a:prstGeom prst="rect">
              <a:avLst/>
            </a:prstGeom>
          </p:spPr>
        </p:pic>
        <p:pic>
          <p:nvPicPr>
            <p:cNvPr id="7" name="Picture 2"/>
            <p:cNvPicPr>
              <a:picLocks noChangeAspect="1" noChangeArrowheads="1"/>
            </p:cNvPicPr>
            <p:nvPr/>
          </p:nvPicPr>
          <p:blipFill>
            <a:blip r:embed="rId3" cstate="print">
              <a:duotone>
                <a:schemeClr val="bg2">
                  <a:shade val="45000"/>
                  <a:satMod val="135000"/>
                </a:schemeClr>
                <a:prstClr val="white"/>
              </a:duotone>
            </a:blip>
            <a:srcRect/>
            <a:stretch>
              <a:fillRect/>
            </a:stretch>
          </p:blipFill>
          <p:spPr bwMode="auto">
            <a:xfrm>
              <a:off x="0" y="1371600"/>
              <a:ext cx="9144000" cy="5486400"/>
            </a:xfrm>
            <a:prstGeom prst="rect">
              <a:avLst/>
            </a:prstGeom>
            <a:noFill/>
            <a:ln w="9525">
              <a:solidFill>
                <a:schemeClr val="accent4"/>
              </a:solidFill>
              <a:miter lim="800000"/>
              <a:headEnd/>
              <a:tailEnd/>
            </a:ln>
            <a:effectLst>
              <a:glow rad="63500">
                <a:schemeClr val="accent1">
                  <a:satMod val="175000"/>
                  <a:alpha val="40000"/>
                </a:schemeClr>
              </a:glow>
              <a:outerShdw blurRad="50800" dist="38100" dir="5400000" algn="t" rotWithShape="0">
                <a:prstClr val="black">
                  <a:alpha val="40000"/>
                </a:prstClr>
              </a:outerShdw>
            </a:effectLst>
            <a:scene3d>
              <a:camera prst="orthographicFront">
                <a:rot lat="0" lon="0" rev="0"/>
              </a:camera>
              <a:lightRig rig="balanced" dir="t">
                <a:rot lat="0" lon="0" rev="8700000"/>
              </a:lightRig>
            </a:scene3d>
            <a:sp3d>
              <a:bevelT w="190500" h="38100"/>
            </a:sp3d>
          </p:spPr>
        </p:pic>
        <p:sp>
          <p:nvSpPr>
            <p:cNvPr id="8" name="Rectangle 7"/>
            <p:cNvSpPr/>
            <p:nvPr/>
          </p:nvSpPr>
          <p:spPr>
            <a:xfrm>
              <a:off x="1828800" y="-152400"/>
              <a:ext cx="5433219" cy="1604541"/>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0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NLC India Limited</a:t>
              </a:r>
            </a:p>
            <a:p>
              <a:pPr algn="ctr"/>
              <a:r>
                <a:rPr lang="en-US" sz="28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Barsingsar Thermal Power Station</a:t>
              </a:r>
            </a:p>
            <a:p>
              <a:pPr algn="ctr"/>
              <a:r>
                <a:rPr lang="en-US" sz="28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Boiler Maintenance</a:t>
              </a:r>
              <a:endParaRPr lang="en-US" sz="28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pic>
          <p:nvPicPr>
            <p:cNvPr id="9" name="Picture 8" descr="Gandhiji's Logo.png"/>
            <p:cNvPicPr>
              <a:picLocks noChangeAspect="1"/>
            </p:cNvPicPr>
            <p:nvPr/>
          </p:nvPicPr>
          <p:blipFill>
            <a:blip r:embed="rId4" cstate="print"/>
            <a:stretch>
              <a:fillRect/>
            </a:stretch>
          </p:blipFill>
          <p:spPr>
            <a:xfrm>
              <a:off x="7162800" y="0"/>
              <a:ext cx="1915550" cy="1371600"/>
            </a:xfrm>
            <a:prstGeom prst="rect">
              <a:avLst/>
            </a:prstGeom>
          </p:spPr>
        </p:pic>
      </p:grpSp>
      <p:sp>
        <p:nvSpPr>
          <p:cNvPr id="10" name="Rectangle 9"/>
          <p:cNvSpPr/>
          <p:nvPr/>
        </p:nvSpPr>
        <p:spPr>
          <a:xfrm>
            <a:off x="304800" y="1752600"/>
            <a:ext cx="8686800" cy="369332"/>
          </a:xfrm>
          <a:prstGeom prst="rect">
            <a:avLst/>
          </a:prstGeom>
        </p:spPr>
        <p:txBody>
          <a:bodyPr wrap="square">
            <a:spAutoFit/>
          </a:bodyPr>
          <a:lstStyle/>
          <a:p>
            <a:endParaRPr lang="en-US" b="1" dirty="0" smtClean="0">
              <a:solidFill>
                <a:srgbClr val="002060"/>
              </a:solidFill>
              <a:latin typeface="Bookman Old Style" pitchFamily="18" charset="0"/>
            </a:endParaRPr>
          </a:p>
        </p:txBody>
      </p:sp>
      <p:sp>
        <p:nvSpPr>
          <p:cNvPr id="11" name="Rectangle 10"/>
          <p:cNvSpPr/>
          <p:nvPr/>
        </p:nvSpPr>
        <p:spPr>
          <a:xfrm>
            <a:off x="2673082" y="3244334"/>
            <a:ext cx="184731" cy="369332"/>
          </a:xfrm>
          <a:prstGeom prst="rect">
            <a:avLst/>
          </a:prstGeom>
        </p:spPr>
        <p:txBody>
          <a:bodyPr wrap="none">
            <a:spAutoFit/>
          </a:bodyPr>
          <a:lstStyle/>
          <a:p>
            <a:endParaRPr lang="en-US" b="1" dirty="0" smtClean="0">
              <a:solidFill>
                <a:srgbClr val="002060"/>
              </a:solidFill>
              <a:latin typeface="Bookman Old Style" pitchFamily="18" charset="0"/>
            </a:endParaRPr>
          </a:p>
        </p:txBody>
      </p:sp>
      <p:sp>
        <p:nvSpPr>
          <p:cNvPr id="14" name="Subtitle 2"/>
          <p:cNvSpPr>
            <a:spLocks noGrp="1"/>
          </p:cNvSpPr>
          <p:nvPr>
            <p:ph type="subTitle" idx="1"/>
          </p:nvPr>
        </p:nvSpPr>
        <p:spPr>
          <a:xfrm>
            <a:off x="0" y="1447800"/>
            <a:ext cx="9144000" cy="5410200"/>
          </a:xfrm>
        </p:spPr>
        <p:txBody>
          <a:bodyPr/>
          <a:lstStyle/>
          <a:p>
            <a:endParaRPr lang="en-US" b="1" dirty="0" smtClean="0">
              <a:solidFill>
                <a:srgbClr val="002060"/>
              </a:solidFill>
              <a:latin typeface="Bookman Old Style" pitchFamily="18" charset="0"/>
            </a:endParaRPr>
          </a:p>
        </p:txBody>
      </p:sp>
      <p:pic>
        <p:nvPicPr>
          <p:cNvPr id="12" name="Picture 2" descr="I:\SCW MOD PRESENTATION\New Doc 2018-01-04_4.jpg"/>
          <p:cNvPicPr>
            <a:picLocks noChangeAspect="1" noChangeArrowheads="1"/>
          </p:cNvPicPr>
          <p:nvPr/>
        </p:nvPicPr>
        <p:blipFill>
          <a:blip r:embed="rId5"/>
          <a:srcRect/>
          <a:stretch>
            <a:fillRect/>
          </a:stretch>
        </p:blipFill>
        <p:spPr bwMode="auto">
          <a:xfrm>
            <a:off x="1357290" y="1515730"/>
            <a:ext cx="5119710" cy="5342269"/>
          </a:xfrm>
          <a:prstGeom prst="rect">
            <a:avLst/>
          </a:prstGeom>
          <a:noFill/>
        </p:spPr>
      </p:pic>
    </p:spTree>
  </p:cSld>
  <p:clrMapOvr>
    <a:masterClrMapping/>
  </p:clrMapOvr>
  <p:transition>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5"/>
          <p:cNvGrpSpPr/>
          <p:nvPr/>
        </p:nvGrpSpPr>
        <p:grpSpPr>
          <a:xfrm>
            <a:off x="0" y="0"/>
            <a:ext cx="9144000" cy="6858000"/>
            <a:chOff x="0" y="-152400"/>
            <a:chExt cx="9144000" cy="7010400"/>
          </a:xfrm>
        </p:grpSpPr>
        <p:pic>
          <p:nvPicPr>
            <p:cNvPr id="4" name="Picture 3" descr="nlcil_logo_new.jpg"/>
            <p:cNvPicPr>
              <a:picLocks noChangeAspect="1"/>
            </p:cNvPicPr>
            <p:nvPr/>
          </p:nvPicPr>
          <p:blipFill>
            <a:blip r:embed="rId2" cstate="print">
              <a:clrChange>
                <a:clrFrom>
                  <a:srgbClr val="FFFFFF"/>
                </a:clrFrom>
                <a:clrTo>
                  <a:srgbClr val="FFFFFF">
                    <a:alpha val="0"/>
                  </a:srgbClr>
                </a:clrTo>
              </a:clrChange>
            </a:blip>
            <a:stretch>
              <a:fillRect/>
            </a:stretch>
          </p:blipFill>
          <p:spPr>
            <a:xfrm>
              <a:off x="207536" y="97514"/>
              <a:ext cx="1392664" cy="1197886"/>
            </a:xfrm>
            <a:prstGeom prst="rect">
              <a:avLst/>
            </a:prstGeom>
          </p:spPr>
        </p:pic>
        <p:pic>
          <p:nvPicPr>
            <p:cNvPr id="7" name="Picture 2"/>
            <p:cNvPicPr>
              <a:picLocks noChangeAspect="1" noChangeArrowheads="1"/>
            </p:cNvPicPr>
            <p:nvPr/>
          </p:nvPicPr>
          <p:blipFill>
            <a:blip r:embed="rId3" cstate="print">
              <a:duotone>
                <a:schemeClr val="bg2">
                  <a:shade val="45000"/>
                  <a:satMod val="135000"/>
                </a:schemeClr>
                <a:prstClr val="white"/>
              </a:duotone>
            </a:blip>
            <a:srcRect/>
            <a:stretch>
              <a:fillRect/>
            </a:stretch>
          </p:blipFill>
          <p:spPr bwMode="auto">
            <a:xfrm>
              <a:off x="0" y="1371600"/>
              <a:ext cx="9144000" cy="5486400"/>
            </a:xfrm>
            <a:prstGeom prst="rect">
              <a:avLst/>
            </a:prstGeom>
            <a:noFill/>
            <a:ln w="9525">
              <a:solidFill>
                <a:schemeClr val="accent4"/>
              </a:solidFill>
              <a:miter lim="800000"/>
              <a:headEnd/>
              <a:tailEnd/>
            </a:ln>
            <a:effectLst>
              <a:glow rad="63500">
                <a:schemeClr val="accent1">
                  <a:satMod val="175000"/>
                  <a:alpha val="40000"/>
                </a:schemeClr>
              </a:glow>
              <a:outerShdw blurRad="50800" dist="38100" dir="5400000" algn="t" rotWithShape="0">
                <a:prstClr val="black">
                  <a:alpha val="40000"/>
                </a:prstClr>
              </a:outerShdw>
            </a:effectLst>
            <a:scene3d>
              <a:camera prst="orthographicFront">
                <a:rot lat="0" lon="0" rev="0"/>
              </a:camera>
              <a:lightRig rig="balanced" dir="t">
                <a:rot lat="0" lon="0" rev="8700000"/>
              </a:lightRig>
            </a:scene3d>
            <a:sp3d>
              <a:bevelT w="190500" h="38100"/>
            </a:sp3d>
          </p:spPr>
        </p:pic>
        <p:sp>
          <p:nvSpPr>
            <p:cNvPr id="8" name="Rectangle 7"/>
            <p:cNvSpPr/>
            <p:nvPr/>
          </p:nvSpPr>
          <p:spPr>
            <a:xfrm>
              <a:off x="1828800" y="-152400"/>
              <a:ext cx="5433219" cy="1604541"/>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0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NLC India Limited</a:t>
              </a:r>
            </a:p>
            <a:p>
              <a:pPr algn="ctr"/>
              <a:r>
                <a:rPr lang="en-US" sz="28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Barsingsar Thermal Power Station</a:t>
              </a:r>
            </a:p>
            <a:p>
              <a:pPr algn="ctr"/>
              <a:r>
                <a:rPr lang="en-US" sz="28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Boiler Maintenance</a:t>
              </a:r>
              <a:endParaRPr lang="en-US" sz="28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pic>
          <p:nvPicPr>
            <p:cNvPr id="9" name="Picture 8" descr="Gandhiji's Logo.png"/>
            <p:cNvPicPr>
              <a:picLocks noChangeAspect="1"/>
            </p:cNvPicPr>
            <p:nvPr/>
          </p:nvPicPr>
          <p:blipFill>
            <a:blip r:embed="rId4" cstate="print"/>
            <a:stretch>
              <a:fillRect/>
            </a:stretch>
          </p:blipFill>
          <p:spPr>
            <a:xfrm>
              <a:off x="7162800" y="0"/>
              <a:ext cx="1915550" cy="1371600"/>
            </a:xfrm>
            <a:prstGeom prst="rect">
              <a:avLst/>
            </a:prstGeom>
          </p:spPr>
        </p:pic>
      </p:grpSp>
      <p:sp>
        <p:nvSpPr>
          <p:cNvPr id="10" name="Rectangle 9"/>
          <p:cNvSpPr/>
          <p:nvPr/>
        </p:nvSpPr>
        <p:spPr>
          <a:xfrm>
            <a:off x="304800" y="1752600"/>
            <a:ext cx="8686800" cy="369332"/>
          </a:xfrm>
          <a:prstGeom prst="rect">
            <a:avLst/>
          </a:prstGeom>
        </p:spPr>
        <p:txBody>
          <a:bodyPr wrap="square">
            <a:spAutoFit/>
          </a:bodyPr>
          <a:lstStyle/>
          <a:p>
            <a:endParaRPr lang="en-US" b="1" dirty="0" smtClean="0">
              <a:solidFill>
                <a:srgbClr val="002060"/>
              </a:solidFill>
              <a:latin typeface="Bookman Old Style" pitchFamily="18" charset="0"/>
            </a:endParaRPr>
          </a:p>
        </p:txBody>
      </p:sp>
      <p:sp>
        <p:nvSpPr>
          <p:cNvPr id="11" name="Rectangle 10"/>
          <p:cNvSpPr/>
          <p:nvPr/>
        </p:nvSpPr>
        <p:spPr>
          <a:xfrm>
            <a:off x="2673082" y="3244334"/>
            <a:ext cx="184731" cy="369332"/>
          </a:xfrm>
          <a:prstGeom prst="rect">
            <a:avLst/>
          </a:prstGeom>
        </p:spPr>
        <p:txBody>
          <a:bodyPr wrap="none">
            <a:spAutoFit/>
          </a:bodyPr>
          <a:lstStyle/>
          <a:p>
            <a:endParaRPr lang="en-US" b="1" dirty="0" smtClean="0">
              <a:solidFill>
                <a:srgbClr val="002060"/>
              </a:solidFill>
              <a:latin typeface="Bookman Old Style" pitchFamily="18" charset="0"/>
            </a:endParaRPr>
          </a:p>
        </p:txBody>
      </p:sp>
      <p:sp>
        <p:nvSpPr>
          <p:cNvPr id="14" name="Subtitle 2"/>
          <p:cNvSpPr>
            <a:spLocks noGrp="1"/>
          </p:cNvSpPr>
          <p:nvPr>
            <p:ph type="subTitle" idx="1"/>
          </p:nvPr>
        </p:nvSpPr>
        <p:spPr>
          <a:xfrm>
            <a:off x="0" y="1447800"/>
            <a:ext cx="9144000" cy="5410200"/>
          </a:xfrm>
        </p:spPr>
        <p:txBody>
          <a:bodyPr/>
          <a:lstStyle/>
          <a:p>
            <a:endParaRPr lang="en-US" b="1" dirty="0" smtClean="0">
              <a:solidFill>
                <a:srgbClr val="002060"/>
              </a:solidFill>
              <a:latin typeface="Bookman Old Style" pitchFamily="18" charset="0"/>
            </a:endParaRPr>
          </a:p>
        </p:txBody>
      </p:sp>
      <p:pic>
        <p:nvPicPr>
          <p:cNvPr id="12" name="Picture 2" descr="I:\SCW MOD PRESENTATION\New Doc 2018-01-04_1.jpg"/>
          <p:cNvPicPr>
            <a:picLocks noChangeAspect="1" noChangeArrowheads="1"/>
          </p:cNvPicPr>
          <p:nvPr/>
        </p:nvPicPr>
        <p:blipFill>
          <a:blip r:embed="rId5"/>
          <a:srcRect/>
          <a:stretch>
            <a:fillRect/>
          </a:stretch>
        </p:blipFill>
        <p:spPr bwMode="auto">
          <a:xfrm>
            <a:off x="0" y="1981200"/>
            <a:ext cx="8915400" cy="4876800"/>
          </a:xfrm>
          <a:prstGeom prst="rect">
            <a:avLst/>
          </a:prstGeom>
          <a:noFill/>
        </p:spPr>
      </p:pic>
      <p:sp>
        <p:nvSpPr>
          <p:cNvPr id="13" name="Oval Callout 12"/>
          <p:cNvSpPr/>
          <p:nvPr/>
        </p:nvSpPr>
        <p:spPr>
          <a:xfrm>
            <a:off x="6705600" y="2667000"/>
            <a:ext cx="1714512" cy="571504"/>
          </a:xfrm>
          <a:prstGeom prst="wedgeEllipseCallout">
            <a:avLst>
              <a:gd name="adj1" fmla="val -161332"/>
              <a:gd name="adj2" fmla="val 25504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smtClean="0"/>
              <a:t>ROOF SCW</a:t>
            </a:r>
            <a:endParaRPr lang="en-IN" dirty="0"/>
          </a:p>
        </p:txBody>
      </p:sp>
      <p:sp>
        <p:nvSpPr>
          <p:cNvPr id="15" name="Rounded Rectangular Callout 14"/>
          <p:cNvSpPr/>
          <p:nvPr/>
        </p:nvSpPr>
        <p:spPr>
          <a:xfrm>
            <a:off x="357158" y="5715016"/>
            <a:ext cx="1071570" cy="500066"/>
          </a:xfrm>
          <a:prstGeom prst="wedgeRoundRectCallout">
            <a:avLst>
              <a:gd name="adj1" fmla="val 172973"/>
              <a:gd name="adj2" fmla="val -283842"/>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400" dirty="0" smtClean="0"/>
              <a:t>FRONT SCW</a:t>
            </a:r>
            <a:endParaRPr lang="en-IN" sz="1400" dirty="0"/>
          </a:p>
        </p:txBody>
      </p:sp>
      <p:sp>
        <p:nvSpPr>
          <p:cNvPr id="16" name="Rounded Rectangular Callout 15"/>
          <p:cNvSpPr/>
          <p:nvPr/>
        </p:nvSpPr>
        <p:spPr>
          <a:xfrm>
            <a:off x="228600" y="4114800"/>
            <a:ext cx="857256" cy="357190"/>
          </a:xfrm>
          <a:prstGeom prst="wedgeRoundRectCallout">
            <a:avLst>
              <a:gd name="adj1" fmla="val 221425"/>
              <a:gd name="adj2" fmla="val -137092"/>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200" dirty="0" smtClean="0"/>
              <a:t>HEADER</a:t>
            </a:r>
            <a:endParaRPr lang="en-IN" sz="1200" dirty="0"/>
          </a:p>
        </p:txBody>
      </p:sp>
    </p:spTree>
  </p:cSld>
  <p:clrMapOvr>
    <a:masterClrMapping/>
  </p:clrMapOvr>
  <p:transition>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5"/>
          <p:cNvGrpSpPr/>
          <p:nvPr/>
        </p:nvGrpSpPr>
        <p:grpSpPr>
          <a:xfrm>
            <a:off x="0" y="0"/>
            <a:ext cx="9144000" cy="6858000"/>
            <a:chOff x="0" y="-152400"/>
            <a:chExt cx="9144000" cy="7010400"/>
          </a:xfrm>
        </p:grpSpPr>
        <p:pic>
          <p:nvPicPr>
            <p:cNvPr id="4" name="Picture 3" descr="nlcil_logo_new.jpg"/>
            <p:cNvPicPr>
              <a:picLocks noChangeAspect="1"/>
            </p:cNvPicPr>
            <p:nvPr/>
          </p:nvPicPr>
          <p:blipFill>
            <a:blip r:embed="rId2" cstate="print">
              <a:clrChange>
                <a:clrFrom>
                  <a:srgbClr val="FFFFFF"/>
                </a:clrFrom>
                <a:clrTo>
                  <a:srgbClr val="FFFFFF">
                    <a:alpha val="0"/>
                  </a:srgbClr>
                </a:clrTo>
              </a:clrChange>
            </a:blip>
            <a:stretch>
              <a:fillRect/>
            </a:stretch>
          </p:blipFill>
          <p:spPr>
            <a:xfrm>
              <a:off x="207536" y="97514"/>
              <a:ext cx="1392664" cy="1197886"/>
            </a:xfrm>
            <a:prstGeom prst="rect">
              <a:avLst/>
            </a:prstGeom>
          </p:spPr>
        </p:pic>
        <p:pic>
          <p:nvPicPr>
            <p:cNvPr id="7" name="Picture 2"/>
            <p:cNvPicPr>
              <a:picLocks noChangeAspect="1" noChangeArrowheads="1"/>
            </p:cNvPicPr>
            <p:nvPr/>
          </p:nvPicPr>
          <p:blipFill>
            <a:blip r:embed="rId3" cstate="print">
              <a:duotone>
                <a:schemeClr val="bg2">
                  <a:shade val="45000"/>
                  <a:satMod val="135000"/>
                </a:schemeClr>
                <a:prstClr val="white"/>
              </a:duotone>
            </a:blip>
            <a:srcRect/>
            <a:stretch>
              <a:fillRect/>
            </a:stretch>
          </p:blipFill>
          <p:spPr bwMode="auto">
            <a:xfrm>
              <a:off x="0" y="1371600"/>
              <a:ext cx="9144000" cy="5486400"/>
            </a:xfrm>
            <a:prstGeom prst="rect">
              <a:avLst/>
            </a:prstGeom>
            <a:noFill/>
            <a:ln w="9525">
              <a:solidFill>
                <a:schemeClr val="accent4"/>
              </a:solidFill>
              <a:miter lim="800000"/>
              <a:headEnd/>
              <a:tailEnd/>
            </a:ln>
            <a:effectLst>
              <a:glow rad="63500">
                <a:schemeClr val="accent1">
                  <a:satMod val="175000"/>
                  <a:alpha val="40000"/>
                </a:schemeClr>
              </a:glow>
              <a:outerShdw blurRad="50800" dist="38100" dir="5400000" algn="t" rotWithShape="0">
                <a:prstClr val="black">
                  <a:alpha val="40000"/>
                </a:prstClr>
              </a:outerShdw>
            </a:effectLst>
            <a:scene3d>
              <a:camera prst="orthographicFront">
                <a:rot lat="0" lon="0" rev="0"/>
              </a:camera>
              <a:lightRig rig="balanced" dir="t">
                <a:rot lat="0" lon="0" rev="8700000"/>
              </a:lightRig>
            </a:scene3d>
            <a:sp3d>
              <a:bevelT w="190500" h="38100"/>
            </a:sp3d>
          </p:spPr>
        </p:pic>
        <p:sp>
          <p:nvSpPr>
            <p:cNvPr id="8" name="Rectangle 7"/>
            <p:cNvSpPr/>
            <p:nvPr/>
          </p:nvSpPr>
          <p:spPr>
            <a:xfrm>
              <a:off x="1828800" y="-152400"/>
              <a:ext cx="5433219" cy="1604541"/>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0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NLC India Limited</a:t>
              </a:r>
            </a:p>
            <a:p>
              <a:pPr algn="ctr"/>
              <a:r>
                <a:rPr lang="en-US" sz="28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Barsingsar Thermal Power Station</a:t>
              </a:r>
            </a:p>
            <a:p>
              <a:pPr algn="ctr"/>
              <a:r>
                <a:rPr lang="en-US" sz="28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Boiler Maintenance</a:t>
              </a:r>
              <a:endParaRPr lang="en-US" sz="28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pic>
          <p:nvPicPr>
            <p:cNvPr id="9" name="Picture 8" descr="Gandhiji's Logo.png"/>
            <p:cNvPicPr>
              <a:picLocks noChangeAspect="1"/>
            </p:cNvPicPr>
            <p:nvPr/>
          </p:nvPicPr>
          <p:blipFill>
            <a:blip r:embed="rId4" cstate="print"/>
            <a:stretch>
              <a:fillRect/>
            </a:stretch>
          </p:blipFill>
          <p:spPr>
            <a:xfrm>
              <a:off x="7162800" y="0"/>
              <a:ext cx="1915550" cy="1371600"/>
            </a:xfrm>
            <a:prstGeom prst="rect">
              <a:avLst/>
            </a:prstGeom>
          </p:spPr>
        </p:pic>
      </p:grpSp>
      <p:sp>
        <p:nvSpPr>
          <p:cNvPr id="10" name="Rectangle 9"/>
          <p:cNvSpPr/>
          <p:nvPr/>
        </p:nvSpPr>
        <p:spPr>
          <a:xfrm>
            <a:off x="304800" y="1752600"/>
            <a:ext cx="8686800" cy="369332"/>
          </a:xfrm>
          <a:prstGeom prst="rect">
            <a:avLst/>
          </a:prstGeom>
        </p:spPr>
        <p:txBody>
          <a:bodyPr wrap="square">
            <a:spAutoFit/>
          </a:bodyPr>
          <a:lstStyle/>
          <a:p>
            <a:endParaRPr lang="en-US" b="1" dirty="0" smtClean="0">
              <a:solidFill>
                <a:srgbClr val="002060"/>
              </a:solidFill>
              <a:latin typeface="Bookman Old Style" pitchFamily="18" charset="0"/>
            </a:endParaRPr>
          </a:p>
        </p:txBody>
      </p:sp>
      <p:sp>
        <p:nvSpPr>
          <p:cNvPr id="11" name="Rectangle 10"/>
          <p:cNvSpPr/>
          <p:nvPr/>
        </p:nvSpPr>
        <p:spPr>
          <a:xfrm>
            <a:off x="2673082" y="3244334"/>
            <a:ext cx="184731" cy="369332"/>
          </a:xfrm>
          <a:prstGeom prst="rect">
            <a:avLst/>
          </a:prstGeom>
        </p:spPr>
        <p:txBody>
          <a:bodyPr wrap="none">
            <a:spAutoFit/>
          </a:bodyPr>
          <a:lstStyle/>
          <a:p>
            <a:endParaRPr lang="en-US" b="1" dirty="0" smtClean="0">
              <a:solidFill>
                <a:srgbClr val="002060"/>
              </a:solidFill>
              <a:latin typeface="Bookman Old Style" pitchFamily="18" charset="0"/>
            </a:endParaRPr>
          </a:p>
        </p:txBody>
      </p:sp>
      <p:sp>
        <p:nvSpPr>
          <p:cNvPr id="14" name="Subtitle 2"/>
          <p:cNvSpPr>
            <a:spLocks noGrp="1"/>
          </p:cNvSpPr>
          <p:nvPr>
            <p:ph type="subTitle" idx="1"/>
          </p:nvPr>
        </p:nvSpPr>
        <p:spPr>
          <a:xfrm>
            <a:off x="0" y="1447800"/>
            <a:ext cx="9144000" cy="5410200"/>
          </a:xfrm>
        </p:spPr>
        <p:txBody>
          <a:bodyPr/>
          <a:lstStyle/>
          <a:p>
            <a:endParaRPr lang="en-US" b="1" dirty="0" smtClean="0">
              <a:solidFill>
                <a:srgbClr val="002060"/>
              </a:solidFill>
              <a:latin typeface="Bookman Old Style" pitchFamily="18" charset="0"/>
            </a:endParaRPr>
          </a:p>
        </p:txBody>
      </p:sp>
      <p:pic>
        <p:nvPicPr>
          <p:cNvPr id="12" name="Picture 2" descr="I:\SCW MOD PRESENTATION\New Doc 2018-01-04_3.jpg"/>
          <p:cNvPicPr>
            <a:picLocks noChangeAspect="1" noChangeArrowheads="1"/>
          </p:cNvPicPr>
          <p:nvPr/>
        </p:nvPicPr>
        <p:blipFill>
          <a:blip r:embed="rId5"/>
          <a:srcRect/>
          <a:stretch>
            <a:fillRect/>
          </a:stretch>
        </p:blipFill>
        <p:spPr bwMode="auto">
          <a:xfrm>
            <a:off x="0" y="1600200"/>
            <a:ext cx="9144000" cy="5229366"/>
          </a:xfrm>
          <a:prstGeom prst="rect">
            <a:avLst/>
          </a:prstGeom>
          <a:noFill/>
        </p:spPr>
      </p:pic>
    </p:spTree>
  </p:cSld>
  <p:clrMapOvr>
    <a:masterClrMapping/>
  </p:clrMapOvr>
  <p:transition>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5"/>
          <p:cNvGrpSpPr/>
          <p:nvPr/>
        </p:nvGrpSpPr>
        <p:grpSpPr>
          <a:xfrm>
            <a:off x="0" y="0"/>
            <a:ext cx="9144000" cy="6858000"/>
            <a:chOff x="0" y="-152400"/>
            <a:chExt cx="9144000" cy="7010400"/>
          </a:xfrm>
        </p:grpSpPr>
        <p:pic>
          <p:nvPicPr>
            <p:cNvPr id="4" name="Picture 3" descr="nlcil_logo_new.jpg"/>
            <p:cNvPicPr>
              <a:picLocks noChangeAspect="1"/>
            </p:cNvPicPr>
            <p:nvPr/>
          </p:nvPicPr>
          <p:blipFill>
            <a:blip r:embed="rId2" cstate="print">
              <a:clrChange>
                <a:clrFrom>
                  <a:srgbClr val="FFFFFF"/>
                </a:clrFrom>
                <a:clrTo>
                  <a:srgbClr val="FFFFFF">
                    <a:alpha val="0"/>
                  </a:srgbClr>
                </a:clrTo>
              </a:clrChange>
            </a:blip>
            <a:stretch>
              <a:fillRect/>
            </a:stretch>
          </p:blipFill>
          <p:spPr>
            <a:xfrm>
              <a:off x="207536" y="97514"/>
              <a:ext cx="1392664" cy="1197886"/>
            </a:xfrm>
            <a:prstGeom prst="rect">
              <a:avLst/>
            </a:prstGeom>
          </p:spPr>
        </p:pic>
        <p:pic>
          <p:nvPicPr>
            <p:cNvPr id="7" name="Picture 2"/>
            <p:cNvPicPr>
              <a:picLocks noChangeAspect="1" noChangeArrowheads="1"/>
            </p:cNvPicPr>
            <p:nvPr/>
          </p:nvPicPr>
          <p:blipFill>
            <a:blip r:embed="rId3" cstate="print">
              <a:duotone>
                <a:schemeClr val="bg2">
                  <a:shade val="45000"/>
                  <a:satMod val="135000"/>
                </a:schemeClr>
                <a:prstClr val="white"/>
              </a:duotone>
            </a:blip>
            <a:srcRect/>
            <a:stretch>
              <a:fillRect/>
            </a:stretch>
          </p:blipFill>
          <p:spPr bwMode="auto">
            <a:xfrm>
              <a:off x="0" y="1371600"/>
              <a:ext cx="9144000" cy="5486400"/>
            </a:xfrm>
            <a:prstGeom prst="rect">
              <a:avLst/>
            </a:prstGeom>
            <a:noFill/>
            <a:ln w="9525">
              <a:solidFill>
                <a:schemeClr val="accent4"/>
              </a:solidFill>
              <a:miter lim="800000"/>
              <a:headEnd/>
              <a:tailEnd/>
            </a:ln>
            <a:effectLst>
              <a:glow rad="63500">
                <a:schemeClr val="accent1">
                  <a:satMod val="175000"/>
                  <a:alpha val="40000"/>
                </a:schemeClr>
              </a:glow>
              <a:outerShdw blurRad="50800" dist="38100" dir="5400000" algn="t" rotWithShape="0">
                <a:prstClr val="black">
                  <a:alpha val="40000"/>
                </a:prstClr>
              </a:outerShdw>
            </a:effectLst>
            <a:scene3d>
              <a:camera prst="orthographicFront">
                <a:rot lat="0" lon="0" rev="0"/>
              </a:camera>
              <a:lightRig rig="balanced" dir="t">
                <a:rot lat="0" lon="0" rev="8700000"/>
              </a:lightRig>
            </a:scene3d>
            <a:sp3d>
              <a:bevelT w="190500" h="38100"/>
            </a:sp3d>
          </p:spPr>
        </p:pic>
        <p:sp>
          <p:nvSpPr>
            <p:cNvPr id="8" name="Rectangle 7"/>
            <p:cNvSpPr/>
            <p:nvPr/>
          </p:nvSpPr>
          <p:spPr>
            <a:xfrm>
              <a:off x="1828800" y="-152400"/>
              <a:ext cx="5433219" cy="1604541"/>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0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NLC India Limited</a:t>
              </a:r>
            </a:p>
            <a:p>
              <a:pPr algn="ctr"/>
              <a:r>
                <a:rPr lang="en-US" sz="28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Barsingsar Thermal Power Station</a:t>
              </a:r>
            </a:p>
            <a:p>
              <a:pPr algn="ctr"/>
              <a:r>
                <a:rPr lang="en-US" sz="28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Boiler Maintenance</a:t>
              </a:r>
              <a:endParaRPr lang="en-US" sz="28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pic>
          <p:nvPicPr>
            <p:cNvPr id="9" name="Picture 8" descr="Gandhiji's Logo.png"/>
            <p:cNvPicPr>
              <a:picLocks noChangeAspect="1"/>
            </p:cNvPicPr>
            <p:nvPr/>
          </p:nvPicPr>
          <p:blipFill>
            <a:blip r:embed="rId4" cstate="print"/>
            <a:stretch>
              <a:fillRect/>
            </a:stretch>
          </p:blipFill>
          <p:spPr>
            <a:xfrm>
              <a:off x="7162800" y="0"/>
              <a:ext cx="1915550" cy="1371600"/>
            </a:xfrm>
            <a:prstGeom prst="rect">
              <a:avLst/>
            </a:prstGeom>
          </p:spPr>
        </p:pic>
      </p:grpSp>
      <p:sp>
        <p:nvSpPr>
          <p:cNvPr id="10" name="Rectangle 9"/>
          <p:cNvSpPr/>
          <p:nvPr/>
        </p:nvSpPr>
        <p:spPr>
          <a:xfrm>
            <a:off x="304800" y="1752600"/>
            <a:ext cx="8686800" cy="369332"/>
          </a:xfrm>
          <a:prstGeom prst="rect">
            <a:avLst/>
          </a:prstGeom>
        </p:spPr>
        <p:txBody>
          <a:bodyPr wrap="square">
            <a:spAutoFit/>
          </a:bodyPr>
          <a:lstStyle/>
          <a:p>
            <a:endParaRPr lang="en-US" b="1" dirty="0" smtClean="0">
              <a:solidFill>
                <a:srgbClr val="002060"/>
              </a:solidFill>
              <a:latin typeface="Bookman Old Style" pitchFamily="18" charset="0"/>
            </a:endParaRPr>
          </a:p>
        </p:txBody>
      </p:sp>
      <p:sp>
        <p:nvSpPr>
          <p:cNvPr id="11" name="Rectangle 10"/>
          <p:cNvSpPr/>
          <p:nvPr/>
        </p:nvSpPr>
        <p:spPr>
          <a:xfrm>
            <a:off x="2673082" y="3244334"/>
            <a:ext cx="184731" cy="369332"/>
          </a:xfrm>
          <a:prstGeom prst="rect">
            <a:avLst/>
          </a:prstGeom>
        </p:spPr>
        <p:txBody>
          <a:bodyPr wrap="none">
            <a:spAutoFit/>
          </a:bodyPr>
          <a:lstStyle/>
          <a:p>
            <a:endParaRPr lang="en-US" b="1" dirty="0" smtClean="0">
              <a:solidFill>
                <a:srgbClr val="002060"/>
              </a:solidFill>
              <a:latin typeface="Bookman Old Style" pitchFamily="18" charset="0"/>
            </a:endParaRPr>
          </a:p>
        </p:txBody>
      </p:sp>
      <p:sp>
        <p:nvSpPr>
          <p:cNvPr id="14" name="Subtitle 2"/>
          <p:cNvSpPr>
            <a:spLocks noGrp="1"/>
          </p:cNvSpPr>
          <p:nvPr>
            <p:ph type="subTitle" idx="1"/>
          </p:nvPr>
        </p:nvSpPr>
        <p:spPr>
          <a:xfrm>
            <a:off x="0" y="1447800"/>
            <a:ext cx="9144000" cy="5410200"/>
          </a:xfrm>
        </p:spPr>
        <p:txBody>
          <a:bodyPr/>
          <a:lstStyle/>
          <a:p>
            <a:endParaRPr lang="en-US" b="1" dirty="0" smtClean="0">
              <a:solidFill>
                <a:srgbClr val="002060"/>
              </a:solidFill>
              <a:latin typeface="Bookman Old Style" pitchFamily="18" charset="0"/>
            </a:endParaRPr>
          </a:p>
        </p:txBody>
      </p:sp>
      <p:pic>
        <p:nvPicPr>
          <p:cNvPr id="12" name="Picture 2" descr="I:\SCW MOD PRESENTATION\New Doc 2018-01-04_6.jpg"/>
          <p:cNvPicPr>
            <a:picLocks noChangeAspect="1" noChangeArrowheads="1"/>
          </p:cNvPicPr>
          <p:nvPr/>
        </p:nvPicPr>
        <p:blipFill>
          <a:blip r:embed="rId5"/>
          <a:srcRect/>
          <a:stretch>
            <a:fillRect/>
          </a:stretch>
        </p:blipFill>
        <p:spPr bwMode="auto">
          <a:xfrm>
            <a:off x="0" y="1524000"/>
            <a:ext cx="9144000" cy="5334000"/>
          </a:xfrm>
          <a:prstGeom prst="rect">
            <a:avLst/>
          </a:prstGeom>
          <a:noFill/>
        </p:spPr>
      </p:pic>
    </p:spTree>
  </p:cSld>
  <p:clrMapOvr>
    <a:masterClrMapping/>
  </p:clrMapOvr>
  <p:transition>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5"/>
          <p:cNvGrpSpPr/>
          <p:nvPr/>
        </p:nvGrpSpPr>
        <p:grpSpPr>
          <a:xfrm>
            <a:off x="0" y="0"/>
            <a:ext cx="9144000" cy="6858000"/>
            <a:chOff x="0" y="-152400"/>
            <a:chExt cx="9144000" cy="7010400"/>
          </a:xfrm>
        </p:grpSpPr>
        <p:pic>
          <p:nvPicPr>
            <p:cNvPr id="4" name="Picture 3" descr="nlcil_logo_new.jpg"/>
            <p:cNvPicPr>
              <a:picLocks noChangeAspect="1"/>
            </p:cNvPicPr>
            <p:nvPr/>
          </p:nvPicPr>
          <p:blipFill>
            <a:blip r:embed="rId2" cstate="print">
              <a:clrChange>
                <a:clrFrom>
                  <a:srgbClr val="FFFFFF"/>
                </a:clrFrom>
                <a:clrTo>
                  <a:srgbClr val="FFFFFF">
                    <a:alpha val="0"/>
                  </a:srgbClr>
                </a:clrTo>
              </a:clrChange>
            </a:blip>
            <a:stretch>
              <a:fillRect/>
            </a:stretch>
          </p:blipFill>
          <p:spPr>
            <a:xfrm>
              <a:off x="207536" y="97514"/>
              <a:ext cx="1392664" cy="1197886"/>
            </a:xfrm>
            <a:prstGeom prst="rect">
              <a:avLst/>
            </a:prstGeom>
          </p:spPr>
        </p:pic>
        <p:pic>
          <p:nvPicPr>
            <p:cNvPr id="7" name="Picture 2"/>
            <p:cNvPicPr>
              <a:picLocks noChangeAspect="1" noChangeArrowheads="1"/>
            </p:cNvPicPr>
            <p:nvPr/>
          </p:nvPicPr>
          <p:blipFill>
            <a:blip r:embed="rId3" cstate="print">
              <a:duotone>
                <a:schemeClr val="bg2">
                  <a:shade val="45000"/>
                  <a:satMod val="135000"/>
                </a:schemeClr>
                <a:prstClr val="white"/>
              </a:duotone>
            </a:blip>
            <a:srcRect/>
            <a:stretch>
              <a:fillRect/>
            </a:stretch>
          </p:blipFill>
          <p:spPr bwMode="auto">
            <a:xfrm>
              <a:off x="0" y="1371600"/>
              <a:ext cx="9144000" cy="5486400"/>
            </a:xfrm>
            <a:prstGeom prst="rect">
              <a:avLst/>
            </a:prstGeom>
            <a:noFill/>
            <a:ln w="9525">
              <a:solidFill>
                <a:schemeClr val="accent4"/>
              </a:solidFill>
              <a:miter lim="800000"/>
              <a:headEnd/>
              <a:tailEnd/>
            </a:ln>
            <a:effectLst>
              <a:glow rad="63500">
                <a:schemeClr val="accent1">
                  <a:satMod val="175000"/>
                  <a:alpha val="40000"/>
                </a:schemeClr>
              </a:glow>
              <a:outerShdw blurRad="50800" dist="38100" dir="5400000" algn="t" rotWithShape="0">
                <a:prstClr val="black">
                  <a:alpha val="40000"/>
                </a:prstClr>
              </a:outerShdw>
            </a:effectLst>
            <a:scene3d>
              <a:camera prst="orthographicFront">
                <a:rot lat="0" lon="0" rev="0"/>
              </a:camera>
              <a:lightRig rig="balanced" dir="t">
                <a:rot lat="0" lon="0" rev="8700000"/>
              </a:lightRig>
            </a:scene3d>
            <a:sp3d>
              <a:bevelT w="190500" h="38100"/>
            </a:sp3d>
          </p:spPr>
        </p:pic>
        <p:sp>
          <p:nvSpPr>
            <p:cNvPr id="8" name="Rectangle 7"/>
            <p:cNvSpPr/>
            <p:nvPr/>
          </p:nvSpPr>
          <p:spPr>
            <a:xfrm>
              <a:off x="1828800" y="-152400"/>
              <a:ext cx="5433219" cy="1604541"/>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0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NLC India Limited</a:t>
              </a:r>
            </a:p>
            <a:p>
              <a:pPr algn="ctr"/>
              <a:r>
                <a:rPr lang="en-US" sz="28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Barsingsar Thermal Power Station</a:t>
              </a:r>
            </a:p>
            <a:p>
              <a:pPr algn="ctr"/>
              <a:r>
                <a:rPr lang="en-US" sz="28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Boiler Maintenance</a:t>
              </a:r>
              <a:endParaRPr lang="en-US" sz="28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pic>
          <p:nvPicPr>
            <p:cNvPr id="9" name="Picture 8" descr="Gandhiji's Logo.png"/>
            <p:cNvPicPr>
              <a:picLocks noChangeAspect="1"/>
            </p:cNvPicPr>
            <p:nvPr/>
          </p:nvPicPr>
          <p:blipFill>
            <a:blip r:embed="rId4" cstate="print"/>
            <a:stretch>
              <a:fillRect/>
            </a:stretch>
          </p:blipFill>
          <p:spPr>
            <a:xfrm>
              <a:off x="7162800" y="0"/>
              <a:ext cx="1915550" cy="1371600"/>
            </a:xfrm>
            <a:prstGeom prst="rect">
              <a:avLst/>
            </a:prstGeom>
          </p:spPr>
        </p:pic>
      </p:grpSp>
      <p:sp>
        <p:nvSpPr>
          <p:cNvPr id="10" name="Rectangle 9"/>
          <p:cNvSpPr/>
          <p:nvPr/>
        </p:nvSpPr>
        <p:spPr>
          <a:xfrm>
            <a:off x="304800" y="1752600"/>
            <a:ext cx="8686800" cy="369332"/>
          </a:xfrm>
          <a:prstGeom prst="rect">
            <a:avLst/>
          </a:prstGeom>
        </p:spPr>
        <p:txBody>
          <a:bodyPr wrap="square">
            <a:spAutoFit/>
          </a:bodyPr>
          <a:lstStyle/>
          <a:p>
            <a:endParaRPr lang="en-US" b="1" dirty="0" smtClean="0">
              <a:solidFill>
                <a:srgbClr val="002060"/>
              </a:solidFill>
              <a:latin typeface="Bookman Old Style" pitchFamily="18" charset="0"/>
            </a:endParaRPr>
          </a:p>
        </p:txBody>
      </p:sp>
      <p:sp>
        <p:nvSpPr>
          <p:cNvPr id="11" name="Rectangle 10"/>
          <p:cNvSpPr/>
          <p:nvPr/>
        </p:nvSpPr>
        <p:spPr>
          <a:xfrm>
            <a:off x="2673082" y="3244334"/>
            <a:ext cx="184731" cy="369332"/>
          </a:xfrm>
          <a:prstGeom prst="rect">
            <a:avLst/>
          </a:prstGeom>
        </p:spPr>
        <p:txBody>
          <a:bodyPr wrap="none">
            <a:spAutoFit/>
          </a:bodyPr>
          <a:lstStyle/>
          <a:p>
            <a:endParaRPr lang="en-US" b="1" dirty="0" smtClean="0">
              <a:solidFill>
                <a:srgbClr val="002060"/>
              </a:solidFill>
              <a:latin typeface="Bookman Old Style" pitchFamily="18" charset="0"/>
            </a:endParaRPr>
          </a:p>
        </p:txBody>
      </p:sp>
      <p:sp>
        <p:nvSpPr>
          <p:cNvPr id="14" name="Subtitle 2"/>
          <p:cNvSpPr>
            <a:spLocks noGrp="1"/>
          </p:cNvSpPr>
          <p:nvPr>
            <p:ph type="subTitle" idx="1"/>
          </p:nvPr>
        </p:nvSpPr>
        <p:spPr>
          <a:xfrm>
            <a:off x="0" y="1447800"/>
            <a:ext cx="9144000" cy="5410200"/>
          </a:xfrm>
        </p:spPr>
        <p:txBody>
          <a:bodyPr/>
          <a:lstStyle/>
          <a:p>
            <a:endParaRPr lang="en-US" b="1" dirty="0" smtClean="0">
              <a:solidFill>
                <a:srgbClr val="002060"/>
              </a:solidFill>
              <a:latin typeface="Bookman Old Style" pitchFamily="18" charset="0"/>
            </a:endParaRPr>
          </a:p>
        </p:txBody>
      </p:sp>
      <p:pic>
        <p:nvPicPr>
          <p:cNvPr id="12" name="Picture 2" descr="I:\SCW MOD PRESENTATION\New Doc 2018-01-04_3.jpg"/>
          <p:cNvPicPr>
            <a:picLocks noChangeAspect="1" noChangeArrowheads="1"/>
          </p:cNvPicPr>
          <p:nvPr/>
        </p:nvPicPr>
        <p:blipFill>
          <a:blip r:embed="rId5"/>
          <a:srcRect/>
          <a:stretch>
            <a:fillRect/>
          </a:stretch>
        </p:blipFill>
        <p:spPr bwMode="auto">
          <a:xfrm>
            <a:off x="0" y="28433"/>
            <a:ext cx="9144000" cy="6801134"/>
          </a:xfrm>
          <a:prstGeom prst="rect">
            <a:avLst/>
          </a:prstGeom>
          <a:noFill/>
        </p:spPr>
      </p:pic>
    </p:spTree>
  </p:cSld>
  <p:clrMapOvr>
    <a:masterClrMapping/>
  </p:clrMapOvr>
  <p:transition>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5"/>
          <p:cNvGrpSpPr/>
          <p:nvPr/>
        </p:nvGrpSpPr>
        <p:grpSpPr>
          <a:xfrm>
            <a:off x="0" y="0"/>
            <a:ext cx="9144000" cy="6858000"/>
            <a:chOff x="0" y="-152400"/>
            <a:chExt cx="9144000" cy="7010400"/>
          </a:xfrm>
        </p:grpSpPr>
        <p:pic>
          <p:nvPicPr>
            <p:cNvPr id="4" name="Picture 3" descr="nlcil_logo_new.jpg"/>
            <p:cNvPicPr>
              <a:picLocks noChangeAspect="1"/>
            </p:cNvPicPr>
            <p:nvPr/>
          </p:nvPicPr>
          <p:blipFill>
            <a:blip r:embed="rId2" cstate="print">
              <a:clrChange>
                <a:clrFrom>
                  <a:srgbClr val="FFFFFF"/>
                </a:clrFrom>
                <a:clrTo>
                  <a:srgbClr val="FFFFFF">
                    <a:alpha val="0"/>
                  </a:srgbClr>
                </a:clrTo>
              </a:clrChange>
            </a:blip>
            <a:stretch>
              <a:fillRect/>
            </a:stretch>
          </p:blipFill>
          <p:spPr>
            <a:xfrm>
              <a:off x="207536" y="97514"/>
              <a:ext cx="1392664" cy="1197886"/>
            </a:xfrm>
            <a:prstGeom prst="rect">
              <a:avLst/>
            </a:prstGeom>
          </p:spPr>
        </p:pic>
        <p:pic>
          <p:nvPicPr>
            <p:cNvPr id="7" name="Picture 2"/>
            <p:cNvPicPr>
              <a:picLocks noChangeAspect="1" noChangeArrowheads="1"/>
            </p:cNvPicPr>
            <p:nvPr/>
          </p:nvPicPr>
          <p:blipFill>
            <a:blip r:embed="rId3" cstate="print">
              <a:duotone>
                <a:schemeClr val="bg2">
                  <a:shade val="45000"/>
                  <a:satMod val="135000"/>
                </a:schemeClr>
                <a:prstClr val="white"/>
              </a:duotone>
            </a:blip>
            <a:srcRect/>
            <a:stretch>
              <a:fillRect/>
            </a:stretch>
          </p:blipFill>
          <p:spPr bwMode="auto">
            <a:xfrm>
              <a:off x="0" y="1371600"/>
              <a:ext cx="9144000" cy="5486400"/>
            </a:xfrm>
            <a:prstGeom prst="rect">
              <a:avLst/>
            </a:prstGeom>
            <a:noFill/>
            <a:ln w="9525">
              <a:solidFill>
                <a:schemeClr val="accent4"/>
              </a:solidFill>
              <a:miter lim="800000"/>
              <a:headEnd/>
              <a:tailEnd/>
            </a:ln>
            <a:effectLst>
              <a:glow rad="63500">
                <a:schemeClr val="accent1">
                  <a:satMod val="175000"/>
                  <a:alpha val="40000"/>
                </a:schemeClr>
              </a:glow>
              <a:outerShdw blurRad="50800" dist="38100" dir="5400000" algn="t" rotWithShape="0">
                <a:prstClr val="black">
                  <a:alpha val="40000"/>
                </a:prstClr>
              </a:outerShdw>
            </a:effectLst>
            <a:scene3d>
              <a:camera prst="orthographicFront">
                <a:rot lat="0" lon="0" rev="0"/>
              </a:camera>
              <a:lightRig rig="balanced" dir="t">
                <a:rot lat="0" lon="0" rev="8700000"/>
              </a:lightRig>
            </a:scene3d>
            <a:sp3d>
              <a:bevelT w="190500" h="38100"/>
            </a:sp3d>
          </p:spPr>
        </p:pic>
        <p:sp>
          <p:nvSpPr>
            <p:cNvPr id="8" name="Rectangle 7"/>
            <p:cNvSpPr/>
            <p:nvPr/>
          </p:nvSpPr>
          <p:spPr>
            <a:xfrm>
              <a:off x="1828800" y="-152400"/>
              <a:ext cx="5433219" cy="1604541"/>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0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NLC India Limited</a:t>
              </a:r>
            </a:p>
            <a:p>
              <a:pPr algn="ctr"/>
              <a:r>
                <a:rPr lang="en-US" sz="28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Barsingsar Thermal Power Station</a:t>
              </a:r>
            </a:p>
            <a:p>
              <a:pPr algn="ctr"/>
              <a:r>
                <a:rPr lang="en-US" sz="28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Boiler Maintenance</a:t>
              </a:r>
              <a:endParaRPr lang="en-US" sz="28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pic>
          <p:nvPicPr>
            <p:cNvPr id="9" name="Picture 8" descr="Gandhiji's Logo.png"/>
            <p:cNvPicPr>
              <a:picLocks noChangeAspect="1"/>
            </p:cNvPicPr>
            <p:nvPr/>
          </p:nvPicPr>
          <p:blipFill>
            <a:blip r:embed="rId4" cstate="print"/>
            <a:stretch>
              <a:fillRect/>
            </a:stretch>
          </p:blipFill>
          <p:spPr>
            <a:xfrm>
              <a:off x="7162800" y="0"/>
              <a:ext cx="1915550" cy="1371600"/>
            </a:xfrm>
            <a:prstGeom prst="rect">
              <a:avLst/>
            </a:prstGeom>
          </p:spPr>
        </p:pic>
      </p:grpSp>
      <p:sp>
        <p:nvSpPr>
          <p:cNvPr id="10" name="Rectangle 9"/>
          <p:cNvSpPr/>
          <p:nvPr/>
        </p:nvSpPr>
        <p:spPr>
          <a:xfrm>
            <a:off x="304800" y="1752600"/>
            <a:ext cx="8686800" cy="369332"/>
          </a:xfrm>
          <a:prstGeom prst="rect">
            <a:avLst/>
          </a:prstGeom>
        </p:spPr>
        <p:txBody>
          <a:bodyPr wrap="square">
            <a:spAutoFit/>
          </a:bodyPr>
          <a:lstStyle/>
          <a:p>
            <a:endParaRPr lang="en-US" b="1" dirty="0" smtClean="0">
              <a:solidFill>
                <a:srgbClr val="002060"/>
              </a:solidFill>
              <a:latin typeface="Bookman Old Style" pitchFamily="18" charset="0"/>
            </a:endParaRPr>
          </a:p>
        </p:txBody>
      </p:sp>
      <p:sp>
        <p:nvSpPr>
          <p:cNvPr id="11" name="Rectangle 10"/>
          <p:cNvSpPr/>
          <p:nvPr/>
        </p:nvSpPr>
        <p:spPr>
          <a:xfrm>
            <a:off x="2673082" y="3244334"/>
            <a:ext cx="184731" cy="369332"/>
          </a:xfrm>
          <a:prstGeom prst="rect">
            <a:avLst/>
          </a:prstGeom>
        </p:spPr>
        <p:txBody>
          <a:bodyPr wrap="none">
            <a:spAutoFit/>
          </a:bodyPr>
          <a:lstStyle/>
          <a:p>
            <a:endParaRPr lang="en-US" b="1" dirty="0" smtClean="0">
              <a:solidFill>
                <a:srgbClr val="002060"/>
              </a:solidFill>
              <a:latin typeface="Bookman Old Style" pitchFamily="18" charset="0"/>
            </a:endParaRPr>
          </a:p>
        </p:txBody>
      </p:sp>
      <p:sp>
        <p:nvSpPr>
          <p:cNvPr id="14" name="Subtitle 2"/>
          <p:cNvSpPr>
            <a:spLocks noGrp="1"/>
          </p:cNvSpPr>
          <p:nvPr>
            <p:ph type="subTitle" idx="1"/>
          </p:nvPr>
        </p:nvSpPr>
        <p:spPr>
          <a:xfrm>
            <a:off x="0" y="1447800"/>
            <a:ext cx="9144000" cy="5410200"/>
          </a:xfrm>
        </p:spPr>
        <p:txBody>
          <a:bodyPr/>
          <a:lstStyle/>
          <a:p>
            <a:endParaRPr lang="en-US" b="1" dirty="0" smtClean="0">
              <a:solidFill>
                <a:srgbClr val="002060"/>
              </a:solidFill>
              <a:latin typeface="Bookman Old Style" pitchFamily="18" charset="0"/>
            </a:endParaRPr>
          </a:p>
        </p:txBody>
      </p:sp>
      <p:graphicFrame>
        <p:nvGraphicFramePr>
          <p:cNvPr id="13" name="Diagram 12"/>
          <p:cNvGraphicFramePr/>
          <p:nvPr/>
        </p:nvGraphicFramePr>
        <p:xfrm>
          <a:off x="228600" y="1600199"/>
          <a:ext cx="8396318" cy="182877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aphicFrame>
        <p:nvGraphicFramePr>
          <p:cNvPr id="15" name="Diagram 14"/>
          <p:cNvGraphicFramePr/>
          <p:nvPr/>
        </p:nvGraphicFramePr>
        <p:xfrm>
          <a:off x="300038" y="3657600"/>
          <a:ext cx="8472518" cy="3048000"/>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Tree>
  </p:cSld>
  <p:clrMapOvr>
    <a:masterClrMapping/>
  </p:clrMapOvr>
  <p:transition>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grpSp>
        <p:nvGrpSpPr>
          <p:cNvPr id="2" name="Group 5"/>
          <p:cNvGrpSpPr/>
          <p:nvPr/>
        </p:nvGrpSpPr>
        <p:grpSpPr>
          <a:xfrm>
            <a:off x="0" y="0"/>
            <a:ext cx="9144000" cy="6858000"/>
            <a:chOff x="0" y="-152400"/>
            <a:chExt cx="9144000" cy="7010400"/>
          </a:xfrm>
        </p:grpSpPr>
        <p:pic>
          <p:nvPicPr>
            <p:cNvPr id="4" name="Picture 3" descr="nlcil_logo_new.jpg"/>
            <p:cNvPicPr>
              <a:picLocks noChangeAspect="1"/>
            </p:cNvPicPr>
            <p:nvPr/>
          </p:nvPicPr>
          <p:blipFill>
            <a:blip r:embed="rId2" cstate="print">
              <a:clrChange>
                <a:clrFrom>
                  <a:srgbClr val="FFFFFF"/>
                </a:clrFrom>
                <a:clrTo>
                  <a:srgbClr val="FFFFFF">
                    <a:alpha val="0"/>
                  </a:srgbClr>
                </a:clrTo>
              </a:clrChange>
            </a:blip>
            <a:stretch>
              <a:fillRect/>
            </a:stretch>
          </p:blipFill>
          <p:spPr>
            <a:xfrm>
              <a:off x="207536" y="97514"/>
              <a:ext cx="1392664" cy="1197886"/>
            </a:xfrm>
            <a:prstGeom prst="rect">
              <a:avLst/>
            </a:prstGeom>
          </p:spPr>
        </p:pic>
        <p:pic>
          <p:nvPicPr>
            <p:cNvPr id="7" name="Picture 2"/>
            <p:cNvPicPr>
              <a:picLocks noChangeAspect="1" noChangeArrowheads="1"/>
            </p:cNvPicPr>
            <p:nvPr/>
          </p:nvPicPr>
          <p:blipFill>
            <a:blip r:embed="rId3" cstate="print">
              <a:duotone>
                <a:schemeClr val="bg2">
                  <a:shade val="45000"/>
                  <a:satMod val="135000"/>
                </a:schemeClr>
                <a:prstClr val="white"/>
              </a:duotone>
            </a:blip>
            <a:srcRect/>
            <a:stretch>
              <a:fillRect/>
            </a:stretch>
          </p:blipFill>
          <p:spPr bwMode="auto">
            <a:xfrm>
              <a:off x="0" y="1371600"/>
              <a:ext cx="9144000" cy="5486400"/>
            </a:xfrm>
            <a:prstGeom prst="rect">
              <a:avLst/>
            </a:prstGeom>
            <a:noFill/>
            <a:ln w="9525">
              <a:solidFill>
                <a:schemeClr val="accent4"/>
              </a:solidFill>
              <a:miter lim="800000"/>
              <a:headEnd/>
              <a:tailEnd/>
            </a:ln>
            <a:effectLst>
              <a:glow rad="63500">
                <a:schemeClr val="accent1">
                  <a:satMod val="175000"/>
                  <a:alpha val="40000"/>
                </a:schemeClr>
              </a:glow>
              <a:outerShdw blurRad="50800" dist="38100" dir="5400000" algn="t" rotWithShape="0">
                <a:prstClr val="black">
                  <a:alpha val="40000"/>
                </a:prstClr>
              </a:outerShdw>
            </a:effectLst>
            <a:scene3d>
              <a:camera prst="orthographicFront">
                <a:rot lat="0" lon="0" rev="0"/>
              </a:camera>
              <a:lightRig rig="balanced" dir="t">
                <a:rot lat="0" lon="0" rev="8700000"/>
              </a:lightRig>
            </a:scene3d>
            <a:sp3d>
              <a:bevelT w="190500" h="38100"/>
            </a:sp3d>
          </p:spPr>
        </p:pic>
        <p:sp>
          <p:nvSpPr>
            <p:cNvPr id="8" name="Rectangle 7"/>
            <p:cNvSpPr/>
            <p:nvPr/>
          </p:nvSpPr>
          <p:spPr>
            <a:xfrm>
              <a:off x="1828800" y="-152400"/>
              <a:ext cx="5433219" cy="1604541"/>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0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NLC India Limited</a:t>
              </a:r>
            </a:p>
            <a:p>
              <a:pPr algn="ctr"/>
              <a:r>
                <a:rPr lang="en-US" sz="28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Barsingsar Thermal Power Station</a:t>
              </a:r>
            </a:p>
            <a:p>
              <a:pPr algn="ctr"/>
              <a:r>
                <a:rPr lang="en-US" sz="28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Boiler Maintenance</a:t>
              </a:r>
              <a:endParaRPr lang="en-US" sz="28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pic>
          <p:nvPicPr>
            <p:cNvPr id="9" name="Picture 8" descr="Gandhiji's Logo.png"/>
            <p:cNvPicPr>
              <a:picLocks noChangeAspect="1"/>
            </p:cNvPicPr>
            <p:nvPr/>
          </p:nvPicPr>
          <p:blipFill>
            <a:blip r:embed="rId4" cstate="print"/>
            <a:stretch>
              <a:fillRect/>
            </a:stretch>
          </p:blipFill>
          <p:spPr>
            <a:xfrm>
              <a:off x="7162800" y="0"/>
              <a:ext cx="1915550" cy="1371600"/>
            </a:xfrm>
            <a:prstGeom prst="rect">
              <a:avLst/>
            </a:prstGeom>
          </p:spPr>
        </p:pic>
      </p:grpSp>
      <p:sp>
        <p:nvSpPr>
          <p:cNvPr id="10" name="Rectangle 9"/>
          <p:cNvSpPr/>
          <p:nvPr/>
        </p:nvSpPr>
        <p:spPr>
          <a:xfrm>
            <a:off x="304800" y="1752600"/>
            <a:ext cx="8686800" cy="369332"/>
          </a:xfrm>
          <a:prstGeom prst="rect">
            <a:avLst/>
          </a:prstGeom>
        </p:spPr>
        <p:txBody>
          <a:bodyPr wrap="square">
            <a:spAutoFit/>
          </a:bodyPr>
          <a:lstStyle/>
          <a:p>
            <a:endParaRPr lang="en-US" b="1" dirty="0" smtClean="0">
              <a:solidFill>
                <a:srgbClr val="002060"/>
              </a:solidFill>
              <a:latin typeface="Bookman Old Style" pitchFamily="18" charset="0"/>
            </a:endParaRPr>
          </a:p>
        </p:txBody>
      </p:sp>
      <p:sp>
        <p:nvSpPr>
          <p:cNvPr id="11" name="Rectangle 10"/>
          <p:cNvSpPr/>
          <p:nvPr/>
        </p:nvSpPr>
        <p:spPr>
          <a:xfrm>
            <a:off x="2673082" y="3244334"/>
            <a:ext cx="184731" cy="369332"/>
          </a:xfrm>
          <a:prstGeom prst="rect">
            <a:avLst/>
          </a:prstGeom>
        </p:spPr>
        <p:txBody>
          <a:bodyPr wrap="none">
            <a:spAutoFit/>
          </a:bodyPr>
          <a:lstStyle/>
          <a:p>
            <a:endParaRPr lang="en-US" b="1" dirty="0" smtClean="0">
              <a:solidFill>
                <a:srgbClr val="002060"/>
              </a:solidFill>
              <a:latin typeface="Bookman Old Style" pitchFamily="18" charset="0"/>
            </a:endParaRPr>
          </a:p>
        </p:txBody>
      </p:sp>
      <p:sp>
        <p:nvSpPr>
          <p:cNvPr id="14" name="Subtitle 2"/>
          <p:cNvSpPr>
            <a:spLocks noGrp="1"/>
          </p:cNvSpPr>
          <p:nvPr>
            <p:ph type="subTitle" idx="1"/>
          </p:nvPr>
        </p:nvSpPr>
        <p:spPr>
          <a:xfrm>
            <a:off x="0" y="1447800"/>
            <a:ext cx="9144000" cy="5410200"/>
          </a:xfrm>
        </p:spPr>
        <p:txBody>
          <a:bodyPr/>
          <a:lstStyle/>
          <a:p>
            <a:endParaRPr lang="en-US" b="1" dirty="0" smtClean="0">
              <a:solidFill>
                <a:srgbClr val="002060"/>
              </a:solidFill>
              <a:latin typeface="Bookman Old Style" pitchFamily="18" charset="0"/>
            </a:endParaRPr>
          </a:p>
          <a:p>
            <a:endParaRPr lang="en-US" b="1" dirty="0" smtClean="0">
              <a:solidFill>
                <a:srgbClr val="002060"/>
              </a:solidFill>
              <a:latin typeface="Bookman Old Style" pitchFamily="18" charset="0"/>
            </a:endParaRPr>
          </a:p>
        </p:txBody>
      </p:sp>
      <p:graphicFrame>
        <p:nvGraphicFramePr>
          <p:cNvPr id="12" name="Content Placeholder 4"/>
          <p:cNvGraphicFramePr>
            <a:graphicFrameLocks/>
          </p:cNvGraphicFramePr>
          <p:nvPr/>
        </p:nvGraphicFramePr>
        <p:xfrm>
          <a:off x="0" y="2324445"/>
          <a:ext cx="9144000" cy="4753074"/>
        </p:xfrm>
        <a:graphic>
          <a:graphicData uri="http://schemas.openxmlformats.org/drawingml/2006/table">
            <a:tbl>
              <a:tblPr firstRow="1" bandRow="1">
                <a:tableStyleId>{5C22544A-7EE6-4342-B048-85BDC9FD1C3A}</a:tableStyleId>
              </a:tblPr>
              <a:tblGrid>
                <a:gridCol w="2133600"/>
                <a:gridCol w="1422400"/>
                <a:gridCol w="1354666"/>
                <a:gridCol w="1337734"/>
                <a:gridCol w="1456266"/>
                <a:gridCol w="1439334"/>
              </a:tblGrid>
              <a:tr h="980064">
                <a:tc>
                  <a:txBody>
                    <a:bodyPr/>
                    <a:lstStyle/>
                    <a:p>
                      <a:pPr algn="ctr"/>
                      <a:endParaRPr lang="en-US" sz="2000" dirty="0" smtClean="0">
                        <a:solidFill>
                          <a:schemeClr val="tx1"/>
                        </a:solidFill>
                      </a:endParaRPr>
                    </a:p>
                    <a:p>
                      <a:pPr algn="ctr"/>
                      <a:r>
                        <a:rPr lang="en-US" sz="2000" dirty="0" smtClean="0">
                          <a:solidFill>
                            <a:schemeClr val="tx1"/>
                          </a:solidFill>
                        </a:rPr>
                        <a:t>DESCRIPTION</a:t>
                      </a:r>
                      <a:endParaRPr lang="en-US" sz="2000" dirty="0">
                        <a:solidFill>
                          <a:schemeClr val="tx1"/>
                        </a:solidFill>
                      </a:endParaRPr>
                    </a:p>
                  </a:txBody>
                  <a:tcPr/>
                </a:tc>
                <a:tc>
                  <a:txBody>
                    <a:bodyPr/>
                    <a:lstStyle/>
                    <a:p>
                      <a:pPr marL="0" marR="0" algn="ctr">
                        <a:lnSpc>
                          <a:spcPct val="115000"/>
                        </a:lnSpc>
                        <a:spcBef>
                          <a:spcPts val="0"/>
                        </a:spcBef>
                        <a:spcAft>
                          <a:spcPts val="0"/>
                        </a:spcAft>
                      </a:pPr>
                      <a:r>
                        <a:rPr lang="en-US" sz="2000" b="1" dirty="0" smtClean="0">
                          <a:solidFill>
                            <a:schemeClr val="tx1"/>
                          </a:solidFill>
                          <a:effectLst>
                            <a:outerShdw blurRad="38100" dist="38100" dir="2700000" algn="tl">
                              <a:srgbClr val="000000">
                                <a:alpha val="43137"/>
                              </a:srgbClr>
                            </a:outerShdw>
                          </a:effectLst>
                          <a:latin typeface="Calibri" pitchFamily="34" charset="0"/>
                          <a:ea typeface="Calibri"/>
                          <a:cs typeface="Times New Roman"/>
                        </a:rPr>
                        <a:t>2013-14</a:t>
                      </a:r>
                      <a:endParaRPr lang="en-US" sz="2000" b="1" dirty="0">
                        <a:solidFill>
                          <a:schemeClr val="tx1"/>
                        </a:solidFill>
                        <a:effectLst>
                          <a:outerShdw blurRad="38100" dist="38100" dir="2700000" algn="tl">
                            <a:srgbClr val="000000">
                              <a:alpha val="43137"/>
                            </a:srgbClr>
                          </a:outerShdw>
                        </a:effectLst>
                        <a:latin typeface="Calibri" pitchFamily="34" charset="0"/>
                        <a:ea typeface="Calibri"/>
                        <a:cs typeface="Times New Roman"/>
                      </a:endParaRPr>
                    </a:p>
                  </a:txBody>
                  <a:tcPr marL="68580" marR="68580" marT="0" marB="0" anchor="ctr"/>
                </a:tc>
                <a:tc>
                  <a:txBody>
                    <a:bodyPr/>
                    <a:lstStyle/>
                    <a:p>
                      <a:pPr marL="0" marR="0" algn="ctr">
                        <a:lnSpc>
                          <a:spcPct val="115000"/>
                        </a:lnSpc>
                        <a:spcBef>
                          <a:spcPts val="0"/>
                        </a:spcBef>
                        <a:spcAft>
                          <a:spcPts val="0"/>
                        </a:spcAft>
                      </a:pPr>
                      <a:r>
                        <a:rPr lang="en-US" sz="2000" b="1" dirty="0">
                          <a:solidFill>
                            <a:schemeClr val="tx1"/>
                          </a:solidFill>
                          <a:effectLst>
                            <a:outerShdw blurRad="38100" dist="38100" dir="2700000" algn="tl">
                              <a:srgbClr val="000000">
                                <a:alpha val="43137"/>
                              </a:srgbClr>
                            </a:outerShdw>
                          </a:effectLst>
                          <a:latin typeface="Calibri" pitchFamily="34" charset="0"/>
                          <a:ea typeface="Calibri"/>
                          <a:cs typeface="Times New Roman"/>
                        </a:rPr>
                        <a:t>2014-15</a:t>
                      </a:r>
                    </a:p>
                  </a:txBody>
                  <a:tcPr marL="68580" marR="68580" marT="0" marB="0" anchor="ctr"/>
                </a:tc>
                <a:tc>
                  <a:txBody>
                    <a:bodyPr/>
                    <a:lstStyle/>
                    <a:p>
                      <a:pPr marL="0" marR="0" algn="ctr">
                        <a:lnSpc>
                          <a:spcPct val="115000"/>
                        </a:lnSpc>
                        <a:spcBef>
                          <a:spcPts val="0"/>
                        </a:spcBef>
                        <a:spcAft>
                          <a:spcPts val="0"/>
                        </a:spcAft>
                      </a:pPr>
                      <a:r>
                        <a:rPr lang="en-US" sz="2000" b="1" dirty="0">
                          <a:solidFill>
                            <a:schemeClr val="tx1"/>
                          </a:solidFill>
                          <a:effectLst>
                            <a:outerShdw blurRad="38100" dist="38100" dir="2700000" algn="tl">
                              <a:srgbClr val="000000">
                                <a:alpha val="43137"/>
                              </a:srgbClr>
                            </a:outerShdw>
                          </a:effectLst>
                          <a:latin typeface="Calibri" pitchFamily="34" charset="0"/>
                          <a:ea typeface="Calibri"/>
                          <a:cs typeface="Times New Roman"/>
                        </a:rPr>
                        <a:t>2015-16</a:t>
                      </a:r>
                    </a:p>
                  </a:txBody>
                  <a:tcPr marL="68580" marR="68580" marT="0" marB="0" anchor="ctr"/>
                </a:tc>
                <a:tc>
                  <a:txBody>
                    <a:bodyPr/>
                    <a:lstStyle/>
                    <a:p>
                      <a:pPr algn="ctr"/>
                      <a:endParaRPr lang="en-US" sz="2000" b="1" dirty="0" smtClean="0">
                        <a:solidFill>
                          <a:schemeClr val="tx1"/>
                        </a:solidFill>
                      </a:endParaRPr>
                    </a:p>
                    <a:p>
                      <a:pPr algn="ctr"/>
                      <a:r>
                        <a:rPr lang="en-US" sz="2000" b="1" dirty="0" smtClean="0">
                          <a:solidFill>
                            <a:schemeClr val="tx1"/>
                          </a:solidFill>
                        </a:rPr>
                        <a:t>2016-17</a:t>
                      </a:r>
                      <a:endParaRPr lang="en-US" sz="2000" b="1" dirty="0">
                        <a:solidFill>
                          <a:schemeClr val="tx1"/>
                        </a:solidFill>
                      </a:endParaRPr>
                    </a:p>
                  </a:txBody>
                  <a:tcPr/>
                </a:tc>
                <a:tc>
                  <a:txBody>
                    <a:bodyPr/>
                    <a:lstStyle/>
                    <a:p>
                      <a:pPr algn="ctr"/>
                      <a:endParaRPr lang="en-US" sz="2000" b="1" dirty="0" smtClean="0">
                        <a:solidFill>
                          <a:schemeClr val="tx1"/>
                        </a:solidFill>
                      </a:endParaRPr>
                    </a:p>
                    <a:p>
                      <a:pPr algn="ctr"/>
                      <a:r>
                        <a:rPr lang="en-US" sz="2000" b="1" dirty="0" smtClean="0">
                          <a:solidFill>
                            <a:schemeClr val="tx1"/>
                          </a:solidFill>
                        </a:rPr>
                        <a:t>2017-18</a:t>
                      </a:r>
                    </a:p>
                  </a:txBody>
                  <a:tcPr/>
                </a:tc>
              </a:tr>
              <a:tr h="910059">
                <a:tc>
                  <a:txBody>
                    <a:bodyPr/>
                    <a:lstStyle/>
                    <a:p>
                      <a:pPr algn="ctr"/>
                      <a:r>
                        <a:rPr lang="en-US" sz="2000" b="1" dirty="0" smtClean="0">
                          <a:solidFill>
                            <a:schemeClr val="tx1"/>
                          </a:solidFill>
                        </a:rPr>
                        <a:t>GROSS GENERATION (MU)</a:t>
                      </a:r>
                      <a:endParaRPr lang="en-US" sz="2000" b="1" dirty="0">
                        <a:solidFill>
                          <a:schemeClr val="tx1"/>
                        </a:solidFill>
                      </a:endParaRPr>
                    </a:p>
                  </a:txBody>
                  <a:tcPr/>
                </a:tc>
                <a:tc>
                  <a:txBody>
                    <a:bodyPr/>
                    <a:lstStyle/>
                    <a:p>
                      <a:pPr marL="0" marR="0" algn="ctr">
                        <a:lnSpc>
                          <a:spcPct val="115000"/>
                        </a:lnSpc>
                        <a:spcBef>
                          <a:spcPts val="0"/>
                        </a:spcBef>
                        <a:spcAft>
                          <a:spcPts val="0"/>
                        </a:spcAft>
                      </a:pPr>
                      <a:r>
                        <a:rPr lang="en-US" sz="2000" b="1" dirty="0" smtClean="0">
                          <a:solidFill>
                            <a:schemeClr val="tx1"/>
                          </a:solidFill>
                          <a:effectLst>
                            <a:outerShdw blurRad="38100" dist="38100" dir="2700000" algn="tl">
                              <a:srgbClr val="000000">
                                <a:alpha val="43137"/>
                              </a:srgbClr>
                            </a:outerShdw>
                          </a:effectLst>
                          <a:latin typeface="Calibri" pitchFamily="34" charset="0"/>
                          <a:ea typeface="Calibri"/>
                          <a:cs typeface="Times New Roman"/>
                        </a:rPr>
                        <a:t>1437.92</a:t>
                      </a:r>
                      <a:endParaRPr lang="en-US" sz="2000" b="1" dirty="0">
                        <a:solidFill>
                          <a:schemeClr val="tx1"/>
                        </a:solidFill>
                        <a:effectLst>
                          <a:outerShdw blurRad="38100" dist="38100" dir="2700000" algn="tl">
                            <a:srgbClr val="000000">
                              <a:alpha val="43137"/>
                            </a:srgbClr>
                          </a:outerShdw>
                        </a:effectLst>
                        <a:latin typeface="Calibri" pitchFamily="34" charset="0"/>
                        <a:ea typeface="Calibri"/>
                        <a:cs typeface="Times New Roman"/>
                      </a:endParaRPr>
                    </a:p>
                  </a:txBody>
                  <a:tcPr marL="68580" marR="68580" marT="0" marB="0" anchor="ctr"/>
                </a:tc>
                <a:tc>
                  <a:txBody>
                    <a:bodyPr/>
                    <a:lstStyle/>
                    <a:p>
                      <a:pPr marL="0" marR="0" algn="ctr">
                        <a:lnSpc>
                          <a:spcPct val="115000"/>
                        </a:lnSpc>
                        <a:spcBef>
                          <a:spcPts val="0"/>
                        </a:spcBef>
                        <a:spcAft>
                          <a:spcPts val="0"/>
                        </a:spcAft>
                      </a:pPr>
                      <a:r>
                        <a:rPr lang="en-US" sz="2000" b="1" dirty="0" smtClean="0">
                          <a:solidFill>
                            <a:schemeClr val="tx1"/>
                          </a:solidFill>
                          <a:effectLst>
                            <a:outerShdw blurRad="38100" dist="38100" dir="2700000" algn="tl">
                              <a:srgbClr val="000000">
                                <a:alpha val="43137"/>
                              </a:srgbClr>
                            </a:outerShdw>
                          </a:effectLst>
                          <a:latin typeface="Calibri" pitchFamily="34" charset="0"/>
                          <a:ea typeface="Calibri"/>
                          <a:cs typeface="Times New Roman"/>
                        </a:rPr>
                        <a:t>1380.65</a:t>
                      </a:r>
                      <a:endParaRPr lang="en-US" sz="2000" b="1" dirty="0">
                        <a:solidFill>
                          <a:schemeClr val="tx1"/>
                        </a:solidFill>
                        <a:effectLst>
                          <a:outerShdw blurRad="38100" dist="38100" dir="2700000" algn="tl">
                            <a:srgbClr val="000000">
                              <a:alpha val="43137"/>
                            </a:srgbClr>
                          </a:outerShdw>
                        </a:effectLst>
                        <a:latin typeface="Calibri" pitchFamily="34" charset="0"/>
                        <a:ea typeface="Calibri"/>
                        <a:cs typeface="Times New Roman"/>
                      </a:endParaRPr>
                    </a:p>
                  </a:txBody>
                  <a:tcPr marL="68580" marR="68580" marT="0" marB="0" anchor="ctr"/>
                </a:tc>
                <a:tc>
                  <a:txBody>
                    <a:bodyPr/>
                    <a:lstStyle/>
                    <a:p>
                      <a:pPr marL="0" marR="0" algn="ctr">
                        <a:lnSpc>
                          <a:spcPct val="115000"/>
                        </a:lnSpc>
                        <a:spcBef>
                          <a:spcPts val="0"/>
                        </a:spcBef>
                        <a:spcAft>
                          <a:spcPts val="0"/>
                        </a:spcAft>
                      </a:pPr>
                      <a:r>
                        <a:rPr lang="en-US" sz="2000" b="1" dirty="0" smtClean="0">
                          <a:solidFill>
                            <a:schemeClr val="tx1"/>
                          </a:solidFill>
                          <a:effectLst>
                            <a:outerShdw blurRad="38100" dist="38100" dir="2700000" algn="tl">
                              <a:srgbClr val="000000">
                                <a:alpha val="43137"/>
                              </a:srgbClr>
                            </a:outerShdw>
                          </a:effectLst>
                          <a:latin typeface="Calibri" pitchFamily="34" charset="0"/>
                          <a:ea typeface="Calibri"/>
                          <a:cs typeface="Times New Roman"/>
                        </a:rPr>
                        <a:t>1285.56</a:t>
                      </a:r>
                      <a:endParaRPr lang="en-US" sz="2000" b="1" dirty="0">
                        <a:solidFill>
                          <a:schemeClr val="tx1"/>
                        </a:solidFill>
                        <a:effectLst>
                          <a:outerShdw blurRad="38100" dist="38100" dir="2700000" algn="tl">
                            <a:srgbClr val="000000">
                              <a:alpha val="43137"/>
                            </a:srgbClr>
                          </a:outerShdw>
                        </a:effectLst>
                        <a:latin typeface="Calibri" pitchFamily="34" charset="0"/>
                        <a:ea typeface="Calibri"/>
                        <a:cs typeface="Times New Roman"/>
                      </a:endParaRPr>
                    </a:p>
                  </a:txBody>
                  <a:tcPr marL="68580" marR="68580" marT="0" marB="0" anchor="ctr"/>
                </a:tc>
                <a:tc>
                  <a:txBody>
                    <a:bodyPr/>
                    <a:lstStyle/>
                    <a:p>
                      <a:pPr algn="ctr"/>
                      <a:endParaRPr lang="en-US" sz="2000" b="1" dirty="0" smtClean="0">
                        <a:solidFill>
                          <a:schemeClr val="tx1"/>
                        </a:solidFill>
                      </a:endParaRPr>
                    </a:p>
                    <a:p>
                      <a:pPr algn="ctr"/>
                      <a:r>
                        <a:rPr lang="en-US" sz="2000" b="1" dirty="0" smtClean="0">
                          <a:solidFill>
                            <a:schemeClr val="tx1"/>
                          </a:solidFill>
                        </a:rPr>
                        <a:t>1463.25</a:t>
                      </a:r>
                    </a:p>
                  </a:txBody>
                  <a:tcPr/>
                </a:tc>
                <a:tc>
                  <a:txBody>
                    <a:bodyPr/>
                    <a:lstStyle/>
                    <a:p>
                      <a:pPr algn="ctr"/>
                      <a:endParaRPr lang="en-US" sz="2000" b="1" dirty="0" smtClean="0">
                        <a:solidFill>
                          <a:schemeClr val="tx1"/>
                        </a:solidFill>
                      </a:endParaRPr>
                    </a:p>
                    <a:p>
                      <a:pPr algn="ctr"/>
                      <a:r>
                        <a:rPr lang="en-US" sz="2000" b="1" dirty="0" smtClean="0">
                          <a:solidFill>
                            <a:schemeClr val="tx1"/>
                          </a:solidFill>
                        </a:rPr>
                        <a:t>1648.797</a:t>
                      </a:r>
                    </a:p>
                  </a:txBody>
                  <a:tcPr/>
                </a:tc>
              </a:tr>
              <a:tr h="455030">
                <a:tc>
                  <a:txBody>
                    <a:bodyPr/>
                    <a:lstStyle/>
                    <a:p>
                      <a:pPr algn="ctr"/>
                      <a:r>
                        <a:rPr lang="en-US" sz="2000" b="1" dirty="0" smtClean="0">
                          <a:solidFill>
                            <a:schemeClr val="tx1"/>
                          </a:solidFill>
                        </a:rPr>
                        <a:t>PLF(%)</a:t>
                      </a:r>
                      <a:endParaRPr lang="en-US" sz="2000" b="1" dirty="0">
                        <a:solidFill>
                          <a:schemeClr val="tx1"/>
                        </a:solidFill>
                      </a:endParaRPr>
                    </a:p>
                  </a:txBody>
                  <a:tcPr/>
                </a:tc>
                <a:tc>
                  <a:txBody>
                    <a:bodyPr/>
                    <a:lstStyle/>
                    <a:p>
                      <a:pPr marL="0" marR="0" algn="ctr">
                        <a:lnSpc>
                          <a:spcPct val="115000"/>
                        </a:lnSpc>
                        <a:spcBef>
                          <a:spcPts val="0"/>
                        </a:spcBef>
                        <a:spcAft>
                          <a:spcPts val="0"/>
                        </a:spcAft>
                      </a:pPr>
                      <a:r>
                        <a:rPr lang="en-US" sz="2000" b="1" dirty="0">
                          <a:solidFill>
                            <a:schemeClr val="tx1"/>
                          </a:solidFill>
                          <a:effectLst>
                            <a:outerShdw blurRad="38100" dist="38100" dir="2700000" algn="tl">
                              <a:srgbClr val="000000">
                                <a:alpha val="43137"/>
                              </a:srgbClr>
                            </a:outerShdw>
                          </a:effectLst>
                          <a:latin typeface="Calibri" pitchFamily="34" charset="0"/>
                          <a:ea typeface="Calibri"/>
                          <a:cs typeface="Times New Roman"/>
                        </a:rPr>
                        <a:t>65.66</a:t>
                      </a:r>
                    </a:p>
                  </a:txBody>
                  <a:tcPr marL="68580" marR="68580" marT="0" marB="0" anchor="ctr"/>
                </a:tc>
                <a:tc>
                  <a:txBody>
                    <a:bodyPr/>
                    <a:lstStyle/>
                    <a:p>
                      <a:pPr marL="0" marR="0" algn="ctr">
                        <a:lnSpc>
                          <a:spcPct val="115000"/>
                        </a:lnSpc>
                        <a:spcBef>
                          <a:spcPts val="0"/>
                        </a:spcBef>
                        <a:spcAft>
                          <a:spcPts val="0"/>
                        </a:spcAft>
                      </a:pPr>
                      <a:r>
                        <a:rPr lang="en-US" sz="2000" b="1" dirty="0">
                          <a:solidFill>
                            <a:schemeClr val="tx1"/>
                          </a:solidFill>
                          <a:effectLst>
                            <a:outerShdw blurRad="38100" dist="38100" dir="2700000" algn="tl">
                              <a:srgbClr val="000000">
                                <a:alpha val="43137"/>
                              </a:srgbClr>
                            </a:outerShdw>
                          </a:effectLst>
                          <a:latin typeface="Calibri" pitchFamily="34" charset="0"/>
                          <a:ea typeface="Calibri"/>
                          <a:cs typeface="Times New Roman"/>
                        </a:rPr>
                        <a:t>63.04</a:t>
                      </a:r>
                    </a:p>
                  </a:txBody>
                  <a:tcPr marL="68580" marR="68580" marT="0" marB="0" anchor="ctr"/>
                </a:tc>
                <a:tc>
                  <a:txBody>
                    <a:bodyPr/>
                    <a:lstStyle/>
                    <a:p>
                      <a:pPr marL="0" marR="0" algn="ctr">
                        <a:lnSpc>
                          <a:spcPct val="115000"/>
                        </a:lnSpc>
                        <a:spcBef>
                          <a:spcPts val="0"/>
                        </a:spcBef>
                        <a:spcAft>
                          <a:spcPts val="0"/>
                        </a:spcAft>
                      </a:pPr>
                      <a:r>
                        <a:rPr lang="en-US" sz="2000" b="1" dirty="0">
                          <a:solidFill>
                            <a:schemeClr val="tx1"/>
                          </a:solidFill>
                          <a:effectLst>
                            <a:outerShdw blurRad="38100" dist="38100" dir="2700000" algn="tl">
                              <a:srgbClr val="000000">
                                <a:alpha val="43137"/>
                              </a:srgbClr>
                            </a:outerShdw>
                          </a:effectLst>
                          <a:latin typeface="Calibri" pitchFamily="34" charset="0"/>
                          <a:ea typeface="Calibri"/>
                          <a:cs typeface="Times New Roman"/>
                        </a:rPr>
                        <a:t>58.54</a:t>
                      </a:r>
                    </a:p>
                  </a:txBody>
                  <a:tcPr marL="68580" marR="68580" marT="0" marB="0" anchor="ctr"/>
                </a:tc>
                <a:tc>
                  <a:txBody>
                    <a:bodyPr/>
                    <a:lstStyle/>
                    <a:p>
                      <a:pPr algn="ctr"/>
                      <a:r>
                        <a:rPr lang="en-US" sz="2000" b="1" dirty="0" smtClean="0">
                          <a:solidFill>
                            <a:schemeClr val="tx1"/>
                          </a:solidFill>
                        </a:rPr>
                        <a:t>66.82</a:t>
                      </a:r>
                      <a:endParaRPr lang="en-US" sz="2000" b="1" dirty="0">
                        <a:solidFill>
                          <a:schemeClr val="tx1"/>
                        </a:solidFill>
                      </a:endParaRPr>
                    </a:p>
                  </a:txBody>
                  <a:tcPr/>
                </a:tc>
                <a:tc>
                  <a:txBody>
                    <a:bodyPr/>
                    <a:lstStyle/>
                    <a:p>
                      <a:pPr algn="ctr"/>
                      <a:r>
                        <a:rPr lang="en-US" sz="2000" b="1" dirty="0" smtClean="0">
                          <a:solidFill>
                            <a:schemeClr val="tx1"/>
                          </a:solidFill>
                        </a:rPr>
                        <a:t>75.29</a:t>
                      </a:r>
                      <a:endParaRPr lang="en-US" sz="2000" b="1" dirty="0">
                        <a:solidFill>
                          <a:schemeClr val="tx1"/>
                        </a:solidFill>
                      </a:endParaRPr>
                    </a:p>
                  </a:txBody>
                  <a:tcPr/>
                </a:tc>
              </a:tr>
              <a:tr h="455030">
                <a:tc>
                  <a:txBody>
                    <a:bodyPr/>
                    <a:lstStyle/>
                    <a:p>
                      <a:pPr algn="ctr"/>
                      <a:r>
                        <a:rPr lang="en-US" sz="2000" b="1" dirty="0" smtClean="0">
                          <a:solidFill>
                            <a:schemeClr val="tx1"/>
                          </a:solidFill>
                        </a:rPr>
                        <a:t>OPLF(%)</a:t>
                      </a:r>
                      <a:endParaRPr lang="en-US" sz="2000" b="1" dirty="0">
                        <a:solidFill>
                          <a:schemeClr val="tx1"/>
                        </a:solidFill>
                      </a:endParaRPr>
                    </a:p>
                  </a:txBody>
                  <a:tcPr/>
                </a:tc>
                <a:tc>
                  <a:txBody>
                    <a:bodyPr/>
                    <a:lstStyle/>
                    <a:p>
                      <a:pPr marL="0" marR="0" algn="ctr" defTabSz="914400" rtl="0" eaLnBrk="1" latinLnBrk="0" hangingPunct="1">
                        <a:lnSpc>
                          <a:spcPct val="115000"/>
                        </a:lnSpc>
                        <a:spcBef>
                          <a:spcPts val="0"/>
                        </a:spcBef>
                        <a:spcAft>
                          <a:spcPts val="0"/>
                        </a:spcAft>
                      </a:pPr>
                      <a:r>
                        <a:rPr lang="en-US" sz="2000" b="1" kern="1200" dirty="0">
                          <a:solidFill>
                            <a:schemeClr val="tx1"/>
                          </a:solidFill>
                          <a:effectLst>
                            <a:outerShdw blurRad="38100" dist="38100" dir="2700000" algn="tl">
                              <a:srgbClr val="000000">
                                <a:alpha val="43137"/>
                              </a:srgbClr>
                            </a:outerShdw>
                          </a:effectLst>
                          <a:latin typeface="Calibri" pitchFamily="34" charset="0"/>
                          <a:ea typeface="Calibri"/>
                          <a:cs typeface="Times New Roman"/>
                        </a:rPr>
                        <a:t>88.47</a:t>
                      </a:r>
                    </a:p>
                  </a:txBody>
                  <a:tcPr marL="68580" marR="68580" marT="0" marB="0" anchor="ctr"/>
                </a:tc>
                <a:tc>
                  <a:txBody>
                    <a:bodyPr/>
                    <a:lstStyle/>
                    <a:p>
                      <a:pPr marL="0" marR="0" algn="ctr" defTabSz="914400" rtl="0" eaLnBrk="1" latinLnBrk="0" hangingPunct="1">
                        <a:lnSpc>
                          <a:spcPct val="115000"/>
                        </a:lnSpc>
                        <a:spcBef>
                          <a:spcPts val="0"/>
                        </a:spcBef>
                        <a:spcAft>
                          <a:spcPts val="0"/>
                        </a:spcAft>
                      </a:pPr>
                      <a:r>
                        <a:rPr lang="en-US" sz="2000" b="1" kern="1200" dirty="0">
                          <a:solidFill>
                            <a:schemeClr val="tx1"/>
                          </a:solidFill>
                          <a:effectLst>
                            <a:outerShdw blurRad="38100" dist="38100" dir="2700000" algn="tl">
                              <a:srgbClr val="000000">
                                <a:alpha val="43137"/>
                              </a:srgbClr>
                            </a:outerShdw>
                          </a:effectLst>
                          <a:latin typeface="Calibri" pitchFamily="34" charset="0"/>
                          <a:ea typeface="Calibri"/>
                          <a:cs typeface="Times New Roman"/>
                        </a:rPr>
                        <a:t>81.25</a:t>
                      </a:r>
                    </a:p>
                  </a:txBody>
                  <a:tcPr marL="68580" marR="68580" marT="0" marB="0" anchor="ctr"/>
                </a:tc>
                <a:tc>
                  <a:txBody>
                    <a:bodyPr/>
                    <a:lstStyle/>
                    <a:p>
                      <a:pPr marL="0" marR="0" algn="ctr" defTabSz="914400" rtl="0" eaLnBrk="1" latinLnBrk="0" hangingPunct="1">
                        <a:lnSpc>
                          <a:spcPct val="115000"/>
                        </a:lnSpc>
                        <a:spcBef>
                          <a:spcPts val="0"/>
                        </a:spcBef>
                        <a:spcAft>
                          <a:spcPts val="0"/>
                        </a:spcAft>
                      </a:pPr>
                      <a:r>
                        <a:rPr lang="en-US" sz="2000" b="1" kern="1200" dirty="0">
                          <a:solidFill>
                            <a:schemeClr val="tx1"/>
                          </a:solidFill>
                          <a:effectLst>
                            <a:outerShdw blurRad="38100" dist="38100" dir="2700000" algn="tl">
                              <a:srgbClr val="000000">
                                <a:alpha val="43137"/>
                              </a:srgbClr>
                            </a:outerShdw>
                          </a:effectLst>
                          <a:latin typeface="Calibri" pitchFamily="34" charset="0"/>
                          <a:ea typeface="Calibri"/>
                          <a:cs typeface="Times New Roman"/>
                        </a:rPr>
                        <a:t>78.51</a:t>
                      </a:r>
                    </a:p>
                  </a:txBody>
                  <a:tcPr marL="68580" marR="68580" marT="0" marB="0" anchor="ctr"/>
                </a:tc>
                <a:tc>
                  <a:txBody>
                    <a:bodyPr/>
                    <a:lstStyle/>
                    <a:p>
                      <a:pPr algn="ctr"/>
                      <a:r>
                        <a:rPr lang="en-US" sz="2000" b="1" dirty="0" smtClean="0">
                          <a:solidFill>
                            <a:schemeClr val="tx1"/>
                          </a:solidFill>
                        </a:rPr>
                        <a:t>92.92</a:t>
                      </a:r>
                      <a:endParaRPr lang="en-US" sz="2000" b="1" dirty="0">
                        <a:solidFill>
                          <a:schemeClr val="tx1"/>
                        </a:solidFill>
                      </a:endParaRPr>
                    </a:p>
                  </a:txBody>
                  <a:tcPr/>
                </a:tc>
                <a:tc>
                  <a:txBody>
                    <a:bodyPr/>
                    <a:lstStyle/>
                    <a:p>
                      <a:pPr algn="ctr"/>
                      <a:r>
                        <a:rPr lang="en-US" sz="2000" b="1" dirty="0" smtClean="0">
                          <a:solidFill>
                            <a:schemeClr val="tx1"/>
                          </a:solidFill>
                        </a:rPr>
                        <a:t>94.84</a:t>
                      </a:r>
                      <a:endParaRPr lang="en-US" sz="2000" b="1" dirty="0">
                        <a:solidFill>
                          <a:schemeClr val="tx1"/>
                        </a:solidFill>
                      </a:endParaRPr>
                    </a:p>
                  </a:txBody>
                  <a:tcPr/>
                </a:tc>
              </a:tr>
              <a:tr h="646991">
                <a:tc>
                  <a:txBody>
                    <a:bodyPr/>
                    <a:lstStyle/>
                    <a:p>
                      <a:pPr algn="ctr"/>
                      <a:r>
                        <a:rPr lang="en-US" sz="2000" b="1" dirty="0" smtClean="0">
                          <a:solidFill>
                            <a:schemeClr val="tx1"/>
                          </a:solidFill>
                        </a:rPr>
                        <a:t>M/C AVAILABILITY(%)</a:t>
                      </a:r>
                      <a:endParaRPr lang="en-US" sz="2000" b="1" dirty="0">
                        <a:solidFill>
                          <a:schemeClr val="tx1"/>
                        </a:solidFill>
                      </a:endParaRPr>
                    </a:p>
                  </a:txBody>
                  <a:tcPr/>
                </a:tc>
                <a:tc>
                  <a:txBody>
                    <a:bodyPr/>
                    <a:lstStyle/>
                    <a:p>
                      <a:pPr marL="0" marR="0" algn="ctr" defTabSz="914400" rtl="0" eaLnBrk="1" latinLnBrk="0" hangingPunct="1">
                        <a:lnSpc>
                          <a:spcPct val="115000"/>
                        </a:lnSpc>
                        <a:spcBef>
                          <a:spcPts val="0"/>
                        </a:spcBef>
                        <a:spcAft>
                          <a:spcPts val="0"/>
                        </a:spcAft>
                      </a:pPr>
                      <a:r>
                        <a:rPr lang="en-US" sz="2000" b="1" kern="1200" dirty="0">
                          <a:solidFill>
                            <a:schemeClr val="tx1"/>
                          </a:solidFill>
                          <a:effectLst>
                            <a:outerShdw blurRad="38100" dist="38100" dir="2700000" algn="tl">
                              <a:srgbClr val="000000">
                                <a:alpha val="43137"/>
                              </a:srgbClr>
                            </a:outerShdw>
                          </a:effectLst>
                          <a:latin typeface="Calibri" pitchFamily="34" charset="0"/>
                          <a:ea typeface="Calibri"/>
                          <a:cs typeface="Times New Roman"/>
                        </a:rPr>
                        <a:t>74.22</a:t>
                      </a:r>
                    </a:p>
                  </a:txBody>
                  <a:tcPr marL="68580" marR="68580" marT="0" marB="0" anchor="ctr"/>
                </a:tc>
                <a:tc>
                  <a:txBody>
                    <a:bodyPr/>
                    <a:lstStyle/>
                    <a:p>
                      <a:pPr marL="0" marR="0" algn="ctr" defTabSz="914400" rtl="0" eaLnBrk="1" latinLnBrk="0" hangingPunct="1">
                        <a:lnSpc>
                          <a:spcPct val="115000"/>
                        </a:lnSpc>
                        <a:spcBef>
                          <a:spcPts val="0"/>
                        </a:spcBef>
                        <a:spcAft>
                          <a:spcPts val="0"/>
                        </a:spcAft>
                      </a:pPr>
                      <a:r>
                        <a:rPr lang="en-US" sz="2000" b="1" kern="1200" dirty="0">
                          <a:solidFill>
                            <a:schemeClr val="tx1"/>
                          </a:solidFill>
                          <a:effectLst>
                            <a:outerShdw blurRad="38100" dist="38100" dir="2700000" algn="tl">
                              <a:srgbClr val="000000">
                                <a:alpha val="43137"/>
                              </a:srgbClr>
                            </a:outerShdw>
                          </a:effectLst>
                          <a:latin typeface="Calibri" pitchFamily="34" charset="0"/>
                          <a:ea typeface="Calibri"/>
                          <a:cs typeface="Times New Roman"/>
                        </a:rPr>
                        <a:t>77.59</a:t>
                      </a:r>
                    </a:p>
                  </a:txBody>
                  <a:tcPr marL="68580" marR="68580" marT="0" marB="0" anchor="ctr"/>
                </a:tc>
                <a:tc>
                  <a:txBody>
                    <a:bodyPr/>
                    <a:lstStyle/>
                    <a:p>
                      <a:pPr marL="0" marR="0" algn="ctr" defTabSz="914400" rtl="0" eaLnBrk="1" latinLnBrk="0" hangingPunct="1">
                        <a:lnSpc>
                          <a:spcPct val="115000"/>
                        </a:lnSpc>
                        <a:spcBef>
                          <a:spcPts val="0"/>
                        </a:spcBef>
                        <a:spcAft>
                          <a:spcPts val="0"/>
                        </a:spcAft>
                      </a:pPr>
                      <a:r>
                        <a:rPr lang="en-US" sz="2000" b="1" kern="1200" dirty="0">
                          <a:solidFill>
                            <a:schemeClr val="tx1"/>
                          </a:solidFill>
                          <a:effectLst>
                            <a:outerShdw blurRad="38100" dist="38100" dir="2700000" algn="tl">
                              <a:srgbClr val="000000">
                                <a:alpha val="43137"/>
                              </a:srgbClr>
                            </a:outerShdw>
                          </a:effectLst>
                          <a:latin typeface="Calibri" pitchFamily="34" charset="0"/>
                          <a:ea typeface="Calibri"/>
                          <a:cs typeface="Times New Roman"/>
                        </a:rPr>
                        <a:t>74.57</a:t>
                      </a:r>
                    </a:p>
                  </a:txBody>
                  <a:tcPr marL="68580" marR="68580" marT="0" marB="0" anchor="ctr"/>
                </a:tc>
                <a:tc>
                  <a:txBody>
                    <a:bodyPr/>
                    <a:lstStyle/>
                    <a:p>
                      <a:pPr algn="ctr"/>
                      <a:r>
                        <a:rPr lang="en-US" sz="2000" b="1" dirty="0" smtClean="0">
                          <a:solidFill>
                            <a:schemeClr val="tx1"/>
                          </a:solidFill>
                        </a:rPr>
                        <a:t>71.89</a:t>
                      </a:r>
                    </a:p>
                  </a:txBody>
                  <a:tcPr/>
                </a:tc>
                <a:tc>
                  <a:txBody>
                    <a:bodyPr/>
                    <a:lstStyle/>
                    <a:p>
                      <a:pPr algn="ctr"/>
                      <a:r>
                        <a:rPr lang="en-US" sz="2000" b="1" dirty="0" smtClean="0">
                          <a:solidFill>
                            <a:schemeClr val="tx1"/>
                          </a:solidFill>
                        </a:rPr>
                        <a:t>72.25</a:t>
                      </a:r>
                      <a:endParaRPr lang="en-US" sz="2000" b="1" dirty="0">
                        <a:solidFill>
                          <a:schemeClr val="tx1"/>
                        </a:solidFill>
                      </a:endParaRPr>
                    </a:p>
                  </a:txBody>
                  <a:tcPr/>
                </a:tc>
              </a:tr>
              <a:tr h="639172">
                <a:tc>
                  <a:txBody>
                    <a:bodyPr/>
                    <a:lstStyle/>
                    <a:p>
                      <a:pPr algn="ctr"/>
                      <a:r>
                        <a:rPr lang="en-US" sz="2000" b="1" dirty="0" smtClean="0">
                          <a:solidFill>
                            <a:schemeClr val="tx1"/>
                          </a:solidFill>
                        </a:rPr>
                        <a:t>PLANNED OUTAGE(%)</a:t>
                      </a:r>
                      <a:endParaRPr lang="en-US" sz="2000" b="1" dirty="0">
                        <a:solidFill>
                          <a:schemeClr val="tx1"/>
                        </a:solidFill>
                      </a:endParaRPr>
                    </a:p>
                  </a:txBody>
                  <a:tcPr/>
                </a:tc>
                <a:tc>
                  <a:txBody>
                    <a:bodyPr/>
                    <a:lstStyle/>
                    <a:p>
                      <a:pPr marL="0" marR="0" algn="ctr" defTabSz="914400" rtl="0" eaLnBrk="1" latinLnBrk="0" hangingPunct="1">
                        <a:lnSpc>
                          <a:spcPct val="115000"/>
                        </a:lnSpc>
                        <a:spcBef>
                          <a:spcPts val="0"/>
                        </a:spcBef>
                        <a:spcAft>
                          <a:spcPts val="0"/>
                        </a:spcAft>
                      </a:pPr>
                      <a:r>
                        <a:rPr lang="en-US" sz="2000" b="1" kern="1200" dirty="0">
                          <a:solidFill>
                            <a:schemeClr val="tx1"/>
                          </a:solidFill>
                          <a:effectLst>
                            <a:outerShdw blurRad="38100" dist="38100" dir="2700000" algn="tl">
                              <a:srgbClr val="000000">
                                <a:alpha val="43137"/>
                              </a:srgbClr>
                            </a:outerShdw>
                          </a:effectLst>
                          <a:latin typeface="Calibri" pitchFamily="34" charset="0"/>
                          <a:ea typeface="Calibri"/>
                          <a:cs typeface="Times New Roman"/>
                        </a:rPr>
                        <a:t>10.00</a:t>
                      </a:r>
                    </a:p>
                  </a:txBody>
                  <a:tcPr marL="68580" marR="68580" marT="0" marB="0" anchor="ctr"/>
                </a:tc>
                <a:tc>
                  <a:txBody>
                    <a:bodyPr/>
                    <a:lstStyle/>
                    <a:p>
                      <a:pPr marL="0" marR="0" algn="ctr" defTabSz="914400" rtl="0" eaLnBrk="1" latinLnBrk="0" hangingPunct="1">
                        <a:lnSpc>
                          <a:spcPct val="115000"/>
                        </a:lnSpc>
                        <a:spcBef>
                          <a:spcPts val="0"/>
                        </a:spcBef>
                        <a:spcAft>
                          <a:spcPts val="0"/>
                        </a:spcAft>
                      </a:pPr>
                      <a:r>
                        <a:rPr lang="en-US" sz="2000" b="1" kern="1200" dirty="0">
                          <a:solidFill>
                            <a:schemeClr val="tx1"/>
                          </a:solidFill>
                          <a:effectLst>
                            <a:outerShdw blurRad="38100" dist="38100" dir="2700000" algn="tl">
                              <a:srgbClr val="000000">
                                <a:alpha val="43137"/>
                              </a:srgbClr>
                            </a:outerShdw>
                          </a:effectLst>
                          <a:latin typeface="Calibri" pitchFamily="34" charset="0"/>
                          <a:ea typeface="Calibri"/>
                          <a:cs typeface="Times New Roman"/>
                        </a:rPr>
                        <a:t>9.60</a:t>
                      </a:r>
                    </a:p>
                  </a:txBody>
                  <a:tcPr marL="68580" marR="68580" marT="0" marB="0" anchor="ctr"/>
                </a:tc>
                <a:tc>
                  <a:txBody>
                    <a:bodyPr/>
                    <a:lstStyle/>
                    <a:p>
                      <a:pPr marL="0" marR="0" algn="ctr" defTabSz="914400" rtl="0" eaLnBrk="1" latinLnBrk="0" hangingPunct="1">
                        <a:lnSpc>
                          <a:spcPct val="115000"/>
                        </a:lnSpc>
                        <a:spcBef>
                          <a:spcPts val="0"/>
                        </a:spcBef>
                        <a:spcAft>
                          <a:spcPts val="0"/>
                        </a:spcAft>
                      </a:pPr>
                      <a:r>
                        <a:rPr lang="en-US" sz="2000" b="1" kern="1200" dirty="0">
                          <a:solidFill>
                            <a:schemeClr val="tx1"/>
                          </a:solidFill>
                          <a:effectLst>
                            <a:outerShdw blurRad="38100" dist="38100" dir="2700000" algn="tl">
                              <a:srgbClr val="000000">
                                <a:alpha val="43137"/>
                              </a:srgbClr>
                            </a:outerShdw>
                          </a:effectLst>
                          <a:latin typeface="Calibri" pitchFamily="34" charset="0"/>
                          <a:ea typeface="Calibri"/>
                          <a:cs typeface="Times New Roman"/>
                        </a:rPr>
                        <a:t>8.56</a:t>
                      </a:r>
                    </a:p>
                  </a:txBody>
                  <a:tcPr marL="68580" marR="68580" marT="0" marB="0" anchor="ctr"/>
                </a:tc>
                <a:tc>
                  <a:txBody>
                    <a:bodyPr/>
                    <a:lstStyle/>
                    <a:p>
                      <a:pPr algn="ctr"/>
                      <a:r>
                        <a:rPr lang="en-US" sz="2000" b="1" dirty="0" smtClean="0">
                          <a:solidFill>
                            <a:schemeClr val="tx1"/>
                          </a:solidFill>
                        </a:rPr>
                        <a:t>15.61</a:t>
                      </a:r>
                      <a:endParaRPr lang="en-US" sz="2000" b="1" dirty="0">
                        <a:solidFill>
                          <a:schemeClr val="tx1"/>
                        </a:solidFill>
                      </a:endParaRPr>
                    </a:p>
                  </a:txBody>
                  <a:tcPr/>
                </a:tc>
                <a:tc>
                  <a:txBody>
                    <a:bodyPr/>
                    <a:lstStyle/>
                    <a:p>
                      <a:pPr algn="ctr"/>
                      <a:r>
                        <a:rPr lang="en-US" sz="2000" b="1" dirty="0" smtClean="0">
                          <a:solidFill>
                            <a:schemeClr val="tx1"/>
                          </a:solidFill>
                        </a:rPr>
                        <a:t>8.01</a:t>
                      </a:r>
                      <a:endParaRPr lang="en-US" sz="2000" b="1" dirty="0">
                        <a:solidFill>
                          <a:schemeClr val="tx1"/>
                        </a:solidFill>
                      </a:endParaRPr>
                    </a:p>
                  </a:txBody>
                  <a:tcPr/>
                </a:tc>
              </a:tr>
              <a:tr h="455030">
                <a:tc>
                  <a:txBody>
                    <a:bodyPr/>
                    <a:lstStyle/>
                    <a:p>
                      <a:pPr algn="ctr"/>
                      <a:r>
                        <a:rPr lang="en-US" sz="2000" b="1" dirty="0" smtClean="0">
                          <a:solidFill>
                            <a:schemeClr val="tx1"/>
                          </a:solidFill>
                        </a:rPr>
                        <a:t>FORCED OUTAGE</a:t>
                      </a:r>
                      <a:endParaRPr lang="en-US" sz="2000" b="1" dirty="0">
                        <a:solidFill>
                          <a:schemeClr val="tx1"/>
                        </a:solidFill>
                      </a:endParaRPr>
                    </a:p>
                  </a:txBody>
                  <a:tcPr/>
                </a:tc>
                <a:tc>
                  <a:txBody>
                    <a:bodyPr/>
                    <a:lstStyle/>
                    <a:p>
                      <a:pPr marL="0" marR="0" algn="ctr" defTabSz="914400" rtl="0" eaLnBrk="1" latinLnBrk="0" hangingPunct="1">
                        <a:lnSpc>
                          <a:spcPct val="115000"/>
                        </a:lnSpc>
                        <a:spcBef>
                          <a:spcPts val="0"/>
                        </a:spcBef>
                        <a:spcAft>
                          <a:spcPts val="0"/>
                        </a:spcAft>
                      </a:pPr>
                      <a:r>
                        <a:rPr lang="en-US" sz="2000" b="1" kern="1200" dirty="0">
                          <a:solidFill>
                            <a:schemeClr val="tx1"/>
                          </a:solidFill>
                          <a:effectLst>
                            <a:outerShdw blurRad="38100" dist="38100" dir="2700000" algn="tl">
                              <a:srgbClr val="000000">
                                <a:alpha val="43137"/>
                              </a:srgbClr>
                            </a:outerShdw>
                          </a:effectLst>
                          <a:latin typeface="Calibri" pitchFamily="34" charset="0"/>
                          <a:ea typeface="Calibri"/>
                          <a:cs typeface="Times New Roman"/>
                        </a:rPr>
                        <a:t>15.79</a:t>
                      </a:r>
                    </a:p>
                  </a:txBody>
                  <a:tcPr marL="68580" marR="68580" marT="0" marB="0" anchor="ctr"/>
                </a:tc>
                <a:tc>
                  <a:txBody>
                    <a:bodyPr/>
                    <a:lstStyle/>
                    <a:p>
                      <a:pPr marL="0" marR="0" algn="ctr" defTabSz="914400" rtl="0" eaLnBrk="1" latinLnBrk="0" hangingPunct="1">
                        <a:lnSpc>
                          <a:spcPct val="115000"/>
                        </a:lnSpc>
                        <a:spcBef>
                          <a:spcPts val="0"/>
                        </a:spcBef>
                        <a:spcAft>
                          <a:spcPts val="0"/>
                        </a:spcAft>
                      </a:pPr>
                      <a:r>
                        <a:rPr lang="en-US" sz="2000" b="1" kern="1200" dirty="0">
                          <a:solidFill>
                            <a:schemeClr val="tx1"/>
                          </a:solidFill>
                          <a:effectLst>
                            <a:outerShdw blurRad="38100" dist="38100" dir="2700000" algn="tl">
                              <a:srgbClr val="000000">
                                <a:alpha val="43137"/>
                              </a:srgbClr>
                            </a:outerShdw>
                          </a:effectLst>
                          <a:latin typeface="Calibri" pitchFamily="34" charset="0"/>
                          <a:ea typeface="Calibri"/>
                          <a:cs typeface="Times New Roman"/>
                        </a:rPr>
                        <a:t>12.81</a:t>
                      </a:r>
                    </a:p>
                  </a:txBody>
                  <a:tcPr marL="68580" marR="68580" marT="0" marB="0" anchor="ctr"/>
                </a:tc>
                <a:tc>
                  <a:txBody>
                    <a:bodyPr/>
                    <a:lstStyle/>
                    <a:p>
                      <a:pPr marL="0" marR="0" algn="ctr" defTabSz="914400" rtl="0" eaLnBrk="1" latinLnBrk="0" hangingPunct="1">
                        <a:lnSpc>
                          <a:spcPct val="115000"/>
                        </a:lnSpc>
                        <a:spcBef>
                          <a:spcPts val="0"/>
                        </a:spcBef>
                        <a:spcAft>
                          <a:spcPts val="0"/>
                        </a:spcAft>
                      </a:pPr>
                      <a:r>
                        <a:rPr lang="en-US" sz="2000" b="1" kern="1200" dirty="0" smtClean="0">
                          <a:solidFill>
                            <a:schemeClr val="tx1"/>
                          </a:solidFill>
                          <a:effectLst>
                            <a:outerShdw blurRad="38100" dist="38100" dir="2700000" algn="tl">
                              <a:srgbClr val="000000">
                                <a:alpha val="43137"/>
                              </a:srgbClr>
                            </a:outerShdw>
                          </a:effectLst>
                          <a:latin typeface="Calibri" pitchFamily="34" charset="0"/>
                          <a:ea typeface="Calibri"/>
                          <a:cs typeface="Times New Roman"/>
                        </a:rPr>
                        <a:t>16.87</a:t>
                      </a:r>
                      <a:endParaRPr lang="en-US" sz="2000" b="1" kern="1200" dirty="0">
                        <a:solidFill>
                          <a:schemeClr val="tx1"/>
                        </a:solidFill>
                        <a:effectLst>
                          <a:outerShdw blurRad="38100" dist="38100" dir="2700000" algn="tl">
                            <a:srgbClr val="000000">
                              <a:alpha val="43137"/>
                            </a:srgbClr>
                          </a:outerShdw>
                        </a:effectLst>
                        <a:latin typeface="Calibri" pitchFamily="34" charset="0"/>
                        <a:ea typeface="Calibri"/>
                        <a:cs typeface="Times New Roman"/>
                      </a:endParaRPr>
                    </a:p>
                  </a:txBody>
                  <a:tcPr marL="68580" marR="68580" marT="0" marB="0" anchor="ctr"/>
                </a:tc>
                <a:tc>
                  <a:txBody>
                    <a:bodyPr/>
                    <a:lstStyle/>
                    <a:p>
                      <a:pPr algn="ctr"/>
                      <a:r>
                        <a:rPr lang="en-US" sz="2000" b="1" dirty="0" smtClean="0">
                          <a:solidFill>
                            <a:schemeClr val="tx1"/>
                          </a:solidFill>
                        </a:rPr>
                        <a:t>12.50</a:t>
                      </a:r>
                      <a:endParaRPr lang="en-US" sz="2000" b="1" dirty="0">
                        <a:solidFill>
                          <a:schemeClr val="tx1"/>
                        </a:solidFill>
                      </a:endParaRPr>
                    </a:p>
                  </a:txBody>
                  <a:tcPr/>
                </a:tc>
                <a:tc>
                  <a:txBody>
                    <a:bodyPr/>
                    <a:lstStyle/>
                    <a:p>
                      <a:pPr algn="ctr"/>
                      <a:r>
                        <a:rPr lang="en-US" sz="2000" b="1" dirty="0" smtClean="0">
                          <a:solidFill>
                            <a:schemeClr val="tx1"/>
                          </a:solidFill>
                        </a:rPr>
                        <a:t>12.61</a:t>
                      </a:r>
                      <a:endParaRPr lang="en-US" sz="2000" b="1" dirty="0">
                        <a:solidFill>
                          <a:schemeClr val="tx1"/>
                        </a:solidFill>
                      </a:endParaRPr>
                    </a:p>
                  </a:txBody>
                  <a:tcPr/>
                </a:tc>
              </a:tr>
            </a:tbl>
          </a:graphicData>
        </a:graphic>
      </p:graphicFrame>
      <p:sp>
        <p:nvSpPr>
          <p:cNvPr id="13" name="Rectangle 12"/>
          <p:cNvSpPr/>
          <p:nvPr/>
        </p:nvSpPr>
        <p:spPr>
          <a:xfrm>
            <a:off x="0" y="1447800"/>
            <a:ext cx="9144000" cy="838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800" b="1" dirty="0" smtClean="0">
                <a:ln w="17780" cmpd="sng">
                  <a:solidFill>
                    <a:schemeClr val="accent1">
                      <a:tint val="3000"/>
                    </a:schemeClr>
                  </a:solidFill>
                  <a:prstDash val="solid"/>
                  <a:miter lim="800000"/>
                </a:ln>
                <a:solidFill>
                  <a:schemeClr val="accent2"/>
                </a:solidFill>
                <a:effectLst>
                  <a:outerShdw blurRad="50800" dist="38100" dir="18900000" algn="bl" rotWithShape="0">
                    <a:prstClr val="black">
                      <a:alpha val="40000"/>
                    </a:prstClr>
                  </a:outerShdw>
                </a:effectLst>
                <a:latin typeface="Calibri" pitchFamily="34" charset="0"/>
              </a:rPr>
              <a:t>PERFORMANCE OF  2 X 125 MW CFBC BOILER</a:t>
            </a:r>
          </a:p>
        </p:txBody>
      </p:sp>
    </p:spTree>
  </p:cSld>
  <p:clrMapOvr>
    <a:masterClrMapping/>
  </p:clrMapOvr>
  <p:transition>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5"/>
          <p:cNvGrpSpPr/>
          <p:nvPr/>
        </p:nvGrpSpPr>
        <p:grpSpPr>
          <a:xfrm>
            <a:off x="0" y="0"/>
            <a:ext cx="9144000" cy="6858000"/>
            <a:chOff x="0" y="-152400"/>
            <a:chExt cx="9144000" cy="7010400"/>
          </a:xfrm>
        </p:grpSpPr>
        <p:pic>
          <p:nvPicPr>
            <p:cNvPr id="4" name="Picture 3" descr="nlcil_logo_new.jpg"/>
            <p:cNvPicPr>
              <a:picLocks noChangeAspect="1"/>
            </p:cNvPicPr>
            <p:nvPr/>
          </p:nvPicPr>
          <p:blipFill>
            <a:blip r:embed="rId2" cstate="print">
              <a:clrChange>
                <a:clrFrom>
                  <a:srgbClr val="FFFFFF"/>
                </a:clrFrom>
                <a:clrTo>
                  <a:srgbClr val="FFFFFF">
                    <a:alpha val="0"/>
                  </a:srgbClr>
                </a:clrTo>
              </a:clrChange>
            </a:blip>
            <a:stretch>
              <a:fillRect/>
            </a:stretch>
          </p:blipFill>
          <p:spPr>
            <a:xfrm>
              <a:off x="207536" y="97514"/>
              <a:ext cx="1392664" cy="1197886"/>
            </a:xfrm>
            <a:prstGeom prst="rect">
              <a:avLst/>
            </a:prstGeom>
          </p:spPr>
        </p:pic>
        <p:pic>
          <p:nvPicPr>
            <p:cNvPr id="7" name="Picture 2"/>
            <p:cNvPicPr>
              <a:picLocks noChangeAspect="1" noChangeArrowheads="1"/>
            </p:cNvPicPr>
            <p:nvPr/>
          </p:nvPicPr>
          <p:blipFill>
            <a:blip r:embed="rId3" cstate="print">
              <a:duotone>
                <a:schemeClr val="bg2">
                  <a:shade val="45000"/>
                  <a:satMod val="135000"/>
                </a:schemeClr>
                <a:prstClr val="white"/>
              </a:duotone>
            </a:blip>
            <a:srcRect/>
            <a:stretch>
              <a:fillRect/>
            </a:stretch>
          </p:blipFill>
          <p:spPr bwMode="auto">
            <a:xfrm>
              <a:off x="0" y="1371600"/>
              <a:ext cx="9144000" cy="5486400"/>
            </a:xfrm>
            <a:prstGeom prst="rect">
              <a:avLst/>
            </a:prstGeom>
            <a:noFill/>
            <a:ln w="9525">
              <a:solidFill>
                <a:schemeClr val="accent4"/>
              </a:solidFill>
              <a:miter lim="800000"/>
              <a:headEnd/>
              <a:tailEnd/>
            </a:ln>
            <a:effectLst>
              <a:glow rad="63500">
                <a:schemeClr val="accent1">
                  <a:satMod val="175000"/>
                  <a:alpha val="40000"/>
                </a:schemeClr>
              </a:glow>
              <a:outerShdw blurRad="50800" dist="38100" dir="5400000" algn="t" rotWithShape="0">
                <a:prstClr val="black">
                  <a:alpha val="40000"/>
                </a:prstClr>
              </a:outerShdw>
            </a:effectLst>
            <a:scene3d>
              <a:camera prst="orthographicFront">
                <a:rot lat="0" lon="0" rev="0"/>
              </a:camera>
              <a:lightRig rig="balanced" dir="t">
                <a:rot lat="0" lon="0" rev="8700000"/>
              </a:lightRig>
            </a:scene3d>
            <a:sp3d>
              <a:bevelT w="190500" h="38100"/>
            </a:sp3d>
          </p:spPr>
        </p:pic>
        <p:sp>
          <p:nvSpPr>
            <p:cNvPr id="8" name="Rectangle 7"/>
            <p:cNvSpPr/>
            <p:nvPr/>
          </p:nvSpPr>
          <p:spPr>
            <a:xfrm>
              <a:off x="1828800" y="-152400"/>
              <a:ext cx="5433219" cy="1604541"/>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0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NLC India Limited</a:t>
              </a:r>
            </a:p>
            <a:p>
              <a:pPr algn="ctr"/>
              <a:r>
                <a:rPr lang="en-US" sz="28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Barsingsar Thermal Power Station</a:t>
              </a:r>
            </a:p>
            <a:p>
              <a:pPr algn="ctr"/>
              <a:r>
                <a:rPr lang="en-US" sz="28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Boiler Maintenance</a:t>
              </a:r>
              <a:endParaRPr lang="en-US" sz="28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pic>
          <p:nvPicPr>
            <p:cNvPr id="9" name="Picture 8" descr="Gandhiji's Logo.png"/>
            <p:cNvPicPr>
              <a:picLocks noChangeAspect="1"/>
            </p:cNvPicPr>
            <p:nvPr/>
          </p:nvPicPr>
          <p:blipFill>
            <a:blip r:embed="rId4" cstate="print"/>
            <a:stretch>
              <a:fillRect/>
            </a:stretch>
          </p:blipFill>
          <p:spPr>
            <a:xfrm>
              <a:off x="7162800" y="0"/>
              <a:ext cx="1915550" cy="1371600"/>
            </a:xfrm>
            <a:prstGeom prst="rect">
              <a:avLst/>
            </a:prstGeom>
          </p:spPr>
        </p:pic>
      </p:grpSp>
      <p:sp>
        <p:nvSpPr>
          <p:cNvPr id="10" name="Rectangle 9"/>
          <p:cNvSpPr/>
          <p:nvPr/>
        </p:nvSpPr>
        <p:spPr>
          <a:xfrm>
            <a:off x="304800" y="1752600"/>
            <a:ext cx="8686800" cy="369332"/>
          </a:xfrm>
          <a:prstGeom prst="rect">
            <a:avLst/>
          </a:prstGeom>
        </p:spPr>
        <p:txBody>
          <a:bodyPr wrap="square">
            <a:spAutoFit/>
          </a:bodyPr>
          <a:lstStyle/>
          <a:p>
            <a:endParaRPr lang="en-US" b="1" dirty="0" smtClean="0">
              <a:solidFill>
                <a:srgbClr val="002060"/>
              </a:solidFill>
              <a:latin typeface="Bookman Old Style" pitchFamily="18" charset="0"/>
            </a:endParaRPr>
          </a:p>
        </p:txBody>
      </p:sp>
      <p:sp>
        <p:nvSpPr>
          <p:cNvPr id="11" name="Rectangle 10"/>
          <p:cNvSpPr/>
          <p:nvPr/>
        </p:nvSpPr>
        <p:spPr>
          <a:xfrm>
            <a:off x="2673082" y="3244334"/>
            <a:ext cx="184731" cy="369332"/>
          </a:xfrm>
          <a:prstGeom prst="rect">
            <a:avLst/>
          </a:prstGeom>
        </p:spPr>
        <p:txBody>
          <a:bodyPr wrap="none">
            <a:spAutoFit/>
          </a:bodyPr>
          <a:lstStyle/>
          <a:p>
            <a:endParaRPr lang="en-US" b="1" dirty="0" smtClean="0">
              <a:solidFill>
                <a:srgbClr val="002060"/>
              </a:solidFill>
              <a:latin typeface="Bookman Old Style" pitchFamily="18" charset="0"/>
            </a:endParaRPr>
          </a:p>
        </p:txBody>
      </p:sp>
      <p:sp>
        <p:nvSpPr>
          <p:cNvPr id="14" name="Subtitle 2"/>
          <p:cNvSpPr>
            <a:spLocks noGrp="1"/>
          </p:cNvSpPr>
          <p:nvPr>
            <p:ph type="subTitle" idx="1"/>
          </p:nvPr>
        </p:nvSpPr>
        <p:spPr>
          <a:xfrm>
            <a:off x="0" y="1447800"/>
            <a:ext cx="9144000" cy="5410200"/>
          </a:xfrm>
        </p:spPr>
        <p:txBody>
          <a:bodyPr/>
          <a:lstStyle/>
          <a:p>
            <a:endParaRPr lang="en-US" b="1" dirty="0" smtClean="0">
              <a:solidFill>
                <a:srgbClr val="002060"/>
              </a:solidFill>
              <a:latin typeface="Bookman Old Style" pitchFamily="18" charset="0"/>
            </a:endParaRPr>
          </a:p>
        </p:txBody>
      </p:sp>
      <p:pic>
        <p:nvPicPr>
          <p:cNvPr id="12" name="Content Placeholder 3" descr="D:\SAKTHIRAJA\BTPS Presentation\PHOTOS\IMG-20160710-WA0034.jpg"/>
          <p:cNvPicPr>
            <a:picLocks noGrp="1" noChangeAspect="1" noChangeArrowheads="1"/>
          </p:cNvPicPr>
          <p:nvPr>
            <p:ph idx="1"/>
          </p:nvPr>
        </p:nvPicPr>
        <p:blipFill>
          <a:blip r:embed="rId5"/>
          <a:srcRect/>
          <a:stretch>
            <a:fillRect/>
          </a:stretch>
        </p:blipFill>
        <p:spPr bwMode="auto">
          <a:xfrm>
            <a:off x="0" y="1665905"/>
            <a:ext cx="4267200" cy="5192095"/>
          </a:xfrm>
          <a:prstGeom prst="rect">
            <a:avLst/>
          </a:prstGeom>
          <a:noFill/>
        </p:spPr>
      </p:pic>
      <p:pic>
        <p:nvPicPr>
          <p:cNvPr id="13" name="Picture 12" descr="D:\SAKTHIRAJA\BTPS Presentation\PHOTOS\IMG-20160711-WA0018.jpg"/>
          <p:cNvPicPr>
            <a:picLocks noChangeAspect="1" noChangeArrowheads="1"/>
          </p:cNvPicPr>
          <p:nvPr/>
        </p:nvPicPr>
        <p:blipFill>
          <a:blip r:embed="rId6"/>
          <a:srcRect/>
          <a:stretch>
            <a:fillRect/>
          </a:stretch>
        </p:blipFill>
        <p:spPr bwMode="auto">
          <a:xfrm>
            <a:off x="4343400" y="1718187"/>
            <a:ext cx="4572000" cy="5139813"/>
          </a:xfrm>
          <a:prstGeom prst="rect">
            <a:avLst/>
          </a:prstGeom>
          <a:noFill/>
        </p:spPr>
      </p:pic>
    </p:spTree>
  </p:cSld>
  <p:clrMapOvr>
    <a:masterClrMapping/>
  </p:clrMapOvr>
  <p:transition>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grpSp>
        <p:nvGrpSpPr>
          <p:cNvPr id="2" name="Group 5"/>
          <p:cNvGrpSpPr/>
          <p:nvPr/>
        </p:nvGrpSpPr>
        <p:grpSpPr>
          <a:xfrm>
            <a:off x="0" y="0"/>
            <a:ext cx="9144000" cy="6858000"/>
            <a:chOff x="0" y="-152400"/>
            <a:chExt cx="9144000" cy="7010400"/>
          </a:xfrm>
        </p:grpSpPr>
        <p:pic>
          <p:nvPicPr>
            <p:cNvPr id="4" name="Picture 3" descr="nlcil_logo_new.jpg"/>
            <p:cNvPicPr>
              <a:picLocks noChangeAspect="1"/>
            </p:cNvPicPr>
            <p:nvPr/>
          </p:nvPicPr>
          <p:blipFill>
            <a:blip r:embed="rId2" cstate="print">
              <a:clrChange>
                <a:clrFrom>
                  <a:srgbClr val="FFFFFF"/>
                </a:clrFrom>
                <a:clrTo>
                  <a:srgbClr val="FFFFFF">
                    <a:alpha val="0"/>
                  </a:srgbClr>
                </a:clrTo>
              </a:clrChange>
            </a:blip>
            <a:stretch>
              <a:fillRect/>
            </a:stretch>
          </p:blipFill>
          <p:spPr>
            <a:xfrm>
              <a:off x="207536" y="97514"/>
              <a:ext cx="1392664" cy="1197886"/>
            </a:xfrm>
            <a:prstGeom prst="rect">
              <a:avLst/>
            </a:prstGeom>
          </p:spPr>
        </p:pic>
        <p:pic>
          <p:nvPicPr>
            <p:cNvPr id="7" name="Picture 2"/>
            <p:cNvPicPr>
              <a:picLocks noChangeAspect="1" noChangeArrowheads="1"/>
            </p:cNvPicPr>
            <p:nvPr/>
          </p:nvPicPr>
          <p:blipFill>
            <a:blip r:embed="rId3" cstate="print">
              <a:duotone>
                <a:schemeClr val="bg2">
                  <a:shade val="45000"/>
                  <a:satMod val="135000"/>
                </a:schemeClr>
                <a:prstClr val="white"/>
              </a:duotone>
            </a:blip>
            <a:srcRect/>
            <a:stretch>
              <a:fillRect/>
            </a:stretch>
          </p:blipFill>
          <p:spPr bwMode="auto">
            <a:xfrm>
              <a:off x="0" y="1371600"/>
              <a:ext cx="9144000" cy="5486400"/>
            </a:xfrm>
            <a:prstGeom prst="rect">
              <a:avLst/>
            </a:prstGeom>
            <a:noFill/>
            <a:ln w="9525">
              <a:solidFill>
                <a:schemeClr val="accent4"/>
              </a:solidFill>
              <a:miter lim="800000"/>
              <a:headEnd/>
              <a:tailEnd/>
            </a:ln>
            <a:effectLst>
              <a:glow rad="63500">
                <a:schemeClr val="accent1">
                  <a:satMod val="175000"/>
                  <a:alpha val="40000"/>
                </a:schemeClr>
              </a:glow>
              <a:outerShdw blurRad="50800" dist="38100" dir="5400000" algn="t" rotWithShape="0">
                <a:prstClr val="black">
                  <a:alpha val="40000"/>
                </a:prstClr>
              </a:outerShdw>
            </a:effectLst>
            <a:scene3d>
              <a:camera prst="orthographicFront">
                <a:rot lat="0" lon="0" rev="0"/>
              </a:camera>
              <a:lightRig rig="balanced" dir="t">
                <a:rot lat="0" lon="0" rev="8700000"/>
              </a:lightRig>
            </a:scene3d>
            <a:sp3d>
              <a:bevelT w="190500" h="38100"/>
            </a:sp3d>
          </p:spPr>
        </p:pic>
        <p:sp>
          <p:nvSpPr>
            <p:cNvPr id="8" name="Rectangle 7"/>
            <p:cNvSpPr/>
            <p:nvPr/>
          </p:nvSpPr>
          <p:spPr>
            <a:xfrm>
              <a:off x="1828800" y="-152400"/>
              <a:ext cx="5433219" cy="1604541"/>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0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NLC India Limited</a:t>
              </a:r>
            </a:p>
            <a:p>
              <a:pPr algn="ctr"/>
              <a:r>
                <a:rPr lang="en-US" sz="28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Barsingsar Thermal Power Station</a:t>
              </a:r>
            </a:p>
            <a:p>
              <a:pPr algn="ctr"/>
              <a:r>
                <a:rPr lang="en-US" sz="28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Boiler Maintenance</a:t>
              </a:r>
              <a:endParaRPr lang="en-US" sz="28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pic>
          <p:nvPicPr>
            <p:cNvPr id="9" name="Picture 8" descr="Gandhiji's Logo.png"/>
            <p:cNvPicPr>
              <a:picLocks noChangeAspect="1"/>
            </p:cNvPicPr>
            <p:nvPr/>
          </p:nvPicPr>
          <p:blipFill>
            <a:blip r:embed="rId4" cstate="print"/>
            <a:stretch>
              <a:fillRect/>
            </a:stretch>
          </p:blipFill>
          <p:spPr>
            <a:xfrm>
              <a:off x="7162800" y="0"/>
              <a:ext cx="1915550" cy="1371600"/>
            </a:xfrm>
            <a:prstGeom prst="rect">
              <a:avLst/>
            </a:prstGeom>
          </p:spPr>
        </p:pic>
      </p:grpSp>
      <p:sp>
        <p:nvSpPr>
          <p:cNvPr id="10" name="Rectangle 9"/>
          <p:cNvSpPr/>
          <p:nvPr/>
        </p:nvSpPr>
        <p:spPr>
          <a:xfrm>
            <a:off x="304800" y="1752600"/>
            <a:ext cx="8686800" cy="369332"/>
          </a:xfrm>
          <a:prstGeom prst="rect">
            <a:avLst/>
          </a:prstGeom>
        </p:spPr>
        <p:txBody>
          <a:bodyPr wrap="square">
            <a:spAutoFit/>
          </a:bodyPr>
          <a:lstStyle/>
          <a:p>
            <a:endParaRPr lang="en-US" b="1" dirty="0" smtClean="0">
              <a:solidFill>
                <a:srgbClr val="002060"/>
              </a:solidFill>
              <a:latin typeface="Bookman Old Style" pitchFamily="18" charset="0"/>
            </a:endParaRPr>
          </a:p>
        </p:txBody>
      </p:sp>
      <p:sp>
        <p:nvSpPr>
          <p:cNvPr id="11" name="Rectangle 10"/>
          <p:cNvSpPr/>
          <p:nvPr/>
        </p:nvSpPr>
        <p:spPr>
          <a:xfrm>
            <a:off x="2673082" y="3244334"/>
            <a:ext cx="184731" cy="369332"/>
          </a:xfrm>
          <a:prstGeom prst="rect">
            <a:avLst/>
          </a:prstGeom>
        </p:spPr>
        <p:txBody>
          <a:bodyPr wrap="none">
            <a:spAutoFit/>
          </a:bodyPr>
          <a:lstStyle/>
          <a:p>
            <a:endParaRPr lang="en-US" b="1" dirty="0" smtClean="0">
              <a:solidFill>
                <a:srgbClr val="002060"/>
              </a:solidFill>
              <a:latin typeface="Bookman Old Style" pitchFamily="18" charset="0"/>
            </a:endParaRPr>
          </a:p>
        </p:txBody>
      </p:sp>
      <p:sp>
        <p:nvSpPr>
          <p:cNvPr id="14" name="Subtitle 2"/>
          <p:cNvSpPr>
            <a:spLocks noGrp="1"/>
          </p:cNvSpPr>
          <p:nvPr>
            <p:ph type="subTitle" idx="1"/>
          </p:nvPr>
        </p:nvSpPr>
        <p:spPr>
          <a:xfrm>
            <a:off x="0" y="1447800"/>
            <a:ext cx="9144000" cy="5410200"/>
          </a:xfrm>
        </p:spPr>
        <p:txBody>
          <a:bodyPr/>
          <a:lstStyle/>
          <a:p>
            <a:endParaRPr lang="en-US" b="1" dirty="0" smtClean="0">
              <a:solidFill>
                <a:srgbClr val="002060"/>
              </a:solidFill>
              <a:latin typeface="Bookman Old Style" pitchFamily="18" charset="0"/>
            </a:endParaRPr>
          </a:p>
          <a:p>
            <a:endParaRPr lang="en-US" b="1" dirty="0" smtClean="0">
              <a:solidFill>
                <a:srgbClr val="002060"/>
              </a:solidFill>
              <a:latin typeface="Bookman Old Style" pitchFamily="18" charset="0"/>
            </a:endParaRPr>
          </a:p>
        </p:txBody>
      </p:sp>
      <p:pic>
        <p:nvPicPr>
          <p:cNvPr id="12" name="Picture 2"/>
          <p:cNvPicPr>
            <a:picLocks noChangeAspect="1" noChangeArrowheads="1"/>
          </p:cNvPicPr>
          <p:nvPr/>
        </p:nvPicPr>
        <p:blipFill>
          <a:blip r:embed="rId5"/>
          <a:srcRect/>
          <a:stretch>
            <a:fillRect/>
          </a:stretch>
        </p:blipFill>
        <p:spPr bwMode="auto">
          <a:xfrm>
            <a:off x="0" y="2057400"/>
            <a:ext cx="9143999" cy="4800600"/>
          </a:xfrm>
          <a:prstGeom prst="rect">
            <a:avLst/>
          </a:prstGeom>
          <a:noFill/>
          <a:ln w="9525">
            <a:noFill/>
            <a:miter lim="800000"/>
            <a:headEnd/>
            <a:tailEnd/>
          </a:ln>
          <a:effectLst/>
        </p:spPr>
      </p:pic>
      <p:sp>
        <p:nvSpPr>
          <p:cNvPr id="13" name="Rectangle 12"/>
          <p:cNvSpPr/>
          <p:nvPr/>
        </p:nvSpPr>
        <p:spPr>
          <a:xfrm>
            <a:off x="0" y="1447800"/>
            <a:ext cx="9144000" cy="609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BACK PASS SCW ROOF HEADER</a:t>
            </a:r>
            <a:endParaRPr lang="en-US"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strVal val="#ppt_w+.3"/>
                                          </p:val>
                                        </p:tav>
                                        <p:tav tm="100000">
                                          <p:val>
                                            <p:strVal val="#ppt_w"/>
                                          </p:val>
                                        </p:tav>
                                      </p:tavLst>
                                    </p:anim>
                                    <p:anim calcmode="lin" valueType="num">
                                      <p:cBhvr>
                                        <p:cTn id="8" dur="500" fill="hold"/>
                                        <p:tgtEl>
                                          <p:spTgt spid="12"/>
                                        </p:tgtEl>
                                        <p:attrNameLst>
                                          <p:attrName>ppt_h</p:attrName>
                                        </p:attrNameLst>
                                      </p:cBhvr>
                                      <p:tavLst>
                                        <p:tav tm="0">
                                          <p:val>
                                            <p:strVal val="#ppt_h"/>
                                          </p:val>
                                        </p:tav>
                                        <p:tav tm="100000">
                                          <p:val>
                                            <p:strVal val="#ppt_h"/>
                                          </p:val>
                                        </p:tav>
                                      </p:tavLst>
                                    </p:anim>
                                    <p:animEffect transition="in" filter="fade">
                                      <p:cBhvr>
                                        <p:cTn id="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grpSp>
        <p:nvGrpSpPr>
          <p:cNvPr id="2" name="Group 5"/>
          <p:cNvGrpSpPr/>
          <p:nvPr/>
        </p:nvGrpSpPr>
        <p:grpSpPr>
          <a:xfrm>
            <a:off x="0" y="0"/>
            <a:ext cx="9144000" cy="6858000"/>
            <a:chOff x="0" y="-152400"/>
            <a:chExt cx="9144000" cy="7010400"/>
          </a:xfrm>
        </p:grpSpPr>
        <p:pic>
          <p:nvPicPr>
            <p:cNvPr id="4" name="Picture 3" descr="nlcil_logo_new.jpg"/>
            <p:cNvPicPr>
              <a:picLocks noChangeAspect="1"/>
            </p:cNvPicPr>
            <p:nvPr/>
          </p:nvPicPr>
          <p:blipFill>
            <a:blip r:embed="rId2" cstate="print">
              <a:clrChange>
                <a:clrFrom>
                  <a:srgbClr val="FFFFFF"/>
                </a:clrFrom>
                <a:clrTo>
                  <a:srgbClr val="FFFFFF">
                    <a:alpha val="0"/>
                  </a:srgbClr>
                </a:clrTo>
              </a:clrChange>
            </a:blip>
            <a:stretch>
              <a:fillRect/>
            </a:stretch>
          </p:blipFill>
          <p:spPr>
            <a:xfrm>
              <a:off x="207536" y="97514"/>
              <a:ext cx="1392664" cy="1197886"/>
            </a:xfrm>
            <a:prstGeom prst="rect">
              <a:avLst/>
            </a:prstGeom>
          </p:spPr>
        </p:pic>
        <p:pic>
          <p:nvPicPr>
            <p:cNvPr id="7" name="Picture 2"/>
            <p:cNvPicPr>
              <a:picLocks noChangeAspect="1" noChangeArrowheads="1"/>
            </p:cNvPicPr>
            <p:nvPr/>
          </p:nvPicPr>
          <p:blipFill>
            <a:blip r:embed="rId3" cstate="print">
              <a:duotone>
                <a:schemeClr val="bg2">
                  <a:shade val="45000"/>
                  <a:satMod val="135000"/>
                </a:schemeClr>
                <a:prstClr val="white"/>
              </a:duotone>
            </a:blip>
            <a:srcRect/>
            <a:stretch>
              <a:fillRect/>
            </a:stretch>
          </p:blipFill>
          <p:spPr bwMode="auto">
            <a:xfrm>
              <a:off x="0" y="1371600"/>
              <a:ext cx="9144000" cy="5486400"/>
            </a:xfrm>
            <a:prstGeom prst="rect">
              <a:avLst/>
            </a:prstGeom>
            <a:noFill/>
            <a:ln w="9525">
              <a:solidFill>
                <a:schemeClr val="accent4"/>
              </a:solidFill>
              <a:miter lim="800000"/>
              <a:headEnd/>
              <a:tailEnd/>
            </a:ln>
            <a:effectLst>
              <a:glow rad="63500">
                <a:schemeClr val="accent1">
                  <a:satMod val="175000"/>
                  <a:alpha val="40000"/>
                </a:schemeClr>
              </a:glow>
              <a:outerShdw blurRad="50800" dist="38100" dir="5400000" algn="t" rotWithShape="0">
                <a:prstClr val="black">
                  <a:alpha val="40000"/>
                </a:prstClr>
              </a:outerShdw>
            </a:effectLst>
            <a:scene3d>
              <a:camera prst="orthographicFront">
                <a:rot lat="0" lon="0" rev="0"/>
              </a:camera>
              <a:lightRig rig="balanced" dir="t">
                <a:rot lat="0" lon="0" rev="8700000"/>
              </a:lightRig>
            </a:scene3d>
            <a:sp3d>
              <a:bevelT w="190500" h="38100"/>
            </a:sp3d>
          </p:spPr>
        </p:pic>
        <p:sp>
          <p:nvSpPr>
            <p:cNvPr id="8" name="Rectangle 7"/>
            <p:cNvSpPr/>
            <p:nvPr/>
          </p:nvSpPr>
          <p:spPr>
            <a:xfrm>
              <a:off x="1828800" y="-152400"/>
              <a:ext cx="5433219" cy="1604541"/>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0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NLC India Limited</a:t>
              </a:r>
            </a:p>
            <a:p>
              <a:pPr algn="ctr"/>
              <a:r>
                <a:rPr lang="en-US" sz="28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Barsingsar Thermal Power Station</a:t>
              </a:r>
            </a:p>
            <a:p>
              <a:pPr algn="ctr"/>
              <a:r>
                <a:rPr lang="en-US" sz="28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Boiler Maintenance</a:t>
              </a:r>
              <a:endParaRPr lang="en-US" sz="28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pic>
          <p:nvPicPr>
            <p:cNvPr id="9" name="Picture 8" descr="Gandhiji's Logo.png"/>
            <p:cNvPicPr>
              <a:picLocks noChangeAspect="1"/>
            </p:cNvPicPr>
            <p:nvPr/>
          </p:nvPicPr>
          <p:blipFill>
            <a:blip r:embed="rId4" cstate="print"/>
            <a:stretch>
              <a:fillRect/>
            </a:stretch>
          </p:blipFill>
          <p:spPr>
            <a:xfrm>
              <a:off x="7162800" y="0"/>
              <a:ext cx="1915550" cy="1371600"/>
            </a:xfrm>
            <a:prstGeom prst="rect">
              <a:avLst/>
            </a:prstGeom>
          </p:spPr>
        </p:pic>
      </p:grpSp>
      <p:sp>
        <p:nvSpPr>
          <p:cNvPr id="10" name="Rectangle 9"/>
          <p:cNvSpPr/>
          <p:nvPr/>
        </p:nvSpPr>
        <p:spPr>
          <a:xfrm>
            <a:off x="304800" y="1752600"/>
            <a:ext cx="8686800" cy="369332"/>
          </a:xfrm>
          <a:prstGeom prst="rect">
            <a:avLst/>
          </a:prstGeom>
        </p:spPr>
        <p:txBody>
          <a:bodyPr wrap="square">
            <a:spAutoFit/>
          </a:bodyPr>
          <a:lstStyle/>
          <a:p>
            <a:endParaRPr lang="en-US" b="1" dirty="0" smtClean="0">
              <a:solidFill>
                <a:srgbClr val="002060"/>
              </a:solidFill>
              <a:latin typeface="Bookman Old Style" pitchFamily="18" charset="0"/>
            </a:endParaRPr>
          </a:p>
        </p:txBody>
      </p:sp>
      <p:sp>
        <p:nvSpPr>
          <p:cNvPr id="11" name="Rectangle 10"/>
          <p:cNvSpPr/>
          <p:nvPr/>
        </p:nvSpPr>
        <p:spPr>
          <a:xfrm>
            <a:off x="2673082" y="3244334"/>
            <a:ext cx="184731" cy="369332"/>
          </a:xfrm>
          <a:prstGeom prst="rect">
            <a:avLst/>
          </a:prstGeom>
        </p:spPr>
        <p:txBody>
          <a:bodyPr wrap="none">
            <a:spAutoFit/>
          </a:bodyPr>
          <a:lstStyle/>
          <a:p>
            <a:endParaRPr lang="en-US" b="1" dirty="0" smtClean="0">
              <a:solidFill>
                <a:srgbClr val="002060"/>
              </a:solidFill>
              <a:latin typeface="Bookman Old Style" pitchFamily="18" charset="0"/>
            </a:endParaRPr>
          </a:p>
        </p:txBody>
      </p:sp>
      <p:sp>
        <p:nvSpPr>
          <p:cNvPr id="14" name="Subtitle 2"/>
          <p:cNvSpPr>
            <a:spLocks noGrp="1"/>
          </p:cNvSpPr>
          <p:nvPr>
            <p:ph type="subTitle" idx="1"/>
          </p:nvPr>
        </p:nvSpPr>
        <p:spPr>
          <a:xfrm>
            <a:off x="0" y="1447800"/>
            <a:ext cx="9144000" cy="5410200"/>
          </a:xfrm>
        </p:spPr>
        <p:txBody>
          <a:bodyPr/>
          <a:lstStyle/>
          <a:p>
            <a:endParaRPr lang="en-US" b="1" dirty="0" smtClean="0">
              <a:solidFill>
                <a:srgbClr val="002060"/>
              </a:solidFill>
              <a:latin typeface="Bookman Old Style" pitchFamily="18" charset="0"/>
            </a:endParaRPr>
          </a:p>
          <a:p>
            <a:endParaRPr lang="en-US" b="1" dirty="0" smtClean="0">
              <a:solidFill>
                <a:srgbClr val="002060"/>
              </a:solidFill>
              <a:latin typeface="Bookman Old Style" pitchFamily="18" charset="0"/>
            </a:endParaRPr>
          </a:p>
        </p:txBody>
      </p:sp>
      <p:pic>
        <p:nvPicPr>
          <p:cNvPr id="12" name="Picture 2">
            <a:hlinkClick r:id="rId5" action="ppaction://hlinkfile"/>
          </p:cNvPr>
          <p:cNvPicPr>
            <a:picLocks noChangeAspect="1" noChangeArrowheads="1"/>
          </p:cNvPicPr>
          <p:nvPr/>
        </p:nvPicPr>
        <p:blipFill>
          <a:blip r:embed="rId6"/>
          <a:srcRect/>
          <a:stretch>
            <a:fillRect/>
          </a:stretch>
        </p:blipFill>
        <p:spPr bwMode="auto">
          <a:xfrm>
            <a:off x="0" y="1905000"/>
            <a:ext cx="9144000" cy="4953000"/>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13" name="Rectangle 12"/>
          <p:cNvSpPr/>
          <p:nvPr/>
        </p:nvSpPr>
        <p:spPr>
          <a:xfrm>
            <a:off x="0" y="1447800"/>
            <a:ext cx="9144000" cy="457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chemeClr val="tx1"/>
                </a:solidFill>
              </a:rPr>
              <a:t>GENERAL</a:t>
            </a:r>
            <a:r>
              <a:rPr lang="en-US" sz="2400" dirty="0" smtClean="0"/>
              <a:t> </a:t>
            </a:r>
            <a:r>
              <a:rPr lang="en-US" sz="2400" dirty="0" smtClean="0">
                <a:solidFill>
                  <a:schemeClr val="tx1"/>
                </a:solidFill>
              </a:rPr>
              <a:t>ARRANGEMENT OF CFBC BOILER - 125MW</a:t>
            </a:r>
            <a:endParaRPr lang="en-US" sz="2400" dirty="0">
              <a:solidFill>
                <a:schemeClr val="tx1"/>
              </a:solidFill>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grpSp>
        <p:nvGrpSpPr>
          <p:cNvPr id="2" name="Group 5"/>
          <p:cNvGrpSpPr/>
          <p:nvPr/>
        </p:nvGrpSpPr>
        <p:grpSpPr>
          <a:xfrm>
            <a:off x="0" y="0"/>
            <a:ext cx="9144000" cy="6858000"/>
            <a:chOff x="0" y="-152400"/>
            <a:chExt cx="9144000" cy="7010400"/>
          </a:xfrm>
        </p:grpSpPr>
        <p:pic>
          <p:nvPicPr>
            <p:cNvPr id="4" name="Picture 3" descr="nlcil_logo_new.jpg"/>
            <p:cNvPicPr>
              <a:picLocks noChangeAspect="1"/>
            </p:cNvPicPr>
            <p:nvPr/>
          </p:nvPicPr>
          <p:blipFill>
            <a:blip r:embed="rId2" cstate="print">
              <a:clrChange>
                <a:clrFrom>
                  <a:srgbClr val="FFFFFF"/>
                </a:clrFrom>
                <a:clrTo>
                  <a:srgbClr val="FFFFFF">
                    <a:alpha val="0"/>
                  </a:srgbClr>
                </a:clrTo>
              </a:clrChange>
            </a:blip>
            <a:stretch>
              <a:fillRect/>
            </a:stretch>
          </p:blipFill>
          <p:spPr>
            <a:xfrm>
              <a:off x="207536" y="97514"/>
              <a:ext cx="1392664" cy="1197886"/>
            </a:xfrm>
            <a:prstGeom prst="rect">
              <a:avLst/>
            </a:prstGeom>
          </p:spPr>
        </p:pic>
        <p:pic>
          <p:nvPicPr>
            <p:cNvPr id="7" name="Picture 2"/>
            <p:cNvPicPr>
              <a:picLocks noChangeAspect="1" noChangeArrowheads="1"/>
            </p:cNvPicPr>
            <p:nvPr/>
          </p:nvPicPr>
          <p:blipFill>
            <a:blip r:embed="rId3" cstate="print">
              <a:duotone>
                <a:schemeClr val="bg2">
                  <a:shade val="45000"/>
                  <a:satMod val="135000"/>
                </a:schemeClr>
                <a:prstClr val="white"/>
              </a:duotone>
            </a:blip>
            <a:srcRect/>
            <a:stretch>
              <a:fillRect/>
            </a:stretch>
          </p:blipFill>
          <p:spPr bwMode="auto">
            <a:xfrm>
              <a:off x="0" y="1371600"/>
              <a:ext cx="9144000" cy="5486400"/>
            </a:xfrm>
            <a:prstGeom prst="rect">
              <a:avLst/>
            </a:prstGeom>
            <a:noFill/>
            <a:ln w="9525">
              <a:solidFill>
                <a:schemeClr val="accent4"/>
              </a:solidFill>
              <a:miter lim="800000"/>
              <a:headEnd/>
              <a:tailEnd/>
            </a:ln>
            <a:effectLst>
              <a:glow rad="63500">
                <a:schemeClr val="accent1">
                  <a:satMod val="175000"/>
                  <a:alpha val="40000"/>
                </a:schemeClr>
              </a:glow>
              <a:outerShdw blurRad="50800" dist="38100" dir="5400000" algn="t" rotWithShape="0">
                <a:prstClr val="black">
                  <a:alpha val="40000"/>
                </a:prstClr>
              </a:outerShdw>
            </a:effectLst>
            <a:scene3d>
              <a:camera prst="orthographicFront">
                <a:rot lat="0" lon="0" rev="0"/>
              </a:camera>
              <a:lightRig rig="balanced" dir="t">
                <a:rot lat="0" lon="0" rev="8700000"/>
              </a:lightRig>
            </a:scene3d>
            <a:sp3d>
              <a:bevelT w="190500" h="38100"/>
            </a:sp3d>
          </p:spPr>
        </p:pic>
        <p:sp>
          <p:nvSpPr>
            <p:cNvPr id="8" name="Rectangle 7"/>
            <p:cNvSpPr/>
            <p:nvPr/>
          </p:nvSpPr>
          <p:spPr>
            <a:xfrm>
              <a:off x="1828800" y="-152400"/>
              <a:ext cx="5433219" cy="1604541"/>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0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NLC India Limited</a:t>
              </a:r>
            </a:p>
            <a:p>
              <a:pPr algn="ctr"/>
              <a:r>
                <a:rPr lang="en-US" sz="28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Barsingsar Thermal Power Station</a:t>
              </a:r>
            </a:p>
            <a:p>
              <a:pPr algn="ctr"/>
              <a:r>
                <a:rPr lang="en-US" sz="28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Boiler Maintenance</a:t>
              </a:r>
              <a:endParaRPr lang="en-US" sz="28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pic>
          <p:nvPicPr>
            <p:cNvPr id="9" name="Picture 8" descr="Gandhiji's Logo.png"/>
            <p:cNvPicPr>
              <a:picLocks noChangeAspect="1"/>
            </p:cNvPicPr>
            <p:nvPr/>
          </p:nvPicPr>
          <p:blipFill>
            <a:blip r:embed="rId4" cstate="print"/>
            <a:stretch>
              <a:fillRect/>
            </a:stretch>
          </p:blipFill>
          <p:spPr>
            <a:xfrm>
              <a:off x="7162800" y="0"/>
              <a:ext cx="1915550" cy="1371600"/>
            </a:xfrm>
            <a:prstGeom prst="rect">
              <a:avLst/>
            </a:prstGeom>
          </p:spPr>
        </p:pic>
      </p:grpSp>
      <p:sp>
        <p:nvSpPr>
          <p:cNvPr id="10" name="Rectangle 9"/>
          <p:cNvSpPr/>
          <p:nvPr/>
        </p:nvSpPr>
        <p:spPr>
          <a:xfrm>
            <a:off x="304800" y="1752600"/>
            <a:ext cx="8686800" cy="369332"/>
          </a:xfrm>
          <a:prstGeom prst="rect">
            <a:avLst/>
          </a:prstGeom>
        </p:spPr>
        <p:txBody>
          <a:bodyPr wrap="square">
            <a:spAutoFit/>
          </a:bodyPr>
          <a:lstStyle/>
          <a:p>
            <a:endParaRPr lang="en-US" b="1" dirty="0" smtClean="0">
              <a:solidFill>
                <a:srgbClr val="002060"/>
              </a:solidFill>
              <a:latin typeface="Bookman Old Style" pitchFamily="18" charset="0"/>
            </a:endParaRPr>
          </a:p>
        </p:txBody>
      </p:sp>
      <p:sp>
        <p:nvSpPr>
          <p:cNvPr id="11" name="Rectangle 10"/>
          <p:cNvSpPr/>
          <p:nvPr/>
        </p:nvSpPr>
        <p:spPr>
          <a:xfrm>
            <a:off x="2673082" y="3244334"/>
            <a:ext cx="184731" cy="369332"/>
          </a:xfrm>
          <a:prstGeom prst="rect">
            <a:avLst/>
          </a:prstGeom>
        </p:spPr>
        <p:txBody>
          <a:bodyPr wrap="none">
            <a:spAutoFit/>
          </a:bodyPr>
          <a:lstStyle/>
          <a:p>
            <a:endParaRPr lang="en-US" b="1" dirty="0" smtClean="0">
              <a:solidFill>
                <a:srgbClr val="002060"/>
              </a:solidFill>
              <a:latin typeface="Bookman Old Style" pitchFamily="18" charset="0"/>
            </a:endParaRPr>
          </a:p>
        </p:txBody>
      </p:sp>
      <p:sp>
        <p:nvSpPr>
          <p:cNvPr id="14" name="Subtitle 2"/>
          <p:cNvSpPr>
            <a:spLocks noGrp="1"/>
          </p:cNvSpPr>
          <p:nvPr>
            <p:ph type="subTitle" idx="1"/>
          </p:nvPr>
        </p:nvSpPr>
        <p:spPr>
          <a:xfrm>
            <a:off x="0" y="1447800"/>
            <a:ext cx="9144000" cy="5410200"/>
          </a:xfrm>
        </p:spPr>
        <p:txBody>
          <a:bodyPr/>
          <a:lstStyle/>
          <a:p>
            <a:endParaRPr lang="en-US" b="1" dirty="0" smtClean="0">
              <a:solidFill>
                <a:srgbClr val="002060"/>
              </a:solidFill>
              <a:latin typeface="Bookman Old Style" pitchFamily="18" charset="0"/>
            </a:endParaRPr>
          </a:p>
          <a:p>
            <a:endParaRPr lang="en-US" b="1" dirty="0" smtClean="0">
              <a:solidFill>
                <a:srgbClr val="002060"/>
              </a:solidFill>
              <a:latin typeface="Bookman Old Style" pitchFamily="18" charset="0"/>
            </a:endParaRPr>
          </a:p>
        </p:txBody>
      </p:sp>
      <p:pic>
        <p:nvPicPr>
          <p:cNvPr id="12" name="Content Placeholder 4"/>
          <p:cNvPicPr>
            <a:picLocks noChangeArrowheads="1"/>
          </p:cNvPicPr>
          <p:nvPr/>
        </p:nvPicPr>
        <p:blipFill>
          <a:blip r:embed="rId5" cstate="print"/>
          <a:srcRect/>
          <a:stretch>
            <a:fillRect/>
          </a:stretch>
        </p:blipFill>
        <p:spPr bwMode="auto">
          <a:xfrm>
            <a:off x="0" y="2362200"/>
            <a:ext cx="4343400" cy="4495800"/>
          </a:xfrm>
          <a:prstGeom prst="rect">
            <a:avLst/>
          </a:prstGeom>
          <a:noFill/>
          <a:ln w="9525">
            <a:noFill/>
            <a:miter lim="800000"/>
            <a:headEnd/>
            <a:tailEnd/>
          </a:ln>
          <a:effectLst/>
        </p:spPr>
      </p:pic>
      <p:pic>
        <p:nvPicPr>
          <p:cNvPr id="13" name="Picture 3"/>
          <p:cNvPicPr>
            <a:picLocks noChangeArrowheads="1"/>
          </p:cNvPicPr>
          <p:nvPr/>
        </p:nvPicPr>
        <p:blipFill>
          <a:blip r:embed="rId6"/>
          <a:srcRect/>
          <a:stretch>
            <a:fillRect/>
          </a:stretch>
        </p:blipFill>
        <p:spPr bwMode="auto">
          <a:xfrm>
            <a:off x="4572000" y="2362200"/>
            <a:ext cx="4572000" cy="4495800"/>
          </a:xfrm>
          <a:prstGeom prst="rect">
            <a:avLst/>
          </a:prstGeom>
          <a:noFill/>
          <a:ln w="9525">
            <a:noFill/>
            <a:miter lim="800000"/>
            <a:headEnd/>
            <a:tailEnd/>
          </a:ln>
          <a:effectLst/>
        </p:spPr>
      </p:pic>
      <p:sp>
        <p:nvSpPr>
          <p:cNvPr id="15" name="Rectangle 14"/>
          <p:cNvSpPr/>
          <p:nvPr/>
        </p:nvSpPr>
        <p:spPr>
          <a:xfrm>
            <a:off x="0" y="1524000"/>
            <a:ext cx="9144000" cy="838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RAISING OF STEAM COOLED WALL ROOF HEADER</a:t>
            </a:r>
            <a:endParaRPr lang="en-US"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grpSp>
        <p:nvGrpSpPr>
          <p:cNvPr id="2" name="Group 5"/>
          <p:cNvGrpSpPr/>
          <p:nvPr/>
        </p:nvGrpSpPr>
        <p:grpSpPr>
          <a:xfrm>
            <a:off x="0" y="0"/>
            <a:ext cx="9144000" cy="6858000"/>
            <a:chOff x="0" y="-152400"/>
            <a:chExt cx="9144000" cy="7010400"/>
          </a:xfrm>
        </p:grpSpPr>
        <p:pic>
          <p:nvPicPr>
            <p:cNvPr id="4" name="Picture 3" descr="nlcil_logo_new.jpg"/>
            <p:cNvPicPr>
              <a:picLocks noChangeAspect="1"/>
            </p:cNvPicPr>
            <p:nvPr/>
          </p:nvPicPr>
          <p:blipFill>
            <a:blip r:embed="rId2" cstate="print">
              <a:clrChange>
                <a:clrFrom>
                  <a:srgbClr val="FFFFFF"/>
                </a:clrFrom>
                <a:clrTo>
                  <a:srgbClr val="FFFFFF">
                    <a:alpha val="0"/>
                  </a:srgbClr>
                </a:clrTo>
              </a:clrChange>
            </a:blip>
            <a:stretch>
              <a:fillRect/>
            </a:stretch>
          </p:blipFill>
          <p:spPr>
            <a:xfrm>
              <a:off x="207536" y="97514"/>
              <a:ext cx="1392664" cy="1197886"/>
            </a:xfrm>
            <a:prstGeom prst="rect">
              <a:avLst/>
            </a:prstGeom>
          </p:spPr>
        </p:pic>
        <p:pic>
          <p:nvPicPr>
            <p:cNvPr id="7" name="Picture 2"/>
            <p:cNvPicPr>
              <a:picLocks noChangeAspect="1" noChangeArrowheads="1"/>
            </p:cNvPicPr>
            <p:nvPr/>
          </p:nvPicPr>
          <p:blipFill>
            <a:blip r:embed="rId3" cstate="print">
              <a:duotone>
                <a:schemeClr val="bg2">
                  <a:shade val="45000"/>
                  <a:satMod val="135000"/>
                </a:schemeClr>
                <a:prstClr val="white"/>
              </a:duotone>
            </a:blip>
            <a:srcRect/>
            <a:stretch>
              <a:fillRect/>
            </a:stretch>
          </p:blipFill>
          <p:spPr bwMode="auto">
            <a:xfrm>
              <a:off x="0" y="1371600"/>
              <a:ext cx="9144000" cy="5486400"/>
            </a:xfrm>
            <a:prstGeom prst="rect">
              <a:avLst/>
            </a:prstGeom>
            <a:noFill/>
            <a:ln w="9525">
              <a:solidFill>
                <a:schemeClr val="accent4"/>
              </a:solidFill>
              <a:miter lim="800000"/>
              <a:headEnd/>
              <a:tailEnd/>
            </a:ln>
            <a:effectLst>
              <a:glow rad="63500">
                <a:schemeClr val="accent1">
                  <a:satMod val="175000"/>
                  <a:alpha val="40000"/>
                </a:schemeClr>
              </a:glow>
              <a:outerShdw blurRad="50800" dist="38100" dir="5400000" algn="t" rotWithShape="0">
                <a:prstClr val="black">
                  <a:alpha val="40000"/>
                </a:prstClr>
              </a:outerShdw>
            </a:effectLst>
            <a:scene3d>
              <a:camera prst="orthographicFront">
                <a:rot lat="0" lon="0" rev="0"/>
              </a:camera>
              <a:lightRig rig="balanced" dir="t">
                <a:rot lat="0" lon="0" rev="8700000"/>
              </a:lightRig>
            </a:scene3d>
            <a:sp3d>
              <a:bevelT w="190500" h="38100"/>
            </a:sp3d>
          </p:spPr>
        </p:pic>
        <p:sp>
          <p:nvSpPr>
            <p:cNvPr id="8" name="Rectangle 7"/>
            <p:cNvSpPr/>
            <p:nvPr/>
          </p:nvSpPr>
          <p:spPr>
            <a:xfrm>
              <a:off x="1828800" y="-152400"/>
              <a:ext cx="5433219" cy="1604541"/>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0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NLC India Limited</a:t>
              </a:r>
            </a:p>
            <a:p>
              <a:pPr algn="ctr"/>
              <a:r>
                <a:rPr lang="en-US" sz="28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Barsingsar Thermal Power Station</a:t>
              </a:r>
            </a:p>
            <a:p>
              <a:pPr algn="ctr"/>
              <a:r>
                <a:rPr lang="en-US" sz="28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Boiler Maintenance</a:t>
              </a:r>
              <a:endParaRPr lang="en-US" sz="28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pic>
          <p:nvPicPr>
            <p:cNvPr id="9" name="Picture 8" descr="Gandhiji's Logo.png"/>
            <p:cNvPicPr>
              <a:picLocks noChangeAspect="1"/>
            </p:cNvPicPr>
            <p:nvPr/>
          </p:nvPicPr>
          <p:blipFill>
            <a:blip r:embed="rId4" cstate="print"/>
            <a:stretch>
              <a:fillRect/>
            </a:stretch>
          </p:blipFill>
          <p:spPr>
            <a:xfrm>
              <a:off x="7162800" y="0"/>
              <a:ext cx="1915550" cy="1371600"/>
            </a:xfrm>
            <a:prstGeom prst="rect">
              <a:avLst/>
            </a:prstGeom>
          </p:spPr>
        </p:pic>
      </p:grpSp>
      <p:sp>
        <p:nvSpPr>
          <p:cNvPr id="10" name="Rectangle 9"/>
          <p:cNvSpPr/>
          <p:nvPr/>
        </p:nvSpPr>
        <p:spPr>
          <a:xfrm>
            <a:off x="304800" y="1752600"/>
            <a:ext cx="8686800" cy="369332"/>
          </a:xfrm>
          <a:prstGeom prst="rect">
            <a:avLst/>
          </a:prstGeom>
        </p:spPr>
        <p:txBody>
          <a:bodyPr wrap="square">
            <a:spAutoFit/>
          </a:bodyPr>
          <a:lstStyle/>
          <a:p>
            <a:endParaRPr lang="en-US" b="1" dirty="0" smtClean="0">
              <a:solidFill>
                <a:srgbClr val="002060"/>
              </a:solidFill>
              <a:latin typeface="Bookman Old Style" pitchFamily="18" charset="0"/>
            </a:endParaRPr>
          </a:p>
        </p:txBody>
      </p:sp>
      <p:sp>
        <p:nvSpPr>
          <p:cNvPr id="11" name="Rectangle 10"/>
          <p:cNvSpPr/>
          <p:nvPr/>
        </p:nvSpPr>
        <p:spPr>
          <a:xfrm>
            <a:off x="2673082" y="3244334"/>
            <a:ext cx="184731" cy="369332"/>
          </a:xfrm>
          <a:prstGeom prst="rect">
            <a:avLst/>
          </a:prstGeom>
        </p:spPr>
        <p:txBody>
          <a:bodyPr wrap="none">
            <a:spAutoFit/>
          </a:bodyPr>
          <a:lstStyle/>
          <a:p>
            <a:endParaRPr lang="en-US" b="1" dirty="0" smtClean="0">
              <a:solidFill>
                <a:srgbClr val="002060"/>
              </a:solidFill>
              <a:latin typeface="Bookman Old Style" pitchFamily="18" charset="0"/>
            </a:endParaRPr>
          </a:p>
        </p:txBody>
      </p:sp>
      <p:sp>
        <p:nvSpPr>
          <p:cNvPr id="14" name="Subtitle 2"/>
          <p:cNvSpPr>
            <a:spLocks noGrp="1"/>
          </p:cNvSpPr>
          <p:nvPr>
            <p:ph type="subTitle" idx="1"/>
          </p:nvPr>
        </p:nvSpPr>
        <p:spPr>
          <a:xfrm>
            <a:off x="0" y="1447800"/>
            <a:ext cx="9144000" cy="5410200"/>
          </a:xfrm>
        </p:spPr>
        <p:txBody>
          <a:bodyPr/>
          <a:lstStyle/>
          <a:p>
            <a:endParaRPr lang="en-US" b="1" dirty="0" smtClean="0">
              <a:solidFill>
                <a:srgbClr val="002060"/>
              </a:solidFill>
              <a:latin typeface="Bookman Old Style" pitchFamily="18" charset="0"/>
            </a:endParaRPr>
          </a:p>
          <a:p>
            <a:endParaRPr lang="en-US" b="1" dirty="0" smtClean="0">
              <a:solidFill>
                <a:srgbClr val="002060"/>
              </a:solidFill>
              <a:latin typeface="Bookman Old Style" pitchFamily="18" charset="0"/>
            </a:endParaRPr>
          </a:p>
        </p:txBody>
      </p:sp>
      <p:pic>
        <p:nvPicPr>
          <p:cNvPr id="12" name="Picture 1" descr="Z:\File Folder\6640 Mtce Program\2016 UNIT #2 45 days\Daily review Files\11.05.16\photos\IMG_6070.JPG"/>
          <p:cNvPicPr>
            <a:picLocks noChangeAspect="1" noChangeArrowheads="1"/>
          </p:cNvPicPr>
          <p:nvPr/>
        </p:nvPicPr>
        <p:blipFill>
          <a:blip r:embed="rId5" cstate="print"/>
          <a:srcRect/>
          <a:stretch>
            <a:fillRect/>
          </a:stretch>
        </p:blipFill>
        <p:spPr bwMode="auto">
          <a:xfrm>
            <a:off x="0" y="2362200"/>
            <a:ext cx="9144000" cy="4495800"/>
          </a:xfrm>
          <a:prstGeom prst="rect">
            <a:avLst/>
          </a:prstGeom>
          <a:solidFill>
            <a:schemeClr val="tx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13" name="Oval Callout 12"/>
          <p:cNvSpPr/>
          <p:nvPr/>
        </p:nvSpPr>
        <p:spPr>
          <a:xfrm>
            <a:off x="762000" y="2743200"/>
            <a:ext cx="2667000" cy="914400"/>
          </a:xfrm>
          <a:prstGeom prst="wedgeEllipseCallout">
            <a:avLst>
              <a:gd name="adj1" fmla="val 79158"/>
              <a:gd name="adj2" fmla="val 192981"/>
            </a:avLst>
          </a:prstGeom>
        </p:spPr>
        <p:style>
          <a:lnRef idx="2">
            <a:schemeClr val="accent6"/>
          </a:lnRef>
          <a:fillRef idx="1">
            <a:schemeClr val="lt1"/>
          </a:fillRef>
          <a:effectRef idx="0">
            <a:schemeClr val="accent6"/>
          </a:effectRef>
          <a:fontRef idx="minor">
            <a:schemeClr val="dk1"/>
          </a:fontRef>
        </p:style>
        <p:txBody>
          <a:bodyPr rtlCol="0" anchor="ctr"/>
          <a:lstStyle/>
          <a:p>
            <a:pPr marL="95250" indent="-95250" algn="ctr"/>
            <a:r>
              <a:rPr lang="en-IN" b="1" dirty="0" smtClean="0">
                <a:solidFill>
                  <a:srgbClr val="0000FF"/>
                </a:solidFill>
                <a:latin typeface="Calibri" pitchFamily="34" charset="0"/>
              </a:rPr>
              <a:t>Steam cooled wall roof tube</a:t>
            </a:r>
            <a:endParaRPr lang="en-IN" b="1" dirty="0">
              <a:solidFill>
                <a:srgbClr val="0000FF"/>
              </a:solidFill>
              <a:latin typeface="Calibri" pitchFamily="34" charset="0"/>
            </a:endParaRPr>
          </a:p>
        </p:txBody>
      </p:sp>
      <p:sp>
        <p:nvSpPr>
          <p:cNvPr id="15" name="Oval Callout 14"/>
          <p:cNvSpPr/>
          <p:nvPr/>
        </p:nvSpPr>
        <p:spPr>
          <a:xfrm>
            <a:off x="4800600" y="4800600"/>
            <a:ext cx="2819400" cy="990600"/>
          </a:xfrm>
          <a:prstGeom prst="wedgeEllipseCallout">
            <a:avLst>
              <a:gd name="adj1" fmla="val 58032"/>
              <a:gd name="adj2" fmla="val -174185"/>
            </a:avLst>
          </a:prstGeom>
        </p:spPr>
        <p:style>
          <a:lnRef idx="2">
            <a:schemeClr val="accent6"/>
          </a:lnRef>
          <a:fillRef idx="1">
            <a:schemeClr val="lt1"/>
          </a:fillRef>
          <a:effectRef idx="0">
            <a:schemeClr val="accent6"/>
          </a:effectRef>
          <a:fontRef idx="minor">
            <a:schemeClr val="dk1"/>
          </a:fontRef>
        </p:style>
        <p:txBody>
          <a:bodyPr rtlCol="0" anchor="ctr"/>
          <a:lstStyle/>
          <a:p>
            <a:pPr marL="95250" indent="-95250" algn="ctr"/>
            <a:r>
              <a:rPr lang="en-IN" b="1" dirty="0" smtClean="0">
                <a:solidFill>
                  <a:srgbClr val="0000FF"/>
                </a:solidFill>
                <a:latin typeface="Calibri" pitchFamily="34" charset="0"/>
              </a:rPr>
              <a:t>Steam cooled wall roof tube - Header</a:t>
            </a:r>
            <a:endParaRPr lang="en-IN" b="1" dirty="0">
              <a:solidFill>
                <a:srgbClr val="0000FF"/>
              </a:solidFill>
              <a:latin typeface="Calibri" pitchFamily="34" charset="0"/>
            </a:endParaRPr>
          </a:p>
        </p:txBody>
      </p:sp>
      <p:sp>
        <p:nvSpPr>
          <p:cNvPr id="16" name="Rectangle 15"/>
          <p:cNvSpPr/>
          <p:nvPr/>
        </p:nvSpPr>
        <p:spPr>
          <a:xfrm>
            <a:off x="0" y="1524000"/>
            <a:ext cx="9144000" cy="762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b="1" dirty="0" smtClean="0">
                <a:latin typeface="Calibri" pitchFamily="34" charset="0"/>
              </a:rPr>
              <a:t>BACK PASS – SCW  ROOF TUBE WITH HEADER</a:t>
            </a:r>
            <a:endParaRPr lang="en-IN" b="1" dirty="0">
              <a:latin typeface="Calibri"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ox(out)">
                                      <p:cBhvr>
                                        <p:cTn id="7" dur="500"/>
                                        <p:tgtEl>
                                          <p:spTgt spid="12"/>
                                        </p:tgtEl>
                                      </p:cBhvr>
                                    </p:animEffect>
                                  </p:childTnLst>
                                </p:cTn>
                              </p:par>
                            </p:childTnLst>
                          </p:cTn>
                        </p:par>
                        <p:par>
                          <p:cTn id="8" fill="hold">
                            <p:stCondLst>
                              <p:cond delay="500"/>
                            </p:stCondLst>
                            <p:childTnLst>
                              <p:par>
                                <p:cTn id="9" presetID="2" presetClass="entr" presetSubtype="9"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0-#ppt_w/2"/>
                                          </p:val>
                                        </p:tav>
                                        <p:tav tm="100000">
                                          <p:val>
                                            <p:strVal val="#ppt_x"/>
                                          </p:val>
                                        </p:tav>
                                      </p:tavLst>
                                    </p:anim>
                                    <p:anim calcmode="lin" valueType="num">
                                      <p:cBhvr additive="base">
                                        <p:cTn id="12" dur="500" fill="hold"/>
                                        <p:tgtEl>
                                          <p:spTgt spid="13"/>
                                        </p:tgtEl>
                                        <p:attrNameLst>
                                          <p:attrName>ppt_y</p:attrName>
                                        </p:attrNameLst>
                                      </p:cBhvr>
                                      <p:tavLst>
                                        <p:tav tm="0">
                                          <p:val>
                                            <p:strVal val="0-#ppt_h/2"/>
                                          </p:val>
                                        </p:tav>
                                        <p:tav tm="100000">
                                          <p:val>
                                            <p:strVal val="#ppt_y"/>
                                          </p:val>
                                        </p:tav>
                                      </p:tavLst>
                                    </p:anim>
                                  </p:childTnLst>
                                </p:cTn>
                              </p:par>
                            </p:childTnLst>
                          </p:cTn>
                        </p:par>
                        <p:par>
                          <p:cTn id="13" fill="hold">
                            <p:stCondLst>
                              <p:cond delay="1000"/>
                            </p:stCondLst>
                            <p:childTnLst>
                              <p:par>
                                <p:cTn id="14" presetID="2" presetClass="entr" presetSubtype="12" fill="hold" grpId="0" nodeType="afterEffect">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cBhvr additive="base">
                                        <p:cTn id="16" dur="500" fill="hold"/>
                                        <p:tgtEl>
                                          <p:spTgt spid="15"/>
                                        </p:tgtEl>
                                        <p:attrNameLst>
                                          <p:attrName>ppt_x</p:attrName>
                                        </p:attrNameLst>
                                      </p:cBhvr>
                                      <p:tavLst>
                                        <p:tav tm="0">
                                          <p:val>
                                            <p:strVal val="0-#ppt_w/2"/>
                                          </p:val>
                                        </p:tav>
                                        <p:tav tm="100000">
                                          <p:val>
                                            <p:strVal val="#ppt_x"/>
                                          </p:val>
                                        </p:tav>
                                      </p:tavLst>
                                    </p:anim>
                                    <p:anim calcmode="lin" valueType="num">
                                      <p:cBhvr additive="base">
                                        <p:cTn id="17"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grpSp>
        <p:nvGrpSpPr>
          <p:cNvPr id="2" name="Group 5"/>
          <p:cNvGrpSpPr/>
          <p:nvPr/>
        </p:nvGrpSpPr>
        <p:grpSpPr>
          <a:xfrm>
            <a:off x="0" y="0"/>
            <a:ext cx="9144000" cy="6858000"/>
            <a:chOff x="0" y="-152400"/>
            <a:chExt cx="9144000" cy="7010400"/>
          </a:xfrm>
        </p:grpSpPr>
        <p:pic>
          <p:nvPicPr>
            <p:cNvPr id="4" name="Picture 3" descr="nlcil_logo_new.jpg"/>
            <p:cNvPicPr>
              <a:picLocks noChangeAspect="1"/>
            </p:cNvPicPr>
            <p:nvPr/>
          </p:nvPicPr>
          <p:blipFill>
            <a:blip r:embed="rId2" cstate="print">
              <a:clrChange>
                <a:clrFrom>
                  <a:srgbClr val="FFFFFF"/>
                </a:clrFrom>
                <a:clrTo>
                  <a:srgbClr val="FFFFFF">
                    <a:alpha val="0"/>
                  </a:srgbClr>
                </a:clrTo>
              </a:clrChange>
            </a:blip>
            <a:stretch>
              <a:fillRect/>
            </a:stretch>
          </p:blipFill>
          <p:spPr>
            <a:xfrm>
              <a:off x="207536" y="97514"/>
              <a:ext cx="1392664" cy="1197886"/>
            </a:xfrm>
            <a:prstGeom prst="rect">
              <a:avLst/>
            </a:prstGeom>
          </p:spPr>
        </p:pic>
        <p:pic>
          <p:nvPicPr>
            <p:cNvPr id="7" name="Picture 2"/>
            <p:cNvPicPr>
              <a:picLocks noChangeAspect="1" noChangeArrowheads="1"/>
            </p:cNvPicPr>
            <p:nvPr/>
          </p:nvPicPr>
          <p:blipFill>
            <a:blip r:embed="rId3" cstate="print">
              <a:duotone>
                <a:schemeClr val="bg2">
                  <a:shade val="45000"/>
                  <a:satMod val="135000"/>
                </a:schemeClr>
                <a:prstClr val="white"/>
              </a:duotone>
            </a:blip>
            <a:srcRect/>
            <a:stretch>
              <a:fillRect/>
            </a:stretch>
          </p:blipFill>
          <p:spPr bwMode="auto">
            <a:xfrm>
              <a:off x="0" y="1371600"/>
              <a:ext cx="9144000" cy="5486400"/>
            </a:xfrm>
            <a:prstGeom prst="rect">
              <a:avLst/>
            </a:prstGeom>
            <a:noFill/>
            <a:ln w="9525">
              <a:solidFill>
                <a:schemeClr val="accent4"/>
              </a:solidFill>
              <a:miter lim="800000"/>
              <a:headEnd/>
              <a:tailEnd/>
            </a:ln>
            <a:effectLst>
              <a:glow rad="63500">
                <a:schemeClr val="accent1">
                  <a:satMod val="175000"/>
                  <a:alpha val="40000"/>
                </a:schemeClr>
              </a:glow>
              <a:outerShdw blurRad="50800" dist="38100" dir="5400000" algn="t" rotWithShape="0">
                <a:prstClr val="black">
                  <a:alpha val="40000"/>
                </a:prstClr>
              </a:outerShdw>
            </a:effectLst>
            <a:scene3d>
              <a:camera prst="orthographicFront">
                <a:rot lat="0" lon="0" rev="0"/>
              </a:camera>
              <a:lightRig rig="balanced" dir="t">
                <a:rot lat="0" lon="0" rev="8700000"/>
              </a:lightRig>
            </a:scene3d>
            <a:sp3d>
              <a:bevelT w="190500" h="38100"/>
            </a:sp3d>
          </p:spPr>
        </p:pic>
        <p:sp>
          <p:nvSpPr>
            <p:cNvPr id="8" name="Rectangle 7"/>
            <p:cNvSpPr/>
            <p:nvPr/>
          </p:nvSpPr>
          <p:spPr>
            <a:xfrm>
              <a:off x="1828800" y="-152400"/>
              <a:ext cx="5433219" cy="1604541"/>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0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NLC India Limited</a:t>
              </a:r>
            </a:p>
            <a:p>
              <a:pPr algn="ctr"/>
              <a:r>
                <a:rPr lang="en-US" sz="28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Barsingsar Thermal Power Station</a:t>
              </a:r>
            </a:p>
            <a:p>
              <a:pPr algn="ctr"/>
              <a:r>
                <a:rPr lang="en-US" sz="28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Boiler Maintenance</a:t>
              </a:r>
              <a:endParaRPr lang="en-US" sz="28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pic>
          <p:nvPicPr>
            <p:cNvPr id="9" name="Picture 8" descr="Gandhiji's Logo.png"/>
            <p:cNvPicPr>
              <a:picLocks noChangeAspect="1"/>
            </p:cNvPicPr>
            <p:nvPr/>
          </p:nvPicPr>
          <p:blipFill>
            <a:blip r:embed="rId4" cstate="print"/>
            <a:stretch>
              <a:fillRect/>
            </a:stretch>
          </p:blipFill>
          <p:spPr>
            <a:xfrm>
              <a:off x="7162800" y="0"/>
              <a:ext cx="1915550" cy="1371600"/>
            </a:xfrm>
            <a:prstGeom prst="rect">
              <a:avLst/>
            </a:prstGeom>
          </p:spPr>
        </p:pic>
      </p:grpSp>
      <p:sp>
        <p:nvSpPr>
          <p:cNvPr id="10" name="Rectangle 9"/>
          <p:cNvSpPr/>
          <p:nvPr/>
        </p:nvSpPr>
        <p:spPr>
          <a:xfrm>
            <a:off x="304800" y="1752600"/>
            <a:ext cx="8686800" cy="369332"/>
          </a:xfrm>
          <a:prstGeom prst="rect">
            <a:avLst/>
          </a:prstGeom>
        </p:spPr>
        <p:txBody>
          <a:bodyPr wrap="square">
            <a:spAutoFit/>
          </a:bodyPr>
          <a:lstStyle/>
          <a:p>
            <a:endParaRPr lang="en-US" b="1" dirty="0" smtClean="0">
              <a:solidFill>
                <a:srgbClr val="002060"/>
              </a:solidFill>
              <a:latin typeface="Bookman Old Style" pitchFamily="18" charset="0"/>
            </a:endParaRPr>
          </a:p>
        </p:txBody>
      </p:sp>
      <p:sp>
        <p:nvSpPr>
          <p:cNvPr id="11" name="Rectangle 10"/>
          <p:cNvSpPr/>
          <p:nvPr/>
        </p:nvSpPr>
        <p:spPr>
          <a:xfrm>
            <a:off x="2673082" y="3244334"/>
            <a:ext cx="184731" cy="369332"/>
          </a:xfrm>
          <a:prstGeom prst="rect">
            <a:avLst/>
          </a:prstGeom>
        </p:spPr>
        <p:txBody>
          <a:bodyPr wrap="none">
            <a:spAutoFit/>
          </a:bodyPr>
          <a:lstStyle/>
          <a:p>
            <a:endParaRPr lang="en-US" b="1" dirty="0" smtClean="0">
              <a:solidFill>
                <a:srgbClr val="002060"/>
              </a:solidFill>
              <a:latin typeface="Bookman Old Style" pitchFamily="18" charset="0"/>
            </a:endParaRPr>
          </a:p>
        </p:txBody>
      </p:sp>
      <p:sp>
        <p:nvSpPr>
          <p:cNvPr id="14" name="Subtitle 2"/>
          <p:cNvSpPr>
            <a:spLocks noGrp="1"/>
          </p:cNvSpPr>
          <p:nvPr>
            <p:ph type="subTitle" idx="1"/>
          </p:nvPr>
        </p:nvSpPr>
        <p:spPr>
          <a:xfrm>
            <a:off x="0" y="1447800"/>
            <a:ext cx="9144000" cy="5410200"/>
          </a:xfrm>
        </p:spPr>
        <p:txBody>
          <a:bodyPr/>
          <a:lstStyle/>
          <a:p>
            <a:endParaRPr lang="en-US" b="1" dirty="0" smtClean="0">
              <a:solidFill>
                <a:srgbClr val="002060"/>
              </a:solidFill>
              <a:latin typeface="Bookman Old Style" pitchFamily="18" charset="0"/>
            </a:endParaRPr>
          </a:p>
          <a:p>
            <a:endParaRPr lang="en-US" b="1" dirty="0" smtClean="0">
              <a:solidFill>
                <a:srgbClr val="002060"/>
              </a:solidFill>
              <a:latin typeface="Bookman Old Style" pitchFamily="18" charset="0"/>
            </a:endParaRPr>
          </a:p>
        </p:txBody>
      </p:sp>
      <p:pic>
        <p:nvPicPr>
          <p:cNvPr id="12" name="Picture 2"/>
          <p:cNvPicPr>
            <a:picLocks noChangeAspect="1" noChangeArrowheads="1"/>
          </p:cNvPicPr>
          <p:nvPr/>
        </p:nvPicPr>
        <p:blipFill>
          <a:blip r:embed="rId5"/>
          <a:srcRect/>
          <a:stretch>
            <a:fillRect/>
          </a:stretch>
        </p:blipFill>
        <p:spPr bwMode="auto">
          <a:xfrm>
            <a:off x="0" y="2057400"/>
            <a:ext cx="9144000" cy="4800600"/>
          </a:xfrm>
          <a:prstGeom prst="rect">
            <a:avLst/>
          </a:prstGeom>
          <a:noFill/>
          <a:ln w="9525">
            <a:noFill/>
            <a:miter lim="800000"/>
            <a:headEnd/>
            <a:tailEnd/>
          </a:ln>
          <a:effectLst/>
        </p:spPr>
      </p:pic>
      <p:sp>
        <p:nvSpPr>
          <p:cNvPr id="13" name="Rectangle 12"/>
          <p:cNvSpPr/>
          <p:nvPr/>
        </p:nvSpPr>
        <p:spPr>
          <a:xfrm>
            <a:off x="0" y="1524000"/>
            <a:ext cx="9144000" cy="685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AFTER LAYING OF FIN PLATE AT TOP ROOF</a:t>
            </a:r>
            <a:endParaRPr lang="en-US"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grpSp>
        <p:nvGrpSpPr>
          <p:cNvPr id="2" name="Group 5"/>
          <p:cNvGrpSpPr/>
          <p:nvPr/>
        </p:nvGrpSpPr>
        <p:grpSpPr>
          <a:xfrm>
            <a:off x="0" y="0"/>
            <a:ext cx="9144000" cy="6858000"/>
            <a:chOff x="0" y="-152400"/>
            <a:chExt cx="9144000" cy="7010400"/>
          </a:xfrm>
        </p:grpSpPr>
        <p:pic>
          <p:nvPicPr>
            <p:cNvPr id="4" name="Picture 3" descr="nlcil_logo_new.jpg"/>
            <p:cNvPicPr>
              <a:picLocks noChangeAspect="1"/>
            </p:cNvPicPr>
            <p:nvPr/>
          </p:nvPicPr>
          <p:blipFill>
            <a:blip r:embed="rId2" cstate="print">
              <a:clrChange>
                <a:clrFrom>
                  <a:srgbClr val="FFFFFF"/>
                </a:clrFrom>
                <a:clrTo>
                  <a:srgbClr val="FFFFFF">
                    <a:alpha val="0"/>
                  </a:srgbClr>
                </a:clrTo>
              </a:clrChange>
            </a:blip>
            <a:stretch>
              <a:fillRect/>
            </a:stretch>
          </p:blipFill>
          <p:spPr>
            <a:xfrm>
              <a:off x="207536" y="97514"/>
              <a:ext cx="1392664" cy="1197886"/>
            </a:xfrm>
            <a:prstGeom prst="rect">
              <a:avLst/>
            </a:prstGeom>
          </p:spPr>
        </p:pic>
        <p:pic>
          <p:nvPicPr>
            <p:cNvPr id="7" name="Picture 2"/>
            <p:cNvPicPr>
              <a:picLocks noChangeAspect="1" noChangeArrowheads="1"/>
            </p:cNvPicPr>
            <p:nvPr/>
          </p:nvPicPr>
          <p:blipFill>
            <a:blip r:embed="rId3" cstate="print">
              <a:duotone>
                <a:schemeClr val="bg2">
                  <a:shade val="45000"/>
                  <a:satMod val="135000"/>
                </a:schemeClr>
                <a:prstClr val="white"/>
              </a:duotone>
            </a:blip>
            <a:srcRect/>
            <a:stretch>
              <a:fillRect/>
            </a:stretch>
          </p:blipFill>
          <p:spPr bwMode="auto">
            <a:xfrm>
              <a:off x="0" y="1371600"/>
              <a:ext cx="9144000" cy="5486400"/>
            </a:xfrm>
            <a:prstGeom prst="rect">
              <a:avLst/>
            </a:prstGeom>
            <a:noFill/>
            <a:ln w="9525">
              <a:solidFill>
                <a:schemeClr val="accent4"/>
              </a:solidFill>
              <a:miter lim="800000"/>
              <a:headEnd/>
              <a:tailEnd/>
            </a:ln>
            <a:effectLst>
              <a:glow rad="63500">
                <a:schemeClr val="accent1">
                  <a:satMod val="175000"/>
                  <a:alpha val="40000"/>
                </a:schemeClr>
              </a:glow>
              <a:outerShdw blurRad="50800" dist="38100" dir="5400000" algn="t" rotWithShape="0">
                <a:prstClr val="black">
                  <a:alpha val="40000"/>
                </a:prstClr>
              </a:outerShdw>
            </a:effectLst>
            <a:scene3d>
              <a:camera prst="orthographicFront">
                <a:rot lat="0" lon="0" rev="0"/>
              </a:camera>
              <a:lightRig rig="balanced" dir="t">
                <a:rot lat="0" lon="0" rev="8700000"/>
              </a:lightRig>
            </a:scene3d>
            <a:sp3d>
              <a:bevelT w="190500" h="38100"/>
            </a:sp3d>
          </p:spPr>
        </p:pic>
        <p:sp>
          <p:nvSpPr>
            <p:cNvPr id="8" name="Rectangle 7"/>
            <p:cNvSpPr/>
            <p:nvPr/>
          </p:nvSpPr>
          <p:spPr>
            <a:xfrm>
              <a:off x="1828800" y="-152400"/>
              <a:ext cx="5433219" cy="1604541"/>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0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NLC India Limited</a:t>
              </a:r>
            </a:p>
            <a:p>
              <a:pPr algn="ctr"/>
              <a:r>
                <a:rPr lang="en-US" sz="28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Barsingsar Thermal Power Station</a:t>
              </a:r>
            </a:p>
            <a:p>
              <a:pPr algn="ctr"/>
              <a:r>
                <a:rPr lang="en-US" sz="28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Boiler Maintenance</a:t>
              </a:r>
              <a:endParaRPr lang="en-US" sz="28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pic>
          <p:nvPicPr>
            <p:cNvPr id="9" name="Picture 8" descr="Gandhiji's Logo.png"/>
            <p:cNvPicPr>
              <a:picLocks noChangeAspect="1"/>
            </p:cNvPicPr>
            <p:nvPr/>
          </p:nvPicPr>
          <p:blipFill>
            <a:blip r:embed="rId4" cstate="print"/>
            <a:stretch>
              <a:fillRect/>
            </a:stretch>
          </p:blipFill>
          <p:spPr>
            <a:xfrm>
              <a:off x="7162800" y="0"/>
              <a:ext cx="1915550" cy="1371600"/>
            </a:xfrm>
            <a:prstGeom prst="rect">
              <a:avLst/>
            </a:prstGeom>
          </p:spPr>
        </p:pic>
      </p:grpSp>
      <p:sp>
        <p:nvSpPr>
          <p:cNvPr id="10" name="Rectangle 9"/>
          <p:cNvSpPr/>
          <p:nvPr/>
        </p:nvSpPr>
        <p:spPr>
          <a:xfrm>
            <a:off x="304800" y="1752600"/>
            <a:ext cx="8686800" cy="369332"/>
          </a:xfrm>
          <a:prstGeom prst="rect">
            <a:avLst/>
          </a:prstGeom>
        </p:spPr>
        <p:txBody>
          <a:bodyPr wrap="square">
            <a:spAutoFit/>
          </a:bodyPr>
          <a:lstStyle/>
          <a:p>
            <a:endParaRPr lang="en-US" b="1" dirty="0" smtClean="0">
              <a:solidFill>
                <a:srgbClr val="002060"/>
              </a:solidFill>
              <a:latin typeface="Bookman Old Style" pitchFamily="18" charset="0"/>
            </a:endParaRPr>
          </a:p>
        </p:txBody>
      </p:sp>
      <p:sp>
        <p:nvSpPr>
          <p:cNvPr id="11" name="Rectangle 10"/>
          <p:cNvSpPr/>
          <p:nvPr/>
        </p:nvSpPr>
        <p:spPr>
          <a:xfrm>
            <a:off x="2673082" y="3244334"/>
            <a:ext cx="184731" cy="369332"/>
          </a:xfrm>
          <a:prstGeom prst="rect">
            <a:avLst/>
          </a:prstGeom>
        </p:spPr>
        <p:txBody>
          <a:bodyPr wrap="none">
            <a:spAutoFit/>
          </a:bodyPr>
          <a:lstStyle/>
          <a:p>
            <a:endParaRPr lang="en-US" b="1" dirty="0" smtClean="0">
              <a:solidFill>
                <a:srgbClr val="002060"/>
              </a:solidFill>
              <a:latin typeface="Bookman Old Style" pitchFamily="18" charset="0"/>
            </a:endParaRPr>
          </a:p>
        </p:txBody>
      </p:sp>
      <p:sp>
        <p:nvSpPr>
          <p:cNvPr id="14" name="Subtitle 2"/>
          <p:cNvSpPr>
            <a:spLocks noGrp="1"/>
          </p:cNvSpPr>
          <p:nvPr>
            <p:ph type="subTitle" idx="1"/>
          </p:nvPr>
        </p:nvSpPr>
        <p:spPr>
          <a:xfrm>
            <a:off x="0" y="1447800"/>
            <a:ext cx="9144000" cy="5410200"/>
          </a:xfrm>
        </p:spPr>
        <p:txBody>
          <a:bodyPr/>
          <a:lstStyle/>
          <a:p>
            <a:endParaRPr lang="en-US" b="1" dirty="0" smtClean="0">
              <a:solidFill>
                <a:srgbClr val="002060"/>
              </a:solidFill>
              <a:latin typeface="Bookman Old Style" pitchFamily="18" charset="0"/>
            </a:endParaRPr>
          </a:p>
          <a:p>
            <a:endParaRPr lang="en-US" b="1" dirty="0" smtClean="0">
              <a:solidFill>
                <a:srgbClr val="002060"/>
              </a:solidFill>
              <a:latin typeface="Bookman Old Style" pitchFamily="18" charset="0"/>
            </a:endParaRPr>
          </a:p>
        </p:txBody>
      </p:sp>
      <p:sp>
        <p:nvSpPr>
          <p:cNvPr id="12" name="Plaque 11"/>
          <p:cNvSpPr/>
          <p:nvPr/>
        </p:nvSpPr>
        <p:spPr>
          <a:xfrm>
            <a:off x="762000" y="3276600"/>
            <a:ext cx="3352800" cy="2590800"/>
          </a:xfrm>
          <a:prstGeom prst="plaqu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b="1" dirty="0" smtClean="0">
                <a:ln>
                  <a:solidFill>
                    <a:srgbClr val="FF0000"/>
                  </a:solidFill>
                </a:ln>
                <a:solidFill>
                  <a:srgbClr val="B40C28"/>
                </a:solidFill>
                <a:latin typeface="Arial Rounded MT Bold" pitchFamily="34" charset="0"/>
              </a:rPr>
              <a:t>Barsingsar Thermal Power Plant</a:t>
            </a:r>
          </a:p>
        </p:txBody>
      </p:sp>
      <p:sp>
        <p:nvSpPr>
          <p:cNvPr id="13" name="Right Arrow 12"/>
          <p:cNvSpPr/>
          <p:nvPr/>
        </p:nvSpPr>
        <p:spPr>
          <a:xfrm>
            <a:off x="4114800" y="3429000"/>
            <a:ext cx="4114800" cy="2209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buFont typeface="Arial" pitchFamily="34" charset="0"/>
              <a:buChar char="•"/>
            </a:pPr>
            <a:r>
              <a:rPr lang="en-US" b="1" dirty="0" smtClean="0">
                <a:solidFill>
                  <a:schemeClr val="bg1">
                    <a:lumMod val="75000"/>
                  </a:schemeClr>
                </a:solidFill>
                <a:effectLst>
                  <a:outerShdw blurRad="38100" dist="38100" dir="2700000" algn="tl">
                    <a:srgbClr val="000000">
                      <a:alpha val="43137"/>
                    </a:srgbClr>
                  </a:outerShdw>
                </a:effectLst>
                <a:latin typeface="Calibri" pitchFamily="34" charset="0"/>
              </a:rPr>
              <a:t>Hanger tube puncture</a:t>
            </a:r>
            <a:endParaRPr lang="en-US" b="1" dirty="0">
              <a:solidFill>
                <a:schemeClr val="bg1">
                  <a:lumMod val="75000"/>
                </a:schemeClr>
              </a:solidFill>
              <a:effectLst>
                <a:outerShdw blurRad="38100" dist="38100" dir="2700000" algn="tl">
                  <a:srgbClr val="000000">
                    <a:alpha val="43137"/>
                  </a:srgbClr>
                </a:outerShdw>
              </a:effectLst>
              <a:latin typeface="Calibri" pitchFamily="34" charset="0"/>
            </a:endParaRPr>
          </a:p>
        </p:txBody>
      </p:sp>
      <p:sp>
        <p:nvSpPr>
          <p:cNvPr id="15" name="Rectangle 14"/>
          <p:cNvSpPr/>
          <p:nvPr/>
        </p:nvSpPr>
        <p:spPr>
          <a:xfrm>
            <a:off x="0" y="1447800"/>
            <a:ext cx="9144000" cy="990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BACK PASS – HANGER TUBE</a:t>
            </a:r>
            <a:endParaRPr lang="en-US" dirty="0"/>
          </a:p>
        </p:txBody>
      </p:sp>
    </p:spTree>
  </p:cSld>
  <p:clrMapOvr>
    <a:masterClrMapping/>
  </p:clrMapOvr>
  <p:transition>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5"/>
          <p:cNvGrpSpPr/>
          <p:nvPr/>
        </p:nvGrpSpPr>
        <p:grpSpPr>
          <a:xfrm>
            <a:off x="0" y="0"/>
            <a:ext cx="9144000" cy="6858000"/>
            <a:chOff x="0" y="-152400"/>
            <a:chExt cx="9144000" cy="7010400"/>
          </a:xfrm>
        </p:grpSpPr>
        <p:pic>
          <p:nvPicPr>
            <p:cNvPr id="4" name="Picture 3" descr="nlcil_logo_new.jpg"/>
            <p:cNvPicPr>
              <a:picLocks noChangeAspect="1"/>
            </p:cNvPicPr>
            <p:nvPr/>
          </p:nvPicPr>
          <p:blipFill>
            <a:blip r:embed="rId2" cstate="print">
              <a:clrChange>
                <a:clrFrom>
                  <a:srgbClr val="FFFFFF"/>
                </a:clrFrom>
                <a:clrTo>
                  <a:srgbClr val="FFFFFF">
                    <a:alpha val="0"/>
                  </a:srgbClr>
                </a:clrTo>
              </a:clrChange>
            </a:blip>
            <a:stretch>
              <a:fillRect/>
            </a:stretch>
          </p:blipFill>
          <p:spPr>
            <a:xfrm>
              <a:off x="207536" y="97514"/>
              <a:ext cx="1392664" cy="1197886"/>
            </a:xfrm>
            <a:prstGeom prst="rect">
              <a:avLst/>
            </a:prstGeom>
          </p:spPr>
        </p:pic>
        <p:pic>
          <p:nvPicPr>
            <p:cNvPr id="7" name="Picture 2"/>
            <p:cNvPicPr>
              <a:picLocks noChangeAspect="1" noChangeArrowheads="1"/>
            </p:cNvPicPr>
            <p:nvPr/>
          </p:nvPicPr>
          <p:blipFill>
            <a:blip r:embed="rId3" cstate="print">
              <a:duotone>
                <a:schemeClr val="bg2">
                  <a:shade val="45000"/>
                  <a:satMod val="135000"/>
                </a:schemeClr>
                <a:prstClr val="white"/>
              </a:duotone>
            </a:blip>
            <a:srcRect/>
            <a:stretch>
              <a:fillRect/>
            </a:stretch>
          </p:blipFill>
          <p:spPr bwMode="auto">
            <a:xfrm>
              <a:off x="0" y="1371600"/>
              <a:ext cx="9144000" cy="5486400"/>
            </a:xfrm>
            <a:prstGeom prst="rect">
              <a:avLst/>
            </a:prstGeom>
            <a:noFill/>
            <a:ln w="9525">
              <a:solidFill>
                <a:schemeClr val="accent4"/>
              </a:solidFill>
              <a:miter lim="800000"/>
              <a:headEnd/>
              <a:tailEnd/>
            </a:ln>
            <a:effectLst>
              <a:glow rad="63500">
                <a:schemeClr val="accent1">
                  <a:satMod val="175000"/>
                  <a:alpha val="40000"/>
                </a:schemeClr>
              </a:glow>
              <a:outerShdw blurRad="50800" dist="38100" dir="5400000" algn="t" rotWithShape="0">
                <a:prstClr val="black">
                  <a:alpha val="40000"/>
                </a:prstClr>
              </a:outerShdw>
            </a:effectLst>
            <a:scene3d>
              <a:camera prst="orthographicFront">
                <a:rot lat="0" lon="0" rev="0"/>
              </a:camera>
              <a:lightRig rig="balanced" dir="t">
                <a:rot lat="0" lon="0" rev="8700000"/>
              </a:lightRig>
            </a:scene3d>
            <a:sp3d>
              <a:bevelT w="190500" h="38100"/>
            </a:sp3d>
          </p:spPr>
        </p:pic>
        <p:sp>
          <p:nvSpPr>
            <p:cNvPr id="8" name="Rectangle 7"/>
            <p:cNvSpPr/>
            <p:nvPr/>
          </p:nvSpPr>
          <p:spPr>
            <a:xfrm>
              <a:off x="1828800" y="-152400"/>
              <a:ext cx="5433219" cy="1604541"/>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0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NLC India Limited</a:t>
              </a:r>
            </a:p>
            <a:p>
              <a:pPr algn="ctr"/>
              <a:r>
                <a:rPr lang="en-US" sz="28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Barsingsar Thermal Power Station</a:t>
              </a:r>
            </a:p>
            <a:p>
              <a:pPr algn="ctr"/>
              <a:r>
                <a:rPr lang="en-US" sz="28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Boiler Maintenance</a:t>
              </a:r>
              <a:endParaRPr lang="en-US" sz="28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pic>
          <p:nvPicPr>
            <p:cNvPr id="9" name="Picture 8" descr="Gandhiji's Logo.png"/>
            <p:cNvPicPr>
              <a:picLocks noChangeAspect="1"/>
            </p:cNvPicPr>
            <p:nvPr/>
          </p:nvPicPr>
          <p:blipFill>
            <a:blip r:embed="rId4" cstate="print"/>
            <a:stretch>
              <a:fillRect/>
            </a:stretch>
          </p:blipFill>
          <p:spPr>
            <a:xfrm>
              <a:off x="7162800" y="0"/>
              <a:ext cx="1915550" cy="1371600"/>
            </a:xfrm>
            <a:prstGeom prst="rect">
              <a:avLst/>
            </a:prstGeom>
          </p:spPr>
        </p:pic>
      </p:grpSp>
      <p:sp>
        <p:nvSpPr>
          <p:cNvPr id="10" name="Rectangle 9"/>
          <p:cNvSpPr/>
          <p:nvPr/>
        </p:nvSpPr>
        <p:spPr>
          <a:xfrm>
            <a:off x="304800" y="1752600"/>
            <a:ext cx="8686800" cy="369332"/>
          </a:xfrm>
          <a:prstGeom prst="rect">
            <a:avLst/>
          </a:prstGeom>
        </p:spPr>
        <p:txBody>
          <a:bodyPr wrap="square">
            <a:spAutoFit/>
          </a:bodyPr>
          <a:lstStyle/>
          <a:p>
            <a:endParaRPr lang="en-US" b="1" dirty="0" smtClean="0">
              <a:solidFill>
                <a:srgbClr val="002060"/>
              </a:solidFill>
              <a:latin typeface="Bookman Old Style" pitchFamily="18" charset="0"/>
            </a:endParaRPr>
          </a:p>
        </p:txBody>
      </p:sp>
      <p:sp>
        <p:nvSpPr>
          <p:cNvPr id="11" name="Rectangle 10"/>
          <p:cNvSpPr/>
          <p:nvPr/>
        </p:nvSpPr>
        <p:spPr>
          <a:xfrm>
            <a:off x="2673082" y="3244334"/>
            <a:ext cx="184731" cy="369332"/>
          </a:xfrm>
          <a:prstGeom prst="rect">
            <a:avLst/>
          </a:prstGeom>
        </p:spPr>
        <p:txBody>
          <a:bodyPr wrap="none">
            <a:spAutoFit/>
          </a:bodyPr>
          <a:lstStyle/>
          <a:p>
            <a:endParaRPr lang="en-US" b="1" dirty="0" smtClean="0">
              <a:solidFill>
                <a:srgbClr val="002060"/>
              </a:solidFill>
              <a:latin typeface="Bookman Old Style" pitchFamily="18" charset="0"/>
            </a:endParaRPr>
          </a:p>
        </p:txBody>
      </p:sp>
      <p:sp>
        <p:nvSpPr>
          <p:cNvPr id="14" name="Subtitle 2"/>
          <p:cNvSpPr>
            <a:spLocks noGrp="1"/>
          </p:cNvSpPr>
          <p:nvPr>
            <p:ph type="subTitle" idx="1"/>
          </p:nvPr>
        </p:nvSpPr>
        <p:spPr>
          <a:xfrm>
            <a:off x="0" y="1447800"/>
            <a:ext cx="9144000" cy="5410200"/>
          </a:xfrm>
        </p:spPr>
        <p:txBody>
          <a:bodyPr/>
          <a:lstStyle/>
          <a:p>
            <a:endParaRPr lang="en-US" b="1" dirty="0" smtClean="0">
              <a:solidFill>
                <a:srgbClr val="002060"/>
              </a:solidFill>
              <a:latin typeface="Bookman Old Style" pitchFamily="18" charset="0"/>
            </a:endParaRPr>
          </a:p>
          <a:p>
            <a:endParaRPr lang="en-US" b="1" dirty="0" smtClean="0">
              <a:solidFill>
                <a:srgbClr val="002060"/>
              </a:solidFill>
              <a:latin typeface="Bookman Old Style" pitchFamily="18" charset="0"/>
            </a:endParaRPr>
          </a:p>
        </p:txBody>
      </p:sp>
      <p:sp>
        <p:nvSpPr>
          <p:cNvPr id="15" name="Rectangle 14"/>
          <p:cNvSpPr/>
          <p:nvPr/>
        </p:nvSpPr>
        <p:spPr>
          <a:xfrm>
            <a:off x="0" y="1447800"/>
            <a:ext cx="9144000" cy="990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BACK PASS – HANGER TUBE</a:t>
            </a:r>
            <a:endParaRPr lang="en-US" dirty="0"/>
          </a:p>
        </p:txBody>
      </p:sp>
      <p:pic>
        <p:nvPicPr>
          <p:cNvPr id="61442" name="Picture 2"/>
          <p:cNvPicPr>
            <a:picLocks noChangeAspect="1" noChangeArrowheads="1"/>
          </p:cNvPicPr>
          <p:nvPr/>
        </p:nvPicPr>
        <p:blipFill>
          <a:blip r:embed="rId5" cstate="print"/>
          <a:srcRect/>
          <a:stretch>
            <a:fillRect/>
          </a:stretch>
        </p:blipFill>
        <p:spPr bwMode="auto">
          <a:xfrm rot="5400000">
            <a:off x="38100" y="2400303"/>
            <a:ext cx="4419599" cy="4495800"/>
          </a:xfrm>
          <a:prstGeom prst="rect">
            <a:avLst/>
          </a:prstGeom>
          <a:noFill/>
          <a:ln w="9525">
            <a:noFill/>
            <a:miter lim="800000"/>
            <a:headEnd/>
            <a:tailEnd/>
          </a:ln>
          <a:effectLst/>
        </p:spPr>
      </p:pic>
      <p:pic>
        <p:nvPicPr>
          <p:cNvPr id="1026" name="Picture 2"/>
          <p:cNvPicPr>
            <a:picLocks noChangeAspect="1" noChangeArrowheads="1"/>
          </p:cNvPicPr>
          <p:nvPr/>
        </p:nvPicPr>
        <p:blipFill>
          <a:blip r:embed="rId6" cstate="print"/>
          <a:srcRect/>
          <a:stretch>
            <a:fillRect/>
          </a:stretch>
        </p:blipFill>
        <p:spPr bwMode="auto">
          <a:xfrm>
            <a:off x="4495800" y="2438400"/>
            <a:ext cx="4419600" cy="4419600"/>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grpSp>
        <p:nvGrpSpPr>
          <p:cNvPr id="2" name="Group 5"/>
          <p:cNvGrpSpPr/>
          <p:nvPr/>
        </p:nvGrpSpPr>
        <p:grpSpPr>
          <a:xfrm>
            <a:off x="0" y="0"/>
            <a:ext cx="9144000" cy="6858000"/>
            <a:chOff x="0" y="-152400"/>
            <a:chExt cx="9144000" cy="7010400"/>
          </a:xfrm>
        </p:grpSpPr>
        <p:pic>
          <p:nvPicPr>
            <p:cNvPr id="4" name="Picture 3" descr="nlcil_logo_new.jpg"/>
            <p:cNvPicPr>
              <a:picLocks noChangeAspect="1"/>
            </p:cNvPicPr>
            <p:nvPr/>
          </p:nvPicPr>
          <p:blipFill>
            <a:blip r:embed="rId2" cstate="print">
              <a:clrChange>
                <a:clrFrom>
                  <a:srgbClr val="FFFFFF"/>
                </a:clrFrom>
                <a:clrTo>
                  <a:srgbClr val="FFFFFF">
                    <a:alpha val="0"/>
                  </a:srgbClr>
                </a:clrTo>
              </a:clrChange>
            </a:blip>
            <a:stretch>
              <a:fillRect/>
            </a:stretch>
          </p:blipFill>
          <p:spPr>
            <a:xfrm>
              <a:off x="207536" y="97514"/>
              <a:ext cx="1392664" cy="1197886"/>
            </a:xfrm>
            <a:prstGeom prst="rect">
              <a:avLst/>
            </a:prstGeom>
          </p:spPr>
        </p:pic>
        <p:pic>
          <p:nvPicPr>
            <p:cNvPr id="7" name="Picture 2"/>
            <p:cNvPicPr>
              <a:picLocks noChangeAspect="1" noChangeArrowheads="1"/>
            </p:cNvPicPr>
            <p:nvPr/>
          </p:nvPicPr>
          <p:blipFill>
            <a:blip r:embed="rId3" cstate="print">
              <a:duotone>
                <a:schemeClr val="bg2">
                  <a:shade val="45000"/>
                  <a:satMod val="135000"/>
                </a:schemeClr>
                <a:prstClr val="white"/>
              </a:duotone>
            </a:blip>
            <a:srcRect/>
            <a:stretch>
              <a:fillRect/>
            </a:stretch>
          </p:blipFill>
          <p:spPr bwMode="auto">
            <a:xfrm>
              <a:off x="0" y="1371600"/>
              <a:ext cx="9144000" cy="5486400"/>
            </a:xfrm>
            <a:prstGeom prst="rect">
              <a:avLst/>
            </a:prstGeom>
            <a:noFill/>
            <a:ln w="9525">
              <a:solidFill>
                <a:schemeClr val="accent4"/>
              </a:solidFill>
              <a:miter lim="800000"/>
              <a:headEnd/>
              <a:tailEnd/>
            </a:ln>
            <a:effectLst>
              <a:glow rad="63500">
                <a:schemeClr val="accent1">
                  <a:satMod val="175000"/>
                  <a:alpha val="40000"/>
                </a:schemeClr>
              </a:glow>
              <a:outerShdw blurRad="50800" dist="38100" dir="5400000" algn="t" rotWithShape="0">
                <a:prstClr val="black">
                  <a:alpha val="40000"/>
                </a:prstClr>
              </a:outerShdw>
            </a:effectLst>
            <a:scene3d>
              <a:camera prst="orthographicFront">
                <a:rot lat="0" lon="0" rev="0"/>
              </a:camera>
              <a:lightRig rig="balanced" dir="t">
                <a:rot lat="0" lon="0" rev="8700000"/>
              </a:lightRig>
            </a:scene3d>
            <a:sp3d>
              <a:bevelT w="190500" h="38100"/>
            </a:sp3d>
          </p:spPr>
        </p:pic>
        <p:sp>
          <p:nvSpPr>
            <p:cNvPr id="8" name="Rectangle 7"/>
            <p:cNvSpPr/>
            <p:nvPr/>
          </p:nvSpPr>
          <p:spPr>
            <a:xfrm>
              <a:off x="1828800" y="-152400"/>
              <a:ext cx="5433219" cy="1604541"/>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0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NLC India Limited</a:t>
              </a:r>
            </a:p>
            <a:p>
              <a:pPr algn="ctr"/>
              <a:r>
                <a:rPr lang="en-US" sz="28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Barsingsar Thermal Power Station</a:t>
              </a:r>
            </a:p>
            <a:p>
              <a:pPr algn="ctr"/>
              <a:r>
                <a:rPr lang="en-US" sz="28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Boiler Maintenance</a:t>
              </a:r>
              <a:endParaRPr lang="en-US" sz="28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pic>
          <p:nvPicPr>
            <p:cNvPr id="9" name="Picture 8" descr="Gandhiji's Logo.png"/>
            <p:cNvPicPr>
              <a:picLocks noChangeAspect="1"/>
            </p:cNvPicPr>
            <p:nvPr/>
          </p:nvPicPr>
          <p:blipFill>
            <a:blip r:embed="rId4" cstate="print"/>
            <a:stretch>
              <a:fillRect/>
            </a:stretch>
          </p:blipFill>
          <p:spPr>
            <a:xfrm>
              <a:off x="7162800" y="0"/>
              <a:ext cx="1915550" cy="1371600"/>
            </a:xfrm>
            <a:prstGeom prst="rect">
              <a:avLst/>
            </a:prstGeom>
          </p:spPr>
        </p:pic>
      </p:grpSp>
      <p:sp>
        <p:nvSpPr>
          <p:cNvPr id="10" name="Rectangle 9"/>
          <p:cNvSpPr/>
          <p:nvPr/>
        </p:nvSpPr>
        <p:spPr>
          <a:xfrm>
            <a:off x="304800" y="1752600"/>
            <a:ext cx="8686800" cy="369332"/>
          </a:xfrm>
          <a:prstGeom prst="rect">
            <a:avLst/>
          </a:prstGeom>
        </p:spPr>
        <p:txBody>
          <a:bodyPr wrap="square">
            <a:spAutoFit/>
          </a:bodyPr>
          <a:lstStyle/>
          <a:p>
            <a:endParaRPr lang="en-US" b="1" dirty="0" smtClean="0">
              <a:solidFill>
                <a:srgbClr val="002060"/>
              </a:solidFill>
              <a:latin typeface="Bookman Old Style" pitchFamily="18" charset="0"/>
            </a:endParaRPr>
          </a:p>
        </p:txBody>
      </p:sp>
      <p:sp>
        <p:nvSpPr>
          <p:cNvPr id="11" name="Rectangle 10"/>
          <p:cNvSpPr/>
          <p:nvPr/>
        </p:nvSpPr>
        <p:spPr>
          <a:xfrm>
            <a:off x="2673082" y="3244334"/>
            <a:ext cx="184731" cy="369332"/>
          </a:xfrm>
          <a:prstGeom prst="rect">
            <a:avLst/>
          </a:prstGeom>
        </p:spPr>
        <p:txBody>
          <a:bodyPr wrap="none">
            <a:spAutoFit/>
          </a:bodyPr>
          <a:lstStyle/>
          <a:p>
            <a:endParaRPr lang="en-US" b="1" dirty="0" smtClean="0">
              <a:solidFill>
                <a:srgbClr val="002060"/>
              </a:solidFill>
              <a:latin typeface="Bookman Old Style" pitchFamily="18" charset="0"/>
            </a:endParaRPr>
          </a:p>
        </p:txBody>
      </p:sp>
      <p:sp>
        <p:nvSpPr>
          <p:cNvPr id="14" name="Subtitle 2"/>
          <p:cNvSpPr>
            <a:spLocks noGrp="1"/>
          </p:cNvSpPr>
          <p:nvPr>
            <p:ph type="subTitle" idx="1"/>
          </p:nvPr>
        </p:nvSpPr>
        <p:spPr>
          <a:xfrm>
            <a:off x="0" y="1447800"/>
            <a:ext cx="9144000" cy="5410200"/>
          </a:xfrm>
        </p:spPr>
        <p:txBody>
          <a:bodyPr/>
          <a:lstStyle/>
          <a:p>
            <a:endParaRPr lang="en-US" b="1" dirty="0" smtClean="0">
              <a:solidFill>
                <a:srgbClr val="002060"/>
              </a:solidFill>
              <a:latin typeface="Bookman Old Style" pitchFamily="18" charset="0"/>
            </a:endParaRPr>
          </a:p>
          <a:p>
            <a:endParaRPr lang="en-US" b="1" dirty="0" smtClean="0">
              <a:solidFill>
                <a:srgbClr val="002060"/>
              </a:solidFill>
              <a:latin typeface="Bookman Old Style" pitchFamily="18" charset="0"/>
            </a:endParaRPr>
          </a:p>
        </p:txBody>
      </p:sp>
      <p:pic>
        <p:nvPicPr>
          <p:cNvPr id="12" name="Picture 2"/>
          <p:cNvPicPr>
            <a:picLocks noChangeAspect="1" noChangeArrowheads="1"/>
          </p:cNvPicPr>
          <p:nvPr/>
        </p:nvPicPr>
        <p:blipFill>
          <a:blip r:embed="rId5"/>
          <a:srcRect/>
          <a:stretch>
            <a:fillRect/>
          </a:stretch>
        </p:blipFill>
        <p:spPr bwMode="auto">
          <a:xfrm>
            <a:off x="0" y="2209800"/>
            <a:ext cx="9144000" cy="4648200"/>
          </a:xfrm>
          <a:prstGeom prst="rect">
            <a:avLst/>
          </a:prstGeom>
          <a:noFill/>
          <a:ln w="9525">
            <a:noFill/>
            <a:miter lim="800000"/>
            <a:headEnd/>
            <a:tailEnd/>
          </a:ln>
          <a:effectLst/>
        </p:spPr>
      </p:pic>
      <p:sp>
        <p:nvSpPr>
          <p:cNvPr id="13" name="Rectangle 12"/>
          <p:cNvSpPr/>
          <p:nvPr/>
        </p:nvSpPr>
        <p:spPr>
          <a:xfrm>
            <a:off x="0" y="1524000"/>
            <a:ext cx="9144000" cy="762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b="1" dirty="0" smtClean="0">
                <a:latin typeface="Calibri" pitchFamily="34" charset="0"/>
              </a:rPr>
              <a:t>BACKPASS HANGER TUBES AFTER  HALF SLEEVE</a:t>
            </a:r>
            <a:endParaRPr lang="en-IN" b="1" dirty="0">
              <a:latin typeface="Calibri"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5"/>
          <p:cNvGrpSpPr/>
          <p:nvPr/>
        </p:nvGrpSpPr>
        <p:grpSpPr>
          <a:xfrm>
            <a:off x="0" y="0"/>
            <a:ext cx="9144000" cy="6858000"/>
            <a:chOff x="0" y="-152400"/>
            <a:chExt cx="9144000" cy="7010400"/>
          </a:xfrm>
        </p:grpSpPr>
        <p:pic>
          <p:nvPicPr>
            <p:cNvPr id="4" name="Picture 3" descr="nlcil_logo_new.jpg"/>
            <p:cNvPicPr>
              <a:picLocks noChangeAspect="1"/>
            </p:cNvPicPr>
            <p:nvPr/>
          </p:nvPicPr>
          <p:blipFill>
            <a:blip r:embed="rId2" cstate="print">
              <a:clrChange>
                <a:clrFrom>
                  <a:srgbClr val="FFFFFF"/>
                </a:clrFrom>
                <a:clrTo>
                  <a:srgbClr val="FFFFFF">
                    <a:alpha val="0"/>
                  </a:srgbClr>
                </a:clrTo>
              </a:clrChange>
            </a:blip>
            <a:stretch>
              <a:fillRect/>
            </a:stretch>
          </p:blipFill>
          <p:spPr>
            <a:xfrm>
              <a:off x="207536" y="97514"/>
              <a:ext cx="1392664" cy="1197886"/>
            </a:xfrm>
            <a:prstGeom prst="rect">
              <a:avLst/>
            </a:prstGeom>
          </p:spPr>
        </p:pic>
        <p:pic>
          <p:nvPicPr>
            <p:cNvPr id="7" name="Picture 2"/>
            <p:cNvPicPr>
              <a:picLocks noChangeAspect="1" noChangeArrowheads="1"/>
            </p:cNvPicPr>
            <p:nvPr/>
          </p:nvPicPr>
          <p:blipFill>
            <a:blip r:embed="rId3" cstate="print">
              <a:duotone>
                <a:schemeClr val="bg2">
                  <a:shade val="45000"/>
                  <a:satMod val="135000"/>
                </a:schemeClr>
                <a:prstClr val="white"/>
              </a:duotone>
            </a:blip>
            <a:srcRect/>
            <a:stretch>
              <a:fillRect/>
            </a:stretch>
          </p:blipFill>
          <p:spPr bwMode="auto">
            <a:xfrm>
              <a:off x="0" y="1371600"/>
              <a:ext cx="9144000" cy="5486400"/>
            </a:xfrm>
            <a:prstGeom prst="rect">
              <a:avLst/>
            </a:prstGeom>
            <a:noFill/>
            <a:ln w="9525">
              <a:solidFill>
                <a:schemeClr val="accent4"/>
              </a:solidFill>
              <a:miter lim="800000"/>
              <a:headEnd/>
              <a:tailEnd/>
            </a:ln>
            <a:effectLst>
              <a:glow rad="63500">
                <a:schemeClr val="accent1">
                  <a:satMod val="175000"/>
                  <a:alpha val="40000"/>
                </a:schemeClr>
              </a:glow>
              <a:outerShdw blurRad="50800" dist="38100" dir="5400000" algn="t" rotWithShape="0">
                <a:prstClr val="black">
                  <a:alpha val="40000"/>
                </a:prstClr>
              </a:outerShdw>
            </a:effectLst>
            <a:scene3d>
              <a:camera prst="orthographicFront">
                <a:rot lat="0" lon="0" rev="0"/>
              </a:camera>
              <a:lightRig rig="balanced" dir="t">
                <a:rot lat="0" lon="0" rev="8700000"/>
              </a:lightRig>
            </a:scene3d>
            <a:sp3d>
              <a:bevelT w="190500" h="38100"/>
            </a:sp3d>
          </p:spPr>
        </p:pic>
        <p:sp>
          <p:nvSpPr>
            <p:cNvPr id="8" name="Rectangle 7"/>
            <p:cNvSpPr/>
            <p:nvPr/>
          </p:nvSpPr>
          <p:spPr>
            <a:xfrm>
              <a:off x="1828800" y="-152400"/>
              <a:ext cx="5433219" cy="1604541"/>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0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NLC India Limited</a:t>
              </a:r>
            </a:p>
            <a:p>
              <a:pPr algn="ctr"/>
              <a:r>
                <a:rPr lang="en-US" sz="28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Barsingsar Thermal Power Station</a:t>
              </a:r>
            </a:p>
            <a:p>
              <a:pPr algn="ctr"/>
              <a:r>
                <a:rPr lang="en-US" sz="28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Boiler Maintenance</a:t>
              </a:r>
              <a:endParaRPr lang="en-US" sz="28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pic>
          <p:nvPicPr>
            <p:cNvPr id="9" name="Picture 8" descr="Gandhiji's Logo.png"/>
            <p:cNvPicPr>
              <a:picLocks noChangeAspect="1"/>
            </p:cNvPicPr>
            <p:nvPr/>
          </p:nvPicPr>
          <p:blipFill>
            <a:blip r:embed="rId4" cstate="print"/>
            <a:stretch>
              <a:fillRect/>
            </a:stretch>
          </p:blipFill>
          <p:spPr>
            <a:xfrm>
              <a:off x="7162800" y="0"/>
              <a:ext cx="1915550" cy="1371600"/>
            </a:xfrm>
            <a:prstGeom prst="rect">
              <a:avLst/>
            </a:prstGeom>
          </p:spPr>
        </p:pic>
      </p:grpSp>
      <p:sp>
        <p:nvSpPr>
          <p:cNvPr id="10" name="Rectangle 9"/>
          <p:cNvSpPr/>
          <p:nvPr/>
        </p:nvSpPr>
        <p:spPr>
          <a:xfrm>
            <a:off x="304800" y="1752600"/>
            <a:ext cx="8686800" cy="369332"/>
          </a:xfrm>
          <a:prstGeom prst="rect">
            <a:avLst/>
          </a:prstGeom>
        </p:spPr>
        <p:txBody>
          <a:bodyPr wrap="square">
            <a:spAutoFit/>
          </a:bodyPr>
          <a:lstStyle/>
          <a:p>
            <a:endParaRPr lang="en-US" b="1" dirty="0" smtClean="0">
              <a:solidFill>
                <a:srgbClr val="002060"/>
              </a:solidFill>
              <a:latin typeface="Bookman Old Style" pitchFamily="18" charset="0"/>
            </a:endParaRPr>
          </a:p>
        </p:txBody>
      </p:sp>
      <p:sp>
        <p:nvSpPr>
          <p:cNvPr id="11" name="Rectangle 10"/>
          <p:cNvSpPr/>
          <p:nvPr/>
        </p:nvSpPr>
        <p:spPr>
          <a:xfrm>
            <a:off x="2673082" y="3244334"/>
            <a:ext cx="184731" cy="369332"/>
          </a:xfrm>
          <a:prstGeom prst="rect">
            <a:avLst/>
          </a:prstGeom>
        </p:spPr>
        <p:txBody>
          <a:bodyPr wrap="none">
            <a:spAutoFit/>
          </a:bodyPr>
          <a:lstStyle/>
          <a:p>
            <a:endParaRPr lang="en-US" b="1" dirty="0" smtClean="0">
              <a:solidFill>
                <a:srgbClr val="002060"/>
              </a:solidFill>
              <a:latin typeface="Bookman Old Style" pitchFamily="18" charset="0"/>
            </a:endParaRPr>
          </a:p>
        </p:txBody>
      </p:sp>
      <p:sp>
        <p:nvSpPr>
          <p:cNvPr id="14" name="Subtitle 2"/>
          <p:cNvSpPr>
            <a:spLocks noGrp="1"/>
          </p:cNvSpPr>
          <p:nvPr>
            <p:ph type="subTitle" idx="1"/>
          </p:nvPr>
        </p:nvSpPr>
        <p:spPr>
          <a:xfrm>
            <a:off x="0" y="1447800"/>
            <a:ext cx="9144000" cy="5410200"/>
          </a:xfrm>
        </p:spPr>
        <p:txBody>
          <a:bodyPr/>
          <a:lstStyle/>
          <a:p>
            <a:endParaRPr lang="en-US" b="1" dirty="0" smtClean="0">
              <a:solidFill>
                <a:srgbClr val="002060"/>
              </a:solidFill>
              <a:latin typeface="Bookman Old Style" pitchFamily="18" charset="0"/>
            </a:endParaRPr>
          </a:p>
          <a:p>
            <a:endParaRPr lang="en-US" b="1" dirty="0" smtClean="0">
              <a:solidFill>
                <a:srgbClr val="002060"/>
              </a:solidFill>
              <a:latin typeface="Bookman Old Style" pitchFamily="18" charset="0"/>
            </a:endParaRPr>
          </a:p>
        </p:txBody>
      </p:sp>
      <p:pic>
        <p:nvPicPr>
          <p:cNvPr id="2050" name="Picture 2"/>
          <p:cNvPicPr>
            <a:picLocks noChangeAspect="1" noChangeArrowheads="1"/>
          </p:cNvPicPr>
          <p:nvPr/>
        </p:nvPicPr>
        <p:blipFill>
          <a:blip r:embed="rId5"/>
          <a:srcRect/>
          <a:stretch>
            <a:fillRect/>
          </a:stretch>
        </p:blipFill>
        <p:spPr bwMode="auto">
          <a:xfrm>
            <a:off x="-2" y="1447800"/>
            <a:ext cx="9144002" cy="5410201"/>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5"/>
          <p:cNvGrpSpPr/>
          <p:nvPr/>
        </p:nvGrpSpPr>
        <p:grpSpPr>
          <a:xfrm>
            <a:off x="0" y="0"/>
            <a:ext cx="9144000" cy="6858000"/>
            <a:chOff x="0" y="-152400"/>
            <a:chExt cx="9144000" cy="7010400"/>
          </a:xfrm>
        </p:grpSpPr>
        <p:pic>
          <p:nvPicPr>
            <p:cNvPr id="4" name="Picture 3" descr="nlcil_logo_new.jpg"/>
            <p:cNvPicPr>
              <a:picLocks noChangeAspect="1"/>
            </p:cNvPicPr>
            <p:nvPr/>
          </p:nvPicPr>
          <p:blipFill>
            <a:blip r:embed="rId2" cstate="print">
              <a:clrChange>
                <a:clrFrom>
                  <a:srgbClr val="FFFFFF"/>
                </a:clrFrom>
                <a:clrTo>
                  <a:srgbClr val="FFFFFF">
                    <a:alpha val="0"/>
                  </a:srgbClr>
                </a:clrTo>
              </a:clrChange>
            </a:blip>
            <a:stretch>
              <a:fillRect/>
            </a:stretch>
          </p:blipFill>
          <p:spPr>
            <a:xfrm>
              <a:off x="207536" y="97514"/>
              <a:ext cx="1392664" cy="1197886"/>
            </a:xfrm>
            <a:prstGeom prst="rect">
              <a:avLst/>
            </a:prstGeom>
          </p:spPr>
        </p:pic>
        <p:pic>
          <p:nvPicPr>
            <p:cNvPr id="7" name="Picture 2"/>
            <p:cNvPicPr>
              <a:picLocks noChangeAspect="1" noChangeArrowheads="1"/>
            </p:cNvPicPr>
            <p:nvPr/>
          </p:nvPicPr>
          <p:blipFill>
            <a:blip r:embed="rId3" cstate="print">
              <a:duotone>
                <a:schemeClr val="bg2">
                  <a:shade val="45000"/>
                  <a:satMod val="135000"/>
                </a:schemeClr>
                <a:prstClr val="white"/>
              </a:duotone>
            </a:blip>
            <a:srcRect/>
            <a:stretch>
              <a:fillRect/>
            </a:stretch>
          </p:blipFill>
          <p:spPr bwMode="auto">
            <a:xfrm>
              <a:off x="0" y="1371600"/>
              <a:ext cx="9144000" cy="5486400"/>
            </a:xfrm>
            <a:prstGeom prst="rect">
              <a:avLst/>
            </a:prstGeom>
            <a:noFill/>
            <a:ln w="9525">
              <a:solidFill>
                <a:schemeClr val="accent4"/>
              </a:solidFill>
              <a:miter lim="800000"/>
              <a:headEnd/>
              <a:tailEnd/>
            </a:ln>
            <a:effectLst>
              <a:glow rad="63500">
                <a:schemeClr val="accent1">
                  <a:satMod val="175000"/>
                  <a:alpha val="40000"/>
                </a:schemeClr>
              </a:glow>
              <a:outerShdw blurRad="50800" dist="38100" dir="5400000" algn="t" rotWithShape="0">
                <a:prstClr val="black">
                  <a:alpha val="40000"/>
                </a:prstClr>
              </a:outerShdw>
            </a:effectLst>
            <a:scene3d>
              <a:camera prst="orthographicFront">
                <a:rot lat="0" lon="0" rev="0"/>
              </a:camera>
              <a:lightRig rig="balanced" dir="t">
                <a:rot lat="0" lon="0" rev="8700000"/>
              </a:lightRig>
            </a:scene3d>
            <a:sp3d>
              <a:bevelT w="190500" h="38100"/>
            </a:sp3d>
          </p:spPr>
        </p:pic>
        <p:sp>
          <p:nvSpPr>
            <p:cNvPr id="8" name="Rectangle 7"/>
            <p:cNvSpPr/>
            <p:nvPr/>
          </p:nvSpPr>
          <p:spPr>
            <a:xfrm>
              <a:off x="1828800" y="-152400"/>
              <a:ext cx="5433219" cy="1604541"/>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0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NLC India Limited</a:t>
              </a:r>
            </a:p>
            <a:p>
              <a:pPr algn="ctr"/>
              <a:r>
                <a:rPr lang="en-US" sz="28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Barsingsar Thermal Power Station</a:t>
              </a:r>
            </a:p>
            <a:p>
              <a:pPr algn="ctr"/>
              <a:r>
                <a:rPr lang="en-US" sz="28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Boiler Maintenance</a:t>
              </a:r>
              <a:endParaRPr lang="en-US" sz="28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pic>
          <p:nvPicPr>
            <p:cNvPr id="9" name="Picture 8" descr="Gandhiji's Logo.png"/>
            <p:cNvPicPr>
              <a:picLocks noChangeAspect="1"/>
            </p:cNvPicPr>
            <p:nvPr/>
          </p:nvPicPr>
          <p:blipFill>
            <a:blip r:embed="rId4" cstate="print"/>
            <a:stretch>
              <a:fillRect/>
            </a:stretch>
          </p:blipFill>
          <p:spPr>
            <a:xfrm>
              <a:off x="7162800" y="0"/>
              <a:ext cx="1915550" cy="1371600"/>
            </a:xfrm>
            <a:prstGeom prst="rect">
              <a:avLst/>
            </a:prstGeom>
          </p:spPr>
        </p:pic>
      </p:grpSp>
      <p:sp>
        <p:nvSpPr>
          <p:cNvPr id="10" name="Rectangle 9"/>
          <p:cNvSpPr/>
          <p:nvPr/>
        </p:nvSpPr>
        <p:spPr>
          <a:xfrm>
            <a:off x="304800" y="1752600"/>
            <a:ext cx="8686800" cy="369332"/>
          </a:xfrm>
          <a:prstGeom prst="rect">
            <a:avLst/>
          </a:prstGeom>
        </p:spPr>
        <p:txBody>
          <a:bodyPr wrap="square">
            <a:spAutoFit/>
          </a:bodyPr>
          <a:lstStyle/>
          <a:p>
            <a:endParaRPr lang="en-US" b="1" dirty="0" smtClean="0">
              <a:solidFill>
                <a:srgbClr val="002060"/>
              </a:solidFill>
              <a:latin typeface="Bookman Old Style" pitchFamily="18" charset="0"/>
            </a:endParaRPr>
          </a:p>
        </p:txBody>
      </p:sp>
      <p:sp>
        <p:nvSpPr>
          <p:cNvPr id="11" name="Rectangle 10"/>
          <p:cNvSpPr/>
          <p:nvPr/>
        </p:nvSpPr>
        <p:spPr>
          <a:xfrm>
            <a:off x="2673082" y="3244334"/>
            <a:ext cx="184731" cy="369332"/>
          </a:xfrm>
          <a:prstGeom prst="rect">
            <a:avLst/>
          </a:prstGeom>
        </p:spPr>
        <p:txBody>
          <a:bodyPr wrap="none">
            <a:spAutoFit/>
          </a:bodyPr>
          <a:lstStyle/>
          <a:p>
            <a:endParaRPr lang="en-US" b="1" dirty="0" smtClean="0">
              <a:solidFill>
                <a:srgbClr val="002060"/>
              </a:solidFill>
              <a:latin typeface="Bookman Old Style" pitchFamily="18" charset="0"/>
            </a:endParaRPr>
          </a:p>
        </p:txBody>
      </p:sp>
      <p:sp>
        <p:nvSpPr>
          <p:cNvPr id="14" name="Subtitle 2"/>
          <p:cNvSpPr>
            <a:spLocks noGrp="1"/>
          </p:cNvSpPr>
          <p:nvPr>
            <p:ph type="subTitle" idx="1"/>
          </p:nvPr>
        </p:nvSpPr>
        <p:spPr>
          <a:xfrm>
            <a:off x="0" y="1447800"/>
            <a:ext cx="9144000" cy="5410200"/>
          </a:xfrm>
        </p:spPr>
        <p:txBody>
          <a:bodyPr/>
          <a:lstStyle/>
          <a:p>
            <a:endParaRPr lang="en-US" b="1" dirty="0" smtClean="0">
              <a:solidFill>
                <a:srgbClr val="002060"/>
              </a:solidFill>
              <a:latin typeface="Bookman Old Style" pitchFamily="18" charset="0"/>
            </a:endParaRPr>
          </a:p>
          <a:p>
            <a:endParaRPr lang="en-US" b="1" dirty="0" smtClean="0">
              <a:solidFill>
                <a:srgbClr val="002060"/>
              </a:solidFill>
              <a:latin typeface="Bookman Old Style" pitchFamily="18" charset="0"/>
            </a:endParaRPr>
          </a:p>
        </p:txBody>
      </p:sp>
      <p:pic>
        <p:nvPicPr>
          <p:cNvPr id="3074" name="Picture 2"/>
          <p:cNvPicPr>
            <a:picLocks noChangeAspect="1" noChangeArrowheads="1"/>
          </p:cNvPicPr>
          <p:nvPr/>
        </p:nvPicPr>
        <p:blipFill>
          <a:blip r:embed="rId5"/>
          <a:srcRect/>
          <a:stretch>
            <a:fillRect/>
          </a:stretch>
        </p:blipFill>
        <p:spPr bwMode="auto">
          <a:xfrm>
            <a:off x="0" y="1471232"/>
            <a:ext cx="9144000" cy="5386768"/>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grpSp>
        <p:nvGrpSpPr>
          <p:cNvPr id="2" name="Group 5"/>
          <p:cNvGrpSpPr/>
          <p:nvPr/>
        </p:nvGrpSpPr>
        <p:grpSpPr>
          <a:xfrm>
            <a:off x="0" y="0"/>
            <a:ext cx="9144000" cy="6858000"/>
            <a:chOff x="0" y="-152400"/>
            <a:chExt cx="9144000" cy="7010400"/>
          </a:xfrm>
        </p:grpSpPr>
        <p:pic>
          <p:nvPicPr>
            <p:cNvPr id="4" name="Picture 3" descr="nlcil_logo_new.jpg"/>
            <p:cNvPicPr>
              <a:picLocks noChangeAspect="1"/>
            </p:cNvPicPr>
            <p:nvPr/>
          </p:nvPicPr>
          <p:blipFill>
            <a:blip r:embed="rId2" cstate="print">
              <a:clrChange>
                <a:clrFrom>
                  <a:srgbClr val="FFFFFF"/>
                </a:clrFrom>
                <a:clrTo>
                  <a:srgbClr val="FFFFFF">
                    <a:alpha val="0"/>
                  </a:srgbClr>
                </a:clrTo>
              </a:clrChange>
            </a:blip>
            <a:stretch>
              <a:fillRect/>
            </a:stretch>
          </p:blipFill>
          <p:spPr>
            <a:xfrm>
              <a:off x="207536" y="97514"/>
              <a:ext cx="1392664" cy="1197886"/>
            </a:xfrm>
            <a:prstGeom prst="rect">
              <a:avLst/>
            </a:prstGeom>
          </p:spPr>
        </p:pic>
        <p:pic>
          <p:nvPicPr>
            <p:cNvPr id="7" name="Picture 2"/>
            <p:cNvPicPr>
              <a:picLocks noChangeAspect="1" noChangeArrowheads="1"/>
            </p:cNvPicPr>
            <p:nvPr/>
          </p:nvPicPr>
          <p:blipFill>
            <a:blip r:embed="rId3" cstate="print">
              <a:duotone>
                <a:schemeClr val="bg2">
                  <a:shade val="45000"/>
                  <a:satMod val="135000"/>
                </a:schemeClr>
                <a:prstClr val="white"/>
              </a:duotone>
            </a:blip>
            <a:srcRect/>
            <a:stretch>
              <a:fillRect/>
            </a:stretch>
          </p:blipFill>
          <p:spPr bwMode="auto">
            <a:xfrm>
              <a:off x="0" y="1371600"/>
              <a:ext cx="9144000" cy="5486400"/>
            </a:xfrm>
            <a:prstGeom prst="rect">
              <a:avLst/>
            </a:prstGeom>
            <a:noFill/>
            <a:ln w="9525">
              <a:solidFill>
                <a:schemeClr val="accent4"/>
              </a:solidFill>
              <a:miter lim="800000"/>
              <a:headEnd/>
              <a:tailEnd/>
            </a:ln>
            <a:effectLst>
              <a:glow rad="63500">
                <a:schemeClr val="accent1">
                  <a:satMod val="175000"/>
                  <a:alpha val="40000"/>
                </a:schemeClr>
              </a:glow>
              <a:outerShdw blurRad="50800" dist="38100" dir="5400000" algn="t" rotWithShape="0">
                <a:prstClr val="black">
                  <a:alpha val="40000"/>
                </a:prstClr>
              </a:outerShdw>
            </a:effectLst>
            <a:scene3d>
              <a:camera prst="orthographicFront">
                <a:rot lat="0" lon="0" rev="0"/>
              </a:camera>
              <a:lightRig rig="balanced" dir="t">
                <a:rot lat="0" lon="0" rev="8700000"/>
              </a:lightRig>
            </a:scene3d>
            <a:sp3d>
              <a:bevelT w="190500" h="38100"/>
            </a:sp3d>
          </p:spPr>
        </p:pic>
        <p:sp>
          <p:nvSpPr>
            <p:cNvPr id="8" name="Rectangle 7"/>
            <p:cNvSpPr/>
            <p:nvPr/>
          </p:nvSpPr>
          <p:spPr>
            <a:xfrm>
              <a:off x="1828800" y="-152400"/>
              <a:ext cx="5433219" cy="1604541"/>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0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NLC India Limited</a:t>
              </a:r>
            </a:p>
            <a:p>
              <a:pPr algn="ctr"/>
              <a:r>
                <a:rPr lang="en-US" sz="28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Barsingsar Thermal Power Station</a:t>
              </a:r>
            </a:p>
            <a:p>
              <a:pPr algn="ctr"/>
              <a:r>
                <a:rPr lang="en-US" sz="28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Boiler Maintenance</a:t>
              </a:r>
              <a:endParaRPr lang="en-US" sz="28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pic>
          <p:nvPicPr>
            <p:cNvPr id="9" name="Picture 8" descr="Gandhiji's Logo.png"/>
            <p:cNvPicPr>
              <a:picLocks noChangeAspect="1"/>
            </p:cNvPicPr>
            <p:nvPr/>
          </p:nvPicPr>
          <p:blipFill>
            <a:blip r:embed="rId4" cstate="print"/>
            <a:stretch>
              <a:fillRect/>
            </a:stretch>
          </p:blipFill>
          <p:spPr>
            <a:xfrm>
              <a:off x="7162800" y="0"/>
              <a:ext cx="1915550" cy="1371600"/>
            </a:xfrm>
            <a:prstGeom prst="rect">
              <a:avLst/>
            </a:prstGeom>
          </p:spPr>
        </p:pic>
      </p:grpSp>
      <p:sp>
        <p:nvSpPr>
          <p:cNvPr id="10" name="Rectangle 9"/>
          <p:cNvSpPr/>
          <p:nvPr/>
        </p:nvSpPr>
        <p:spPr>
          <a:xfrm>
            <a:off x="304800" y="1752600"/>
            <a:ext cx="8686800" cy="369332"/>
          </a:xfrm>
          <a:prstGeom prst="rect">
            <a:avLst/>
          </a:prstGeom>
        </p:spPr>
        <p:txBody>
          <a:bodyPr wrap="square">
            <a:spAutoFit/>
          </a:bodyPr>
          <a:lstStyle/>
          <a:p>
            <a:endParaRPr lang="en-US" b="1" dirty="0" smtClean="0">
              <a:solidFill>
                <a:srgbClr val="002060"/>
              </a:solidFill>
              <a:latin typeface="Bookman Old Style" pitchFamily="18" charset="0"/>
            </a:endParaRPr>
          </a:p>
        </p:txBody>
      </p:sp>
      <p:sp>
        <p:nvSpPr>
          <p:cNvPr id="11" name="Rectangle 10"/>
          <p:cNvSpPr/>
          <p:nvPr/>
        </p:nvSpPr>
        <p:spPr>
          <a:xfrm>
            <a:off x="2673082" y="3244334"/>
            <a:ext cx="184731" cy="369332"/>
          </a:xfrm>
          <a:prstGeom prst="rect">
            <a:avLst/>
          </a:prstGeom>
        </p:spPr>
        <p:txBody>
          <a:bodyPr wrap="none">
            <a:spAutoFit/>
          </a:bodyPr>
          <a:lstStyle/>
          <a:p>
            <a:endParaRPr lang="en-US" b="1" dirty="0" smtClean="0">
              <a:solidFill>
                <a:srgbClr val="002060"/>
              </a:solidFill>
              <a:latin typeface="Bookman Old Style" pitchFamily="18" charset="0"/>
            </a:endParaRPr>
          </a:p>
        </p:txBody>
      </p:sp>
      <p:sp>
        <p:nvSpPr>
          <p:cNvPr id="14" name="Subtitle 2"/>
          <p:cNvSpPr>
            <a:spLocks noGrp="1"/>
          </p:cNvSpPr>
          <p:nvPr>
            <p:ph type="subTitle" idx="1"/>
          </p:nvPr>
        </p:nvSpPr>
        <p:spPr>
          <a:xfrm>
            <a:off x="0" y="1447800"/>
            <a:ext cx="9144000" cy="5410200"/>
          </a:xfrm>
        </p:spPr>
        <p:txBody>
          <a:bodyPr/>
          <a:lstStyle/>
          <a:p>
            <a:endParaRPr lang="en-US" b="1" dirty="0" smtClean="0">
              <a:solidFill>
                <a:srgbClr val="002060"/>
              </a:solidFill>
              <a:latin typeface="Bookman Old Style" pitchFamily="18" charset="0"/>
            </a:endParaRPr>
          </a:p>
          <a:p>
            <a:endParaRPr lang="en-US" b="1" dirty="0" smtClean="0">
              <a:solidFill>
                <a:srgbClr val="002060"/>
              </a:solidFill>
              <a:latin typeface="Bookman Old Style" pitchFamily="18" charset="0"/>
            </a:endParaRPr>
          </a:p>
        </p:txBody>
      </p:sp>
      <p:sp>
        <p:nvSpPr>
          <p:cNvPr id="12" name="Rectangle 11"/>
          <p:cNvSpPr/>
          <p:nvPr/>
        </p:nvSpPr>
        <p:spPr>
          <a:xfrm>
            <a:off x="0" y="2286000"/>
            <a:ext cx="9144000" cy="3539430"/>
          </a:xfrm>
          <a:prstGeom prst="rect">
            <a:avLst/>
          </a:prstGeom>
        </p:spPr>
        <p:txBody>
          <a:bodyPr wrap="square">
            <a:spAutoFit/>
          </a:bodyPr>
          <a:lstStyle/>
          <a:p>
            <a:pPr marL="355600" indent="-355600" algn="just">
              <a:buFont typeface="Arial" pitchFamily="34" charset="0"/>
              <a:buChar char="•"/>
            </a:pPr>
            <a:r>
              <a:rPr lang="en-US" sz="2800" b="1" dirty="0" smtClean="0">
                <a:solidFill>
                  <a:srgbClr val="000099"/>
                </a:solidFill>
                <a:latin typeface="Calibri" pitchFamily="34" charset="0"/>
              </a:rPr>
              <a:t>The thickness survey of hanger tubes </a:t>
            </a:r>
            <a:r>
              <a:rPr lang="en-IN" sz="2800" b="1" dirty="0" smtClean="0">
                <a:solidFill>
                  <a:srgbClr val="000099"/>
                </a:solidFill>
                <a:latin typeface="Calibri" pitchFamily="34" charset="0"/>
              </a:rPr>
              <a:t>were carried out periodically when opportunity arises, the eroded tubes were cut and replaced.</a:t>
            </a:r>
          </a:p>
          <a:p>
            <a:pPr marL="355600" indent="-355600" algn="just"/>
            <a:endParaRPr lang="en-IN" sz="2800" b="1" dirty="0" smtClean="0">
              <a:solidFill>
                <a:srgbClr val="000099"/>
              </a:solidFill>
              <a:latin typeface="Calibri" pitchFamily="34" charset="0"/>
            </a:endParaRPr>
          </a:p>
          <a:p>
            <a:pPr>
              <a:buFont typeface="Arial" pitchFamily="34" charset="0"/>
              <a:buChar char="•"/>
            </a:pPr>
            <a:r>
              <a:rPr lang="en-IN" sz="2800" b="1" dirty="0" smtClean="0">
                <a:solidFill>
                  <a:srgbClr val="002060"/>
                </a:solidFill>
              </a:rPr>
              <a:t>   In the Back pass hanger tubes is protected by   half SS   sleeves(thickness 3 mm) facing the flue gas flow direction were provided in the Back pass hanger tubes  to protect the tubes  from erosion</a:t>
            </a:r>
            <a:endParaRPr lang="en-US" sz="2800" dirty="0">
              <a:solidFill>
                <a:srgbClr val="002060"/>
              </a:solidFill>
            </a:endParaRPr>
          </a:p>
        </p:txBody>
      </p:sp>
      <p:sp>
        <p:nvSpPr>
          <p:cNvPr id="13" name="Rectangle 12"/>
          <p:cNvSpPr/>
          <p:nvPr/>
        </p:nvSpPr>
        <p:spPr>
          <a:xfrm>
            <a:off x="0" y="1524000"/>
            <a:ext cx="9144000" cy="762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b="1" dirty="0" smtClean="0">
                <a:latin typeface="Calibri" pitchFamily="34" charset="0"/>
              </a:rPr>
              <a:t>BACKPASS HANGER TUBES</a:t>
            </a:r>
            <a:endParaRPr lang="en-IN" b="1" dirty="0">
              <a:latin typeface="Calibri" pitchFamily="34" charset="0"/>
            </a:endParaRPr>
          </a:p>
        </p:txBody>
      </p:sp>
    </p:spTree>
  </p:cSld>
  <p:clrMapOvr>
    <a:masterClrMapping/>
  </p:clrMapOvr>
  <p:transition>
    <p:fad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grpSp>
        <p:nvGrpSpPr>
          <p:cNvPr id="2" name="Group 5"/>
          <p:cNvGrpSpPr/>
          <p:nvPr/>
        </p:nvGrpSpPr>
        <p:grpSpPr>
          <a:xfrm>
            <a:off x="0" y="0"/>
            <a:ext cx="9144000" cy="6858000"/>
            <a:chOff x="0" y="-152400"/>
            <a:chExt cx="9144000" cy="7010400"/>
          </a:xfrm>
        </p:grpSpPr>
        <p:pic>
          <p:nvPicPr>
            <p:cNvPr id="4" name="Picture 3" descr="nlcil_logo_new.jpg"/>
            <p:cNvPicPr>
              <a:picLocks noChangeAspect="1"/>
            </p:cNvPicPr>
            <p:nvPr/>
          </p:nvPicPr>
          <p:blipFill>
            <a:blip r:embed="rId2" cstate="print">
              <a:clrChange>
                <a:clrFrom>
                  <a:srgbClr val="FFFFFF"/>
                </a:clrFrom>
                <a:clrTo>
                  <a:srgbClr val="FFFFFF">
                    <a:alpha val="0"/>
                  </a:srgbClr>
                </a:clrTo>
              </a:clrChange>
            </a:blip>
            <a:stretch>
              <a:fillRect/>
            </a:stretch>
          </p:blipFill>
          <p:spPr>
            <a:xfrm>
              <a:off x="207536" y="97514"/>
              <a:ext cx="1392664" cy="1197886"/>
            </a:xfrm>
            <a:prstGeom prst="rect">
              <a:avLst/>
            </a:prstGeom>
          </p:spPr>
        </p:pic>
        <p:pic>
          <p:nvPicPr>
            <p:cNvPr id="7" name="Picture 2"/>
            <p:cNvPicPr>
              <a:picLocks noChangeAspect="1" noChangeArrowheads="1"/>
            </p:cNvPicPr>
            <p:nvPr/>
          </p:nvPicPr>
          <p:blipFill>
            <a:blip r:embed="rId3" cstate="print">
              <a:duotone>
                <a:schemeClr val="bg2">
                  <a:shade val="45000"/>
                  <a:satMod val="135000"/>
                </a:schemeClr>
                <a:prstClr val="white"/>
              </a:duotone>
            </a:blip>
            <a:srcRect/>
            <a:stretch>
              <a:fillRect/>
            </a:stretch>
          </p:blipFill>
          <p:spPr bwMode="auto">
            <a:xfrm>
              <a:off x="0" y="1371600"/>
              <a:ext cx="9144000" cy="5486400"/>
            </a:xfrm>
            <a:prstGeom prst="rect">
              <a:avLst/>
            </a:prstGeom>
            <a:noFill/>
            <a:ln w="9525">
              <a:solidFill>
                <a:schemeClr val="accent4"/>
              </a:solidFill>
              <a:miter lim="800000"/>
              <a:headEnd/>
              <a:tailEnd/>
            </a:ln>
            <a:effectLst>
              <a:glow rad="63500">
                <a:schemeClr val="accent1">
                  <a:satMod val="175000"/>
                  <a:alpha val="40000"/>
                </a:schemeClr>
              </a:glow>
              <a:outerShdw blurRad="50800" dist="38100" dir="5400000" algn="t" rotWithShape="0">
                <a:prstClr val="black">
                  <a:alpha val="40000"/>
                </a:prstClr>
              </a:outerShdw>
            </a:effectLst>
            <a:scene3d>
              <a:camera prst="orthographicFront">
                <a:rot lat="0" lon="0" rev="0"/>
              </a:camera>
              <a:lightRig rig="balanced" dir="t">
                <a:rot lat="0" lon="0" rev="8700000"/>
              </a:lightRig>
            </a:scene3d>
            <a:sp3d>
              <a:bevelT w="190500" h="38100"/>
            </a:sp3d>
          </p:spPr>
        </p:pic>
        <p:sp>
          <p:nvSpPr>
            <p:cNvPr id="8" name="Rectangle 7"/>
            <p:cNvSpPr/>
            <p:nvPr/>
          </p:nvSpPr>
          <p:spPr>
            <a:xfrm>
              <a:off x="1828800" y="-152400"/>
              <a:ext cx="5433219" cy="1604541"/>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0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NLC India Limited</a:t>
              </a:r>
            </a:p>
            <a:p>
              <a:pPr algn="ctr"/>
              <a:r>
                <a:rPr lang="en-US" sz="28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Barsingsar Thermal Power Station</a:t>
              </a:r>
            </a:p>
            <a:p>
              <a:pPr algn="ctr"/>
              <a:r>
                <a:rPr lang="en-US" sz="28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Boiler Maintenance</a:t>
              </a:r>
              <a:endParaRPr lang="en-US" sz="28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pic>
          <p:nvPicPr>
            <p:cNvPr id="9" name="Picture 8" descr="Gandhiji's Logo.png"/>
            <p:cNvPicPr>
              <a:picLocks noChangeAspect="1"/>
            </p:cNvPicPr>
            <p:nvPr/>
          </p:nvPicPr>
          <p:blipFill>
            <a:blip r:embed="rId4" cstate="print"/>
            <a:stretch>
              <a:fillRect/>
            </a:stretch>
          </p:blipFill>
          <p:spPr>
            <a:xfrm>
              <a:off x="7162800" y="0"/>
              <a:ext cx="1915550" cy="1371600"/>
            </a:xfrm>
            <a:prstGeom prst="rect">
              <a:avLst/>
            </a:prstGeom>
          </p:spPr>
        </p:pic>
      </p:grpSp>
      <p:sp>
        <p:nvSpPr>
          <p:cNvPr id="10" name="Rectangle 9"/>
          <p:cNvSpPr/>
          <p:nvPr/>
        </p:nvSpPr>
        <p:spPr>
          <a:xfrm>
            <a:off x="304800" y="1752600"/>
            <a:ext cx="8686800" cy="369332"/>
          </a:xfrm>
          <a:prstGeom prst="rect">
            <a:avLst/>
          </a:prstGeom>
        </p:spPr>
        <p:txBody>
          <a:bodyPr wrap="square">
            <a:spAutoFit/>
          </a:bodyPr>
          <a:lstStyle/>
          <a:p>
            <a:endParaRPr lang="en-US" b="1" dirty="0" smtClean="0">
              <a:solidFill>
                <a:srgbClr val="002060"/>
              </a:solidFill>
              <a:latin typeface="Bookman Old Style" pitchFamily="18" charset="0"/>
            </a:endParaRPr>
          </a:p>
        </p:txBody>
      </p:sp>
      <p:sp>
        <p:nvSpPr>
          <p:cNvPr id="11" name="Rectangle 10"/>
          <p:cNvSpPr/>
          <p:nvPr/>
        </p:nvSpPr>
        <p:spPr>
          <a:xfrm>
            <a:off x="2673082" y="3244334"/>
            <a:ext cx="184731" cy="369332"/>
          </a:xfrm>
          <a:prstGeom prst="rect">
            <a:avLst/>
          </a:prstGeom>
        </p:spPr>
        <p:txBody>
          <a:bodyPr wrap="none">
            <a:spAutoFit/>
          </a:bodyPr>
          <a:lstStyle/>
          <a:p>
            <a:endParaRPr lang="en-US" b="1" dirty="0" smtClean="0">
              <a:solidFill>
                <a:srgbClr val="002060"/>
              </a:solidFill>
              <a:latin typeface="Bookman Old Style" pitchFamily="18" charset="0"/>
            </a:endParaRPr>
          </a:p>
        </p:txBody>
      </p:sp>
      <p:sp>
        <p:nvSpPr>
          <p:cNvPr id="14" name="Subtitle 2"/>
          <p:cNvSpPr>
            <a:spLocks noGrp="1"/>
          </p:cNvSpPr>
          <p:nvPr>
            <p:ph type="subTitle" idx="1"/>
          </p:nvPr>
        </p:nvSpPr>
        <p:spPr>
          <a:xfrm>
            <a:off x="0" y="1447800"/>
            <a:ext cx="9144000" cy="5410200"/>
          </a:xfrm>
        </p:spPr>
        <p:txBody>
          <a:bodyPr/>
          <a:lstStyle/>
          <a:p>
            <a:endParaRPr lang="en-US" b="1" dirty="0" smtClean="0">
              <a:solidFill>
                <a:srgbClr val="002060"/>
              </a:solidFill>
              <a:latin typeface="Bookman Old Style" pitchFamily="18" charset="0"/>
            </a:endParaRPr>
          </a:p>
          <a:p>
            <a:endParaRPr lang="en-US" b="1" dirty="0" smtClean="0">
              <a:solidFill>
                <a:srgbClr val="002060"/>
              </a:solidFill>
              <a:latin typeface="Bookman Old Style" pitchFamily="18" charset="0"/>
            </a:endParaRPr>
          </a:p>
        </p:txBody>
      </p:sp>
      <p:sp>
        <p:nvSpPr>
          <p:cNvPr id="12" name="Rectangle 11"/>
          <p:cNvSpPr/>
          <p:nvPr/>
        </p:nvSpPr>
        <p:spPr>
          <a:xfrm>
            <a:off x="0" y="2438400"/>
            <a:ext cx="9144000" cy="4247317"/>
          </a:xfrm>
          <a:prstGeom prst="rect">
            <a:avLst/>
          </a:prstGeom>
        </p:spPr>
        <p:txBody>
          <a:bodyPr wrap="square">
            <a:spAutoFit/>
          </a:bodyPr>
          <a:lstStyle/>
          <a:p>
            <a:pPr>
              <a:buFont typeface="Arial" pitchFamily="34" charset="0"/>
              <a:buChar char="•"/>
            </a:pPr>
            <a:r>
              <a:rPr lang="en-IN" b="1" dirty="0" smtClean="0"/>
              <a:t>To avoid such failure of half sleeves dislocation which lead to erosion of tubes and ultimately tube failures, it was decided to modify the existing half sleeves in rear row  to full tube sleeves as preventive measure. This will completely eliminate the preventive maintenance works of dislocated sleeves correction during shutdowns, in addition to tube failures.</a:t>
            </a:r>
            <a:endParaRPr lang="en-US" b="1" dirty="0" smtClean="0"/>
          </a:p>
          <a:p>
            <a:r>
              <a:rPr lang="en-IN" b="1" dirty="0" smtClean="0"/>
              <a:t>Accordingly, following materials were procured.</a:t>
            </a:r>
          </a:p>
          <a:p>
            <a:endParaRPr lang="en-US" b="1" dirty="0" smtClean="0"/>
          </a:p>
          <a:p>
            <a:pPr marL="342900" indent="-342900">
              <a:buAutoNum type="arabicPeriod"/>
            </a:pPr>
            <a:r>
              <a:rPr lang="en-IN" b="1" dirty="0" smtClean="0"/>
              <a:t>Seamless Tubes of OD 38mmx6.35mm thick of Material SA213T11.</a:t>
            </a:r>
          </a:p>
          <a:p>
            <a:pPr marL="342900" indent="-342900">
              <a:buAutoNum type="arabicPeriod"/>
            </a:pPr>
            <a:endParaRPr lang="en-US" b="1" dirty="0" smtClean="0"/>
          </a:p>
          <a:p>
            <a:r>
              <a:rPr lang="en-IN" b="1" dirty="0" smtClean="0"/>
              <a:t>2 .ERW SS Tubes of Size OD 45mmx2.5mmthick of Material SS304.</a:t>
            </a:r>
          </a:p>
          <a:p>
            <a:endParaRPr lang="en-US" b="1" dirty="0" smtClean="0"/>
          </a:p>
          <a:p>
            <a:pPr lvl="0"/>
            <a:r>
              <a:rPr lang="en-IN" b="1" dirty="0" smtClean="0"/>
              <a:t>In phased manner, </a:t>
            </a:r>
            <a:r>
              <a:rPr lang="en-US" b="1" dirty="0" smtClean="0"/>
              <a:t>the thickness survey of hanger tubes </a:t>
            </a:r>
            <a:r>
              <a:rPr lang="en-IN" b="1" dirty="0" smtClean="0"/>
              <a:t>were carried out periodically when opportunity aroused and the eroded tubes were cut  &amp; replaced.</a:t>
            </a:r>
            <a:endParaRPr lang="en-US" b="1" dirty="0" smtClean="0"/>
          </a:p>
          <a:p>
            <a:pPr lvl="0"/>
            <a:r>
              <a:rPr lang="en-IN" b="1" dirty="0" smtClean="0"/>
              <a:t>In both the units, the new  hanger tubes in rear row were fitted with new protective sleeves (Full tube sleeve) along the entire length of tubes, to prevent tube erosion failures.</a:t>
            </a:r>
            <a:endParaRPr lang="en-US" b="1" dirty="0" smtClean="0"/>
          </a:p>
          <a:p>
            <a:endParaRPr lang="en-US" dirty="0"/>
          </a:p>
        </p:txBody>
      </p:sp>
      <p:sp>
        <p:nvSpPr>
          <p:cNvPr id="13" name="Rectangle 12"/>
          <p:cNvSpPr/>
          <p:nvPr/>
        </p:nvSpPr>
        <p:spPr>
          <a:xfrm>
            <a:off x="0" y="1524000"/>
            <a:ext cx="9144000" cy="762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b="1" dirty="0" smtClean="0">
                <a:latin typeface="Calibri" pitchFamily="34" charset="0"/>
              </a:rPr>
              <a:t>BACKPASS HANGER TUBES WITH FULL SINGLE SLEEVE</a:t>
            </a:r>
            <a:endParaRPr lang="en-IN" b="1" dirty="0">
              <a:latin typeface="Calibri" pitchFamily="34" charset="0"/>
            </a:endParaRPr>
          </a:p>
        </p:txBody>
      </p:sp>
    </p:spTree>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grpSp>
        <p:nvGrpSpPr>
          <p:cNvPr id="2" name="Group 5"/>
          <p:cNvGrpSpPr/>
          <p:nvPr/>
        </p:nvGrpSpPr>
        <p:grpSpPr>
          <a:xfrm>
            <a:off x="0" y="0"/>
            <a:ext cx="9144000" cy="6858000"/>
            <a:chOff x="0" y="-152400"/>
            <a:chExt cx="9144000" cy="7010400"/>
          </a:xfrm>
        </p:grpSpPr>
        <p:pic>
          <p:nvPicPr>
            <p:cNvPr id="4" name="Picture 3" descr="nlcil_logo_new.jpg"/>
            <p:cNvPicPr>
              <a:picLocks noChangeAspect="1"/>
            </p:cNvPicPr>
            <p:nvPr/>
          </p:nvPicPr>
          <p:blipFill>
            <a:blip r:embed="rId2" cstate="print">
              <a:clrChange>
                <a:clrFrom>
                  <a:srgbClr val="FFFFFF"/>
                </a:clrFrom>
                <a:clrTo>
                  <a:srgbClr val="FFFFFF">
                    <a:alpha val="0"/>
                  </a:srgbClr>
                </a:clrTo>
              </a:clrChange>
            </a:blip>
            <a:stretch>
              <a:fillRect/>
            </a:stretch>
          </p:blipFill>
          <p:spPr>
            <a:xfrm>
              <a:off x="207536" y="97514"/>
              <a:ext cx="1392664" cy="1197886"/>
            </a:xfrm>
            <a:prstGeom prst="rect">
              <a:avLst/>
            </a:prstGeom>
          </p:spPr>
        </p:pic>
        <p:pic>
          <p:nvPicPr>
            <p:cNvPr id="7" name="Picture 2"/>
            <p:cNvPicPr>
              <a:picLocks noChangeAspect="1" noChangeArrowheads="1"/>
            </p:cNvPicPr>
            <p:nvPr/>
          </p:nvPicPr>
          <p:blipFill>
            <a:blip r:embed="rId3" cstate="print">
              <a:duotone>
                <a:schemeClr val="bg2">
                  <a:shade val="45000"/>
                  <a:satMod val="135000"/>
                </a:schemeClr>
                <a:prstClr val="white"/>
              </a:duotone>
            </a:blip>
            <a:srcRect/>
            <a:stretch>
              <a:fillRect/>
            </a:stretch>
          </p:blipFill>
          <p:spPr bwMode="auto">
            <a:xfrm>
              <a:off x="0" y="1371600"/>
              <a:ext cx="9144000" cy="5486400"/>
            </a:xfrm>
            <a:prstGeom prst="rect">
              <a:avLst/>
            </a:prstGeom>
            <a:noFill/>
            <a:ln w="9525">
              <a:solidFill>
                <a:schemeClr val="accent4"/>
              </a:solidFill>
              <a:miter lim="800000"/>
              <a:headEnd/>
              <a:tailEnd/>
            </a:ln>
            <a:effectLst>
              <a:glow rad="63500">
                <a:schemeClr val="accent1">
                  <a:satMod val="175000"/>
                  <a:alpha val="40000"/>
                </a:schemeClr>
              </a:glow>
              <a:outerShdw blurRad="50800" dist="38100" dir="5400000" algn="t" rotWithShape="0">
                <a:prstClr val="black">
                  <a:alpha val="40000"/>
                </a:prstClr>
              </a:outerShdw>
            </a:effectLst>
            <a:scene3d>
              <a:camera prst="orthographicFront">
                <a:rot lat="0" lon="0" rev="0"/>
              </a:camera>
              <a:lightRig rig="balanced" dir="t">
                <a:rot lat="0" lon="0" rev="8700000"/>
              </a:lightRig>
            </a:scene3d>
            <a:sp3d>
              <a:bevelT w="190500" h="38100"/>
            </a:sp3d>
          </p:spPr>
        </p:pic>
        <p:sp>
          <p:nvSpPr>
            <p:cNvPr id="8" name="Rectangle 7"/>
            <p:cNvSpPr/>
            <p:nvPr/>
          </p:nvSpPr>
          <p:spPr>
            <a:xfrm>
              <a:off x="1828800" y="-152400"/>
              <a:ext cx="5433219" cy="1604541"/>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0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NLC India Limited</a:t>
              </a:r>
            </a:p>
            <a:p>
              <a:pPr algn="ctr"/>
              <a:r>
                <a:rPr lang="en-US" sz="28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Barsingsar Thermal Power Station</a:t>
              </a:r>
            </a:p>
            <a:p>
              <a:pPr algn="ctr"/>
              <a:r>
                <a:rPr lang="en-US" sz="28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Boiler Maintenance</a:t>
              </a:r>
              <a:endParaRPr lang="en-US" sz="28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pic>
          <p:nvPicPr>
            <p:cNvPr id="9" name="Picture 8" descr="Gandhiji's Logo.png"/>
            <p:cNvPicPr>
              <a:picLocks noChangeAspect="1"/>
            </p:cNvPicPr>
            <p:nvPr/>
          </p:nvPicPr>
          <p:blipFill>
            <a:blip r:embed="rId4" cstate="print"/>
            <a:stretch>
              <a:fillRect/>
            </a:stretch>
          </p:blipFill>
          <p:spPr>
            <a:xfrm>
              <a:off x="7162800" y="0"/>
              <a:ext cx="1915550" cy="1371600"/>
            </a:xfrm>
            <a:prstGeom prst="rect">
              <a:avLst/>
            </a:prstGeom>
          </p:spPr>
        </p:pic>
      </p:grpSp>
      <p:sp>
        <p:nvSpPr>
          <p:cNvPr id="10" name="Rectangle 9"/>
          <p:cNvSpPr/>
          <p:nvPr/>
        </p:nvSpPr>
        <p:spPr>
          <a:xfrm>
            <a:off x="304800" y="1752600"/>
            <a:ext cx="8686800" cy="369332"/>
          </a:xfrm>
          <a:prstGeom prst="rect">
            <a:avLst/>
          </a:prstGeom>
        </p:spPr>
        <p:txBody>
          <a:bodyPr wrap="square">
            <a:spAutoFit/>
          </a:bodyPr>
          <a:lstStyle/>
          <a:p>
            <a:endParaRPr lang="en-US" b="1" dirty="0" smtClean="0">
              <a:solidFill>
                <a:srgbClr val="002060"/>
              </a:solidFill>
              <a:latin typeface="Bookman Old Style" pitchFamily="18" charset="0"/>
            </a:endParaRPr>
          </a:p>
        </p:txBody>
      </p:sp>
      <p:sp>
        <p:nvSpPr>
          <p:cNvPr id="11" name="Rectangle 10"/>
          <p:cNvSpPr/>
          <p:nvPr/>
        </p:nvSpPr>
        <p:spPr>
          <a:xfrm>
            <a:off x="2673082" y="3244334"/>
            <a:ext cx="184731" cy="369332"/>
          </a:xfrm>
          <a:prstGeom prst="rect">
            <a:avLst/>
          </a:prstGeom>
        </p:spPr>
        <p:txBody>
          <a:bodyPr wrap="none">
            <a:spAutoFit/>
          </a:bodyPr>
          <a:lstStyle/>
          <a:p>
            <a:endParaRPr lang="en-US" b="1" dirty="0" smtClean="0">
              <a:solidFill>
                <a:srgbClr val="002060"/>
              </a:solidFill>
              <a:latin typeface="Bookman Old Style" pitchFamily="18" charset="0"/>
            </a:endParaRPr>
          </a:p>
        </p:txBody>
      </p:sp>
      <p:sp>
        <p:nvSpPr>
          <p:cNvPr id="14" name="Subtitle 2"/>
          <p:cNvSpPr>
            <a:spLocks noGrp="1"/>
          </p:cNvSpPr>
          <p:nvPr>
            <p:ph type="subTitle" idx="1"/>
          </p:nvPr>
        </p:nvSpPr>
        <p:spPr>
          <a:xfrm>
            <a:off x="0" y="1447800"/>
            <a:ext cx="9144000" cy="5410200"/>
          </a:xfrm>
        </p:spPr>
        <p:txBody>
          <a:bodyPr/>
          <a:lstStyle/>
          <a:p>
            <a:endParaRPr lang="en-US" b="1" dirty="0" smtClean="0">
              <a:solidFill>
                <a:srgbClr val="002060"/>
              </a:solidFill>
              <a:latin typeface="Bookman Old Style" pitchFamily="18" charset="0"/>
            </a:endParaRPr>
          </a:p>
          <a:p>
            <a:endParaRPr lang="en-US" b="1" dirty="0" smtClean="0">
              <a:solidFill>
                <a:srgbClr val="002060"/>
              </a:solidFill>
              <a:latin typeface="Bookman Old Style" pitchFamily="18" charset="0"/>
            </a:endParaRPr>
          </a:p>
        </p:txBody>
      </p:sp>
      <p:sp>
        <p:nvSpPr>
          <p:cNvPr id="12" name="Content Placeholder 2"/>
          <p:cNvSpPr txBox="1">
            <a:spLocks/>
          </p:cNvSpPr>
          <p:nvPr/>
        </p:nvSpPr>
        <p:spPr>
          <a:xfrm>
            <a:off x="0" y="1447800"/>
            <a:ext cx="9144000" cy="5410200"/>
          </a:xfrm>
          <a:prstGeom prst="rect">
            <a:avLst/>
          </a:prstGeom>
        </p:spPr>
        <p:txBody>
          <a:bodyPr vert="horz" lIns="91440" tIns="45720" rIns="91440" bIns="45720" rtlCol="0">
            <a:normAutofit/>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3200" b="0" i="0" u="none" strike="noStrike" kern="1200" cap="none" spc="0" normalizeH="0" baseline="0" noProof="0" dirty="0" smtClean="0">
              <a:ln>
                <a:noFill/>
              </a:ln>
              <a:effectLst/>
              <a:uLnTx/>
              <a:uFillTx/>
              <a:latin typeface="+mn-lt"/>
              <a:ea typeface="+mn-ea"/>
              <a:cs typeface="+mn-cs"/>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lang="en-US" sz="3200" dirty="0" smtClean="0"/>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3200" b="0" i="0" u="none" strike="noStrike" kern="1200" cap="none" spc="0" normalizeH="0" baseline="0" noProof="0" dirty="0" smtClean="0">
                <a:ln>
                  <a:noFill/>
                </a:ln>
                <a:effectLst/>
                <a:uLnTx/>
                <a:uFillTx/>
                <a:latin typeface="+mn-lt"/>
                <a:ea typeface="+mn-ea"/>
                <a:cs typeface="+mn-cs"/>
              </a:rPr>
              <a:t>CFBC Boiler stands for circulating fluidized bed combustion boiler ,the furnace is pressurized and the furnace gas is re-circulated to capture the unburnt carbon, to increase the Thermal efficiency of the Boiler.</a:t>
            </a:r>
            <a:endParaRPr kumimoji="0" lang="en-US" sz="3200" b="0" i="0" u="none" strike="noStrike" kern="1200" cap="none" spc="0" normalizeH="0" baseline="0" noProof="0" dirty="0">
              <a:ln>
                <a:noFill/>
              </a:ln>
              <a:effectLst/>
              <a:uLnTx/>
              <a:uFillTx/>
              <a:latin typeface="+mn-lt"/>
              <a:ea typeface="+mn-ea"/>
              <a:cs typeface="+mn-cs"/>
            </a:endParaRPr>
          </a:p>
        </p:txBody>
      </p:sp>
    </p:spTree>
  </p:cSld>
  <p:clrMapOvr>
    <a:masterClrMapping/>
  </p:clrMapOvr>
  <p:transition>
    <p:fad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5"/>
          <p:cNvGrpSpPr/>
          <p:nvPr/>
        </p:nvGrpSpPr>
        <p:grpSpPr>
          <a:xfrm>
            <a:off x="0" y="0"/>
            <a:ext cx="9144000" cy="6858000"/>
            <a:chOff x="0" y="-152400"/>
            <a:chExt cx="9144000" cy="7010400"/>
          </a:xfrm>
        </p:grpSpPr>
        <p:pic>
          <p:nvPicPr>
            <p:cNvPr id="4" name="Picture 3" descr="nlcil_logo_new.jpg"/>
            <p:cNvPicPr>
              <a:picLocks noChangeAspect="1"/>
            </p:cNvPicPr>
            <p:nvPr/>
          </p:nvPicPr>
          <p:blipFill>
            <a:blip r:embed="rId2" cstate="print">
              <a:clrChange>
                <a:clrFrom>
                  <a:srgbClr val="FFFFFF"/>
                </a:clrFrom>
                <a:clrTo>
                  <a:srgbClr val="FFFFFF">
                    <a:alpha val="0"/>
                  </a:srgbClr>
                </a:clrTo>
              </a:clrChange>
            </a:blip>
            <a:stretch>
              <a:fillRect/>
            </a:stretch>
          </p:blipFill>
          <p:spPr>
            <a:xfrm>
              <a:off x="207536" y="97514"/>
              <a:ext cx="1392664" cy="1197886"/>
            </a:xfrm>
            <a:prstGeom prst="rect">
              <a:avLst/>
            </a:prstGeom>
          </p:spPr>
        </p:pic>
        <p:pic>
          <p:nvPicPr>
            <p:cNvPr id="7" name="Picture 2"/>
            <p:cNvPicPr>
              <a:picLocks noChangeAspect="1" noChangeArrowheads="1"/>
            </p:cNvPicPr>
            <p:nvPr/>
          </p:nvPicPr>
          <p:blipFill>
            <a:blip r:embed="rId3" cstate="print">
              <a:duotone>
                <a:schemeClr val="bg2">
                  <a:shade val="45000"/>
                  <a:satMod val="135000"/>
                </a:schemeClr>
                <a:prstClr val="white"/>
              </a:duotone>
            </a:blip>
            <a:srcRect/>
            <a:stretch>
              <a:fillRect/>
            </a:stretch>
          </p:blipFill>
          <p:spPr bwMode="auto">
            <a:xfrm>
              <a:off x="0" y="1371600"/>
              <a:ext cx="9144000" cy="5486400"/>
            </a:xfrm>
            <a:prstGeom prst="rect">
              <a:avLst/>
            </a:prstGeom>
            <a:noFill/>
            <a:ln w="9525">
              <a:solidFill>
                <a:schemeClr val="accent4"/>
              </a:solidFill>
              <a:miter lim="800000"/>
              <a:headEnd/>
              <a:tailEnd/>
            </a:ln>
            <a:effectLst>
              <a:glow rad="63500">
                <a:schemeClr val="accent1">
                  <a:satMod val="175000"/>
                  <a:alpha val="40000"/>
                </a:schemeClr>
              </a:glow>
              <a:outerShdw blurRad="50800" dist="38100" dir="5400000" algn="t" rotWithShape="0">
                <a:prstClr val="black">
                  <a:alpha val="40000"/>
                </a:prstClr>
              </a:outerShdw>
            </a:effectLst>
            <a:scene3d>
              <a:camera prst="orthographicFront">
                <a:rot lat="0" lon="0" rev="0"/>
              </a:camera>
              <a:lightRig rig="balanced" dir="t">
                <a:rot lat="0" lon="0" rev="8700000"/>
              </a:lightRig>
            </a:scene3d>
            <a:sp3d>
              <a:bevelT w="190500" h="38100"/>
            </a:sp3d>
          </p:spPr>
        </p:pic>
        <p:sp>
          <p:nvSpPr>
            <p:cNvPr id="8" name="Rectangle 7"/>
            <p:cNvSpPr/>
            <p:nvPr/>
          </p:nvSpPr>
          <p:spPr>
            <a:xfrm>
              <a:off x="1828800" y="-152400"/>
              <a:ext cx="5433219" cy="1604541"/>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0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NLC India Limited</a:t>
              </a:r>
            </a:p>
            <a:p>
              <a:pPr algn="ctr"/>
              <a:r>
                <a:rPr lang="en-US" sz="28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Barsingsar Thermal Power Station</a:t>
              </a:r>
            </a:p>
            <a:p>
              <a:pPr algn="ctr"/>
              <a:r>
                <a:rPr lang="en-US" sz="28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Boiler Maintenance</a:t>
              </a:r>
              <a:endParaRPr lang="en-US" sz="28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pic>
          <p:nvPicPr>
            <p:cNvPr id="9" name="Picture 8" descr="Gandhiji's Logo.png"/>
            <p:cNvPicPr>
              <a:picLocks noChangeAspect="1"/>
            </p:cNvPicPr>
            <p:nvPr/>
          </p:nvPicPr>
          <p:blipFill>
            <a:blip r:embed="rId4" cstate="print"/>
            <a:stretch>
              <a:fillRect/>
            </a:stretch>
          </p:blipFill>
          <p:spPr>
            <a:xfrm>
              <a:off x="7162800" y="0"/>
              <a:ext cx="1915550" cy="1371600"/>
            </a:xfrm>
            <a:prstGeom prst="rect">
              <a:avLst/>
            </a:prstGeom>
          </p:spPr>
        </p:pic>
      </p:grpSp>
      <p:sp>
        <p:nvSpPr>
          <p:cNvPr id="10" name="Rectangle 9"/>
          <p:cNvSpPr/>
          <p:nvPr/>
        </p:nvSpPr>
        <p:spPr>
          <a:xfrm>
            <a:off x="304800" y="1752600"/>
            <a:ext cx="8686800" cy="369332"/>
          </a:xfrm>
          <a:prstGeom prst="rect">
            <a:avLst/>
          </a:prstGeom>
        </p:spPr>
        <p:txBody>
          <a:bodyPr wrap="square">
            <a:spAutoFit/>
          </a:bodyPr>
          <a:lstStyle/>
          <a:p>
            <a:endParaRPr lang="en-US" b="1" dirty="0" smtClean="0">
              <a:solidFill>
                <a:srgbClr val="002060"/>
              </a:solidFill>
              <a:latin typeface="Bookman Old Style" pitchFamily="18" charset="0"/>
            </a:endParaRPr>
          </a:p>
        </p:txBody>
      </p:sp>
      <p:sp>
        <p:nvSpPr>
          <p:cNvPr id="11" name="Rectangle 10"/>
          <p:cNvSpPr/>
          <p:nvPr/>
        </p:nvSpPr>
        <p:spPr>
          <a:xfrm>
            <a:off x="2673082" y="3244334"/>
            <a:ext cx="184731" cy="369332"/>
          </a:xfrm>
          <a:prstGeom prst="rect">
            <a:avLst/>
          </a:prstGeom>
        </p:spPr>
        <p:txBody>
          <a:bodyPr wrap="none">
            <a:spAutoFit/>
          </a:bodyPr>
          <a:lstStyle/>
          <a:p>
            <a:endParaRPr lang="en-US" b="1" dirty="0" smtClean="0">
              <a:solidFill>
                <a:srgbClr val="002060"/>
              </a:solidFill>
              <a:latin typeface="Bookman Old Style" pitchFamily="18" charset="0"/>
            </a:endParaRPr>
          </a:p>
        </p:txBody>
      </p:sp>
      <p:sp>
        <p:nvSpPr>
          <p:cNvPr id="14" name="Subtitle 2"/>
          <p:cNvSpPr>
            <a:spLocks noGrp="1"/>
          </p:cNvSpPr>
          <p:nvPr>
            <p:ph type="subTitle" idx="1"/>
          </p:nvPr>
        </p:nvSpPr>
        <p:spPr>
          <a:xfrm>
            <a:off x="0" y="1447800"/>
            <a:ext cx="9144000" cy="5410200"/>
          </a:xfrm>
        </p:spPr>
        <p:txBody>
          <a:bodyPr/>
          <a:lstStyle/>
          <a:p>
            <a:endParaRPr lang="en-US" b="1" dirty="0" smtClean="0">
              <a:solidFill>
                <a:srgbClr val="002060"/>
              </a:solidFill>
              <a:latin typeface="Bookman Old Style" pitchFamily="18" charset="0"/>
            </a:endParaRPr>
          </a:p>
          <a:p>
            <a:endParaRPr lang="en-US" b="1" dirty="0" smtClean="0">
              <a:solidFill>
                <a:srgbClr val="002060"/>
              </a:solidFill>
              <a:latin typeface="Bookman Old Style" pitchFamily="18" charset="0"/>
            </a:endParaRPr>
          </a:p>
        </p:txBody>
      </p:sp>
      <p:pic>
        <p:nvPicPr>
          <p:cNvPr id="18434" name="Picture 2" descr="D:\BM\Bhupendra\Planning\tube falure report\common pics\Hanger tube-1.jpg"/>
          <p:cNvPicPr>
            <a:picLocks noChangeAspect="1" noChangeArrowheads="1"/>
          </p:cNvPicPr>
          <p:nvPr/>
        </p:nvPicPr>
        <p:blipFill>
          <a:blip r:embed="rId5"/>
          <a:srcRect/>
          <a:stretch>
            <a:fillRect/>
          </a:stretch>
        </p:blipFill>
        <p:spPr bwMode="auto">
          <a:xfrm>
            <a:off x="0" y="1447800"/>
            <a:ext cx="4171950" cy="5410200"/>
          </a:xfrm>
          <a:prstGeom prst="rect">
            <a:avLst/>
          </a:prstGeom>
          <a:noFill/>
        </p:spPr>
      </p:pic>
      <p:pic>
        <p:nvPicPr>
          <p:cNvPr id="18435" name="Picture 3" descr="D:\BM\Bhupendra\Planning\tube falure report\common pics\hanger tube sleeve -new.jpg"/>
          <p:cNvPicPr>
            <a:picLocks noChangeAspect="1" noChangeArrowheads="1"/>
          </p:cNvPicPr>
          <p:nvPr/>
        </p:nvPicPr>
        <p:blipFill>
          <a:blip r:embed="rId6"/>
          <a:srcRect/>
          <a:stretch>
            <a:fillRect/>
          </a:stretch>
        </p:blipFill>
        <p:spPr bwMode="auto">
          <a:xfrm>
            <a:off x="4116433" y="1447800"/>
            <a:ext cx="5027567" cy="5410200"/>
          </a:xfrm>
          <a:prstGeom prst="rect">
            <a:avLst/>
          </a:prstGeom>
          <a:noFill/>
        </p:spPr>
      </p:pic>
    </p:spTree>
  </p:cSld>
  <p:clrMapOvr>
    <a:masterClrMapping/>
  </p:clrMapOvr>
  <p:transition>
    <p:fad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grpSp>
        <p:nvGrpSpPr>
          <p:cNvPr id="2" name="Group 5"/>
          <p:cNvGrpSpPr/>
          <p:nvPr/>
        </p:nvGrpSpPr>
        <p:grpSpPr>
          <a:xfrm>
            <a:off x="0" y="0"/>
            <a:ext cx="9144000" cy="6858000"/>
            <a:chOff x="0" y="-152400"/>
            <a:chExt cx="9144000" cy="7010400"/>
          </a:xfrm>
        </p:grpSpPr>
        <p:pic>
          <p:nvPicPr>
            <p:cNvPr id="4" name="Picture 3" descr="nlcil_logo_new.jpg"/>
            <p:cNvPicPr>
              <a:picLocks noChangeAspect="1"/>
            </p:cNvPicPr>
            <p:nvPr/>
          </p:nvPicPr>
          <p:blipFill>
            <a:blip r:embed="rId2" cstate="print">
              <a:clrChange>
                <a:clrFrom>
                  <a:srgbClr val="FFFFFF"/>
                </a:clrFrom>
                <a:clrTo>
                  <a:srgbClr val="FFFFFF">
                    <a:alpha val="0"/>
                  </a:srgbClr>
                </a:clrTo>
              </a:clrChange>
            </a:blip>
            <a:stretch>
              <a:fillRect/>
            </a:stretch>
          </p:blipFill>
          <p:spPr>
            <a:xfrm>
              <a:off x="207536" y="97514"/>
              <a:ext cx="1392664" cy="1197886"/>
            </a:xfrm>
            <a:prstGeom prst="rect">
              <a:avLst/>
            </a:prstGeom>
          </p:spPr>
        </p:pic>
        <p:pic>
          <p:nvPicPr>
            <p:cNvPr id="7" name="Picture 2"/>
            <p:cNvPicPr>
              <a:picLocks noChangeAspect="1" noChangeArrowheads="1"/>
            </p:cNvPicPr>
            <p:nvPr/>
          </p:nvPicPr>
          <p:blipFill>
            <a:blip r:embed="rId3" cstate="print">
              <a:duotone>
                <a:schemeClr val="bg2">
                  <a:shade val="45000"/>
                  <a:satMod val="135000"/>
                </a:schemeClr>
                <a:prstClr val="white"/>
              </a:duotone>
            </a:blip>
            <a:srcRect/>
            <a:stretch>
              <a:fillRect/>
            </a:stretch>
          </p:blipFill>
          <p:spPr bwMode="auto">
            <a:xfrm>
              <a:off x="0" y="1371600"/>
              <a:ext cx="9144000" cy="5486400"/>
            </a:xfrm>
            <a:prstGeom prst="rect">
              <a:avLst/>
            </a:prstGeom>
            <a:noFill/>
            <a:ln w="9525">
              <a:solidFill>
                <a:schemeClr val="accent4"/>
              </a:solidFill>
              <a:miter lim="800000"/>
              <a:headEnd/>
              <a:tailEnd/>
            </a:ln>
            <a:effectLst>
              <a:glow rad="63500">
                <a:schemeClr val="accent1">
                  <a:satMod val="175000"/>
                  <a:alpha val="40000"/>
                </a:schemeClr>
              </a:glow>
              <a:outerShdw blurRad="50800" dist="38100" dir="5400000" algn="t" rotWithShape="0">
                <a:prstClr val="black">
                  <a:alpha val="40000"/>
                </a:prstClr>
              </a:outerShdw>
            </a:effectLst>
            <a:scene3d>
              <a:camera prst="orthographicFront">
                <a:rot lat="0" lon="0" rev="0"/>
              </a:camera>
              <a:lightRig rig="balanced" dir="t">
                <a:rot lat="0" lon="0" rev="8700000"/>
              </a:lightRig>
            </a:scene3d>
            <a:sp3d>
              <a:bevelT w="190500" h="38100"/>
            </a:sp3d>
          </p:spPr>
        </p:pic>
        <p:sp>
          <p:nvSpPr>
            <p:cNvPr id="8" name="Rectangle 7"/>
            <p:cNvSpPr/>
            <p:nvPr/>
          </p:nvSpPr>
          <p:spPr>
            <a:xfrm>
              <a:off x="1828800" y="-152400"/>
              <a:ext cx="5433219" cy="1604541"/>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0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NLC India Limited</a:t>
              </a:r>
            </a:p>
            <a:p>
              <a:pPr algn="ctr"/>
              <a:r>
                <a:rPr lang="en-US" sz="28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Barsingsar Thermal Power Station</a:t>
              </a:r>
            </a:p>
            <a:p>
              <a:pPr algn="ctr"/>
              <a:r>
                <a:rPr lang="en-US" sz="28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Boiler Maintenance</a:t>
              </a:r>
              <a:endParaRPr lang="en-US" sz="28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pic>
          <p:nvPicPr>
            <p:cNvPr id="9" name="Picture 8" descr="Gandhiji's Logo.png"/>
            <p:cNvPicPr>
              <a:picLocks noChangeAspect="1"/>
            </p:cNvPicPr>
            <p:nvPr/>
          </p:nvPicPr>
          <p:blipFill>
            <a:blip r:embed="rId4" cstate="print"/>
            <a:stretch>
              <a:fillRect/>
            </a:stretch>
          </p:blipFill>
          <p:spPr>
            <a:xfrm>
              <a:off x="7162800" y="0"/>
              <a:ext cx="1915550" cy="1371600"/>
            </a:xfrm>
            <a:prstGeom prst="rect">
              <a:avLst/>
            </a:prstGeom>
          </p:spPr>
        </p:pic>
      </p:grpSp>
      <p:sp>
        <p:nvSpPr>
          <p:cNvPr id="10" name="Rectangle 9"/>
          <p:cNvSpPr/>
          <p:nvPr/>
        </p:nvSpPr>
        <p:spPr>
          <a:xfrm>
            <a:off x="304800" y="1752600"/>
            <a:ext cx="8686800" cy="369332"/>
          </a:xfrm>
          <a:prstGeom prst="rect">
            <a:avLst/>
          </a:prstGeom>
        </p:spPr>
        <p:txBody>
          <a:bodyPr wrap="square">
            <a:spAutoFit/>
          </a:bodyPr>
          <a:lstStyle/>
          <a:p>
            <a:endParaRPr lang="en-US" b="1" dirty="0" smtClean="0">
              <a:solidFill>
                <a:srgbClr val="002060"/>
              </a:solidFill>
              <a:latin typeface="Bookman Old Style" pitchFamily="18" charset="0"/>
            </a:endParaRPr>
          </a:p>
        </p:txBody>
      </p:sp>
      <p:sp>
        <p:nvSpPr>
          <p:cNvPr id="11" name="Rectangle 10"/>
          <p:cNvSpPr/>
          <p:nvPr/>
        </p:nvSpPr>
        <p:spPr>
          <a:xfrm>
            <a:off x="2673082" y="3244334"/>
            <a:ext cx="184731" cy="369332"/>
          </a:xfrm>
          <a:prstGeom prst="rect">
            <a:avLst/>
          </a:prstGeom>
        </p:spPr>
        <p:txBody>
          <a:bodyPr wrap="none">
            <a:spAutoFit/>
          </a:bodyPr>
          <a:lstStyle/>
          <a:p>
            <a:endParaRPr lang="en-US" b="1" dirty="0" smtClean="0">
              <a:solidFill>
                <a:srgbClr val="002060"/>
              </a:solidFill>
              <a:latin typeface="Bookman Old Style" pitchFamily="18" charset="0"/>
            </a:endParaRPr>
          </a:p>
        </p:txBody>
      </p:sp>
      <p:sp>
        <p:nvSpPr>
          <p:cNvPr id="14" name="Subtitle 2"/>
          <p:cNvSpPr>
            <a:spLocks noGrp="1"/>
          </p:cNvSpPr>
          <p:nvPr>
            <p:ph type="subTitle" idx="1"/>
          </p:nvPr>
        </p:nvSpPr>
        <p:spPr>
          <a:xfrm>
            <a:off x="0" y="1447800"/>
            <a:ext cx="9144000" cy="5410200"/>
          </a:xfrm>
        </p:spPr>
        <p:txBody>
          <a:bodyPr/>
          <a:lstStyle/>
          <a:p>
            <a:endParaRPr lang="en-US" b="1" dirty="0" smtClean="0">
              <a:solidFill>
                <a:srgbClr val="002060"/>
              </a:solidFill>
              <a:latin typeface="Bookman Old Style" pitchFamily="18" charset="0"/>
            </a:endParaRPr>
          </a:p>
          <a:p>
            <a:endParaRPr lang="en-US" b="1" dirty="0" smtClean="0">
              <a:solidFill>
                <a:srgbClr val="002060"/>
              </a:solidFill>
              <a:latin typeface="Bookman Old Style" pitchFamily="18" charset="0"/>
            </a:endParaRPr>
          </a:p>
        </p:txBody>
      </p:sp>
      <p:sp>
        <p:nvSpPr>
          <p:cNvPr id="12" name="Rectangle 11"/>
          <p:cNvSpPr/>
          <p:nvPr/>
        </p:nvSpPr>
        <p:spPr>
          <a:xfrm>
            <a:off x="0" y="2828836"/>
            <a:ext cx="9144000" cy="1384995"/>
          </a:xfrm>
          <a:prstGeom prst="rect">
            <a:avLst/>
          </a:prstGeom>
        </p:spPr>
        <p:txBody>
          <a:bodyPr wrap="square">
            <a:spAutoFit/>
          </a:bodyPr>
          <a:lstStyle/>
          <a:p>
            <a:pPr>
              <a:buNone/>
            </a:pPr>
            <a:r>
              <a:rPr lang="en-IN" sz="2800" b="1" dirty="0" smtClean="0"/>
              <a:t>After this modification, Unit stoppage due to Back pass steam cooled wall roof tubes and Back pass hanger tubes failure is completely eliminated  for the past two years.</a:t>
            </a:r>
            <a:endParaRPr lang="en-US" sz="2800" b="1" dirty="0" smtClean="0"/>
          </a:p>
        </p:txBody>
      </p:sp>
      <p:sp>
        <p:nvSpPr>
          <p:cNvPr id="13" name="Rectangle 12"/>
          <p:cNvSpPr/>
          <p:nvPr/>
        </p:nvSpPr>
        <p:spPr>
          <a:xfrm>
            <a:off x="0" y="1447800"/>
            <a:ext cx="9144000" cy="762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r>
              <a:rPr lang="en-IN" b="1" dirty="0" smtClean="0"/>
              <a:t>RESULT</a:t>
            </a:r>
            <a:endParaRPr lang="en-US" b="1" dirty="0" smtClean="0"/>
          </a:p>
        </p:txBody>
      </p:sp>
    </p:spTree>
  </p:cSld>
  <p:clrMapOvr>
    <a:masterClrMapping/>
  </p:clrMapOvr>
  <p:transition>
    <p:fad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grpSp>
        <p:nvGrpSpPr>
          <p:cNvPr id="2" name="Group 5"/>
          <p:cNvGrpSpPr/>
          <p:nvPr/>
        </p:nvGrpSpPr>
        <p:grpSpPr>
          <a:xfrm>
            <a:off x="0" y="0"/>
            <a:ext cx="9144000" cy="6858000"/>
            <a:chOff x="0" y="-152400"/>
            <a:chExt cx="9144000" cy="7010400"/>
          </a:xfrm>
        </p:grpSpPr>
        <p:pic>
          <p:nvPicPr>
            <p:cNvPr id="4" name="Picture 3" descr="nlcil_logo_new.jpg"/>
            <p:cNvPicPr>
              <a:picLocks noChangeAspect="1"/>
            </p:cNvPicPr>
            <p:nvPr/>
          </p:nvPicPr>
          <p:blipFill>
            <a:blip r:embed="rId2" cstate="print">
              <a:clrChange>
                <a:clrFrom>
                  <a:srgbClr val="FFFFFF"/>
                </a:clrFrom>
                <a:clrTo>
                  <a:srgbClr val="FFFFFF">
                    <a:alpha val="0"/>
                  </a:srgbClr>
                </a:clrTo>
              </a:clrChange>
            </a:blip>
            <a:stretch>
              <a:fillRect/>
            </a:stretch>
          </p:blipFill>
          <p:spPr>
            <a:xfrm>
              <a:off x="207536" y="97514"/>
              <a:ext cx="1392664" cy="1197886"/>
            </a:xfrm>
            <a:prstGeom prst="rect">
              <a:avLst/>
            </a:prstGeom>
          </p:spPr>
        </p:pic>
        <p:pic>
          <p:nvPicPr>
            <p:cNvPr id="7" name="Picture 2"/>
            <p:cNvPicPr>
              <a:picLocks noChangeAspect="1" noChangeArrowheads="1"/>
            </p:cNvPicPr>
            <p:nvPr/>
          </p:nvPicPr>
          <p:blipFill>
            <a:blip r:embed="rId3" cstate="print">
              <a:duotone>
                <a:schemeClr val="bg2">
                  <a:shade val="45000"/>
                  <a:satMod val="135000"/>
                </a:schemeClr>
                <a:prstClr val="white"/>
              </a:duotone>
            </a:blip>
            <a:srcRect/>
            <a:stretch>
              <a:fillRect/>
            </a:stretch>
          </p:blipFill>
          <p:spPr bwMode="auto">
            <a:xfrm>
              <a:off x="0" y="1371600"/>
              <a:ext cx="9144000" cy="5486400"/>
            </a:xfrm>
            <a:prstGeom prst="rect">
              <a:avLst/>
            </a:prstGeom>
            <a:noFill/>
            <a:ln w="9525">
              <a:solidFill>
                <a:schemeClr val="accent4"/>
              </a:solidFill>
              <a:miter lim="800000"/>
              <a:headEnd/>
              <a:tailEnd/>
            </a:ln>
            <a:effectLst>
              <a:glow rad="63500">
                <a:schemeClr val="accent1">
                  <a:satMod val="175000"/>
                  <a:alpha val="40000"/>
                </a:schemeClr>
              </a:glow>
              <a:outerShdw blurRad="50800" dist="38100" dir="5400000" algn="t" rotWithShape="0">
                <a:prstClr val="black">
                  <a:alpha val="40000"/>
                </a:prstClr>
              </a:outerShdw>
            </a:effectLst>
            <a:scene3d>
              <a:camera prst="orthographicFront">
                <a:rot lat="0" lon="0" rev="0"/>
              </a:camera>
              <a:lightRig rig="balanced" dir="t">
                <a:rot lat="0" lon="0" rev="8700000"/>
              </a:lightRig>
            </a:scene3d>
            <a:sp3d>
              <a:bevelT w="190500" h="38100"/>
            </a:sp3d>
          </p:spPr>
        </p:pic>
        <p:sp>
          <p:nvSpPr>
            <p:cNvPr id="8" name="Rectangle 7"/>
            <p:cNvSpPr/>
            <p:nvPr/>
          </p:nvSpPr>
          <p:spPr>
            <a:xfrm>
              <a:off x="1828800" y="-152400"/>
              <a:ext cx="5433219" cy="1604541"/>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0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NLC India Limited</a:t>
              </a:r>
            </a:p>
            <a:p>
              <a:pPr algn="ctr"/>
              <a:r>
                <a:rPr lang="en-US" sz="28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Barsingsar Thermal Power Station</a:t>
              </a:r>
            </a:p>
            <a:p>
              <a:pPr algn="ctr"/>
              <a:r>
                <a:rPr lang="en-US" sz="28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Boiler Maintenance</a:t>
              </a:r>
              <a:endParaRPr lang="en-US" sz="28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pic>
          <p:nvPicPr>
            <p:cNvPr id="9" name="Picture 8" descr="Gandhiji's Logo.png"/>
            <p:cNvPicPr>
              <a:picLocks noChangeAspect="1"/>
            </p:cNvPicPr>
            <p:nvPr/>
          </p:nvPicPr>
          <p:blipFill>
            <a:blip r:embed="rId4" cstate="print"/>
            <a:stretch>
              <a:fillRect/>
            </a:stretch>
          </p:blipFill>
          <p:spPr>
            <a:xfrm>
              <a:off x="7162800" y="0"/>
              <a:ext cx="1915550" cy="1371600"/>
            </a:xfrm>
            <a:prstGeom prst="rect">
              <a:avLst/>
            </a:prstGeom>
          </p:spPr>
        </p:pic>
      </p:grpSp>
      <p:sp>
        <p:nvSpPr>
          <p:cNvPr id="10" name="Rectangle 9"/>
          <p:cNvSpPr/>
          <p:nvPr/>
        </p:nvSpPr>
        <p:spPr>
          <a:xfrm>
            <a:off x="304800" y="1752600"/>
            <a:ext cx="8686800" cy="369332"/>
          </a:xfrm>
          <a:prstGeom prst="rect">
            <a:avLst/>
          </a:prstGeom>
        </p:spPr>
        <p:txBody>
          <a:bodyPr wrap="square">
            <a:spAutoFit/>
          </a:bodyPr>
          <a:lstStyle/>
          <a:p>
            <a:endParaRPr lang="en-US" b="1" dirty="0" smtClean="0">
              <a:solidFill>
                <a:srgbClr val="002060"/>
              </a:solidFill>
              <a:latin typeface="Bookman Old Style" pitchFamily="18" charset="0"/>
            </a:endParaRPr>
          </a:p>
        </p:txBody>
      </p:sp>
      <p:sp>
        <p:nvSpPr>
          <p:cNvPr id="11" name="Rectangle 10"/>
          <p:cNvSpPr/>
          <p:nvPr/>
        </p:nvSpPr>
        <p:spPr>
          <a:xfrm>
            <a:off x="2673082" y="3244334"/>
            <a:ext cx="184731" cy="369332"/>
          </a:xfrm>
          <a:prstGeom prst="rect">
            <a:avLst/>
          </a:prstGeom>
        </p:spPr>
        <p:txBody>
          <a:bodyPr wrap="none">
            <a:spAutoFit/>
          </a:bodyPr>
          <a:lstStyle/>
          <a:p>
            <a:endParaRPr lang="en-US" b="1" dirty="0" smtClean="0">
              <a:solidFill>
                <a:srgbClr val="002060"/>
              </a:solidFill>
              <a:latin typeface="Bookman Old Style" pitchFamily="18" charset="0"/>
            </a:endParaRPr>
          </a:p>
        </p:txBody>
      </p:sp>
      <p:sp>
        <p:nvSpPr>
          <p:cNvPr id="14" name="Subtitle 2"/>
          <p:cNvSpPr>
            <a:spLocks noGrp="1"/>
          </p:cNvSpPr>
          <p:nvPr>
            <p:ph type="subTitle" idx="1"/>
          </p:nvPr>
        </p:nvSpPr>
        <p:spPr>
          <a:xfrm>
            <a:off x="0" y="1447800"/>
            <a:ext cx="9144000" cy="5410200"/>
          </a:xfrm>
        </p:spPr>
        <p:txBody>
          <a:bodyPr/>
          <a:lstStyle/>
          <a:p>
            <a:endParaRPr lang="en-US" b="1" dirty="0" smtClean="0">
              <a:solidFill>
                <a:srgbClr val="002060"/>
              </a:solidFill>
              <a:latin typeface="Bookman Old Style" pitchFamily="18" charset="0"/>
            </a:endParaRPr>
          </a:p>
          <a:p>
            <a:endParaRPr lang="en-US" b="1" dirty="0" smtClean="0">
              <a:solidFill>
                <a:srgbClr val="002060"/>
              </a:solidFill>
              <a:latin typeface="Bookman Old Style" pitchFamily="18" charset="0"/>
            </a:endParaRPr>
          </a:p>
        </p:txBody>
      </p:sp>
      <p:sp>
        <p:nvSpPr>
          <p:cNvPr id="12" name="Plaque 11"/>
          <p:cNvSpPr/>
          <p:nvPr/>
        </p:nvSpPr>
        <p:spPr>
          <a:xfrm>
            <a:off x="1066800" y="3048000"/>
            <a:ext cx="3276600" cy="2514600"/>
          </a:xfrm>
          <a:prstGeom prst="plaqu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2800" b="1" dirty="0" smtClean="0">
                <a:ln>
                  <a:solidFill>
                    <a:srgbClr val="FF0000"/>
                  </a:solidFill>
                </a:ln>
                <a:solidFill>
                  <a:srgbClr val="B40C28"/>
                </a:solidFill>
                <a:latin typeface="Arial Rounded MT Bold" pitchFamily="34" charset="0"/>
              </a:rPr>
              <a:t>Barsingsar Thermal Power Plant</a:t>
            </a:r>
          </a:p>
        </p:txBody>
      </p:sp>
      <p:sp>
        <p:nvSpPr>
          <p:cNvPr id="13" name="Right Arrow 12"/>
          <p:cNvSpPr/>
          <p:nvPr/>
        </p:nvSpPr>
        <p:spPr>
          <a:xfrm>
            <a:off x="4343400" y="3200400"/>
            <a:ext cx="4114800" cy="2209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Combustor water wall</a:t>
            </a:r>
            <a:endParaRPr lang="en-US" sz="1600" dirty="0"/>
          </a:p>
        </p:txBody>
      </p:sp>
    </p:spTree>
  </p:cSld>
  <p:clrMapOvr>
    <a:masterClrMapping/>
  </p:clrMapOvr>
  <p:transition>
    <p:fade/>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grpSp>
        <p:nvGrpSpPr>
          <p:cNvPr id="2" name="Group 5"/>
          <p:cNvGrpSpPr/>
          <p:nvPr/>
        </p:nvGrpSpPr>
        <p:grpSpPr>
          <a:xfrm>
            <a:off x="0" y="0"/>
            <a:ext cx="9144000" cy="6858000"/>
            <a:chOff x="0" y="-152400"/>
            <a:chExt cx="9144000" cy="7010400"/>
          </a:xfrm>
        </p:grpSpPr>
        <p:pic>
          <p:nvPicPr>
            <p:cNvPr id="4" name="Picture 3" descr="nlcil_logo_new.jpg"/>
            <p:cNvPicPr>
              <a:picLocks noChangeAspect="1"/>
            </p:cNvPicPr>
            <p:nvPr/>
          </p:nvPicPr>
          <p:blipFill>
            <a:blip r:embed="rId2" cstate="print">
              <a:clrChange>
                <a:clrFrom>
                  <a:srgbClr val="FFFFFF"/>
                </a:clrFrom>
                <a:clrTo>
                  <a:srgbClr val="FFFFFF">
                    <a:alpha val="0"/>
                  </a:srgbClr>
                </a:clrTo>
              </a:clrChange>
            </a:blip>
            <a:stretch>
              <a:fillRect/>
            </a:stretch>
          </p:blipFill>
          <p:spPr>
            <a:xfrm>
              <a:off x="207536" y="97514"/>
              <a:ext cx="1392664" cy="1197886"/>
            </a:xfrm>
            <a:prstGeom prst="rect">
              <a:avLst/>
            </a:prstGeom>
          </p:spPr>
        </p:pic>
        <p:pic>
          <p:nvPicPr>
            <p:cNvPr id="7" name="Picture 2"/>
            <p:cNvPicPr>
              <a:picLocks noChangeAspect="1" noChangeArrowheads="1"/>
            </p:cNvPicPr>
            <p:nvPr/>
          </p:nvPicPr>
          <p:blipFill>
            <a:blip r:embed="rId3" cstate="print">
              <a:duotone>
                <a:schemeClr val="bg2">
                  <a:shade val="45000"/>
                  <a:satMod val="135000"/>
                </a:schemeClr>
                <a:prstClr val="white"/>
              </a:duotone>
            </a:blip>
            <a:srcRect/>
            <a:stretch>
              <a:fillRect/>
            </a:stretch>
          </p:blipFill>
          <p:spPr bwMode="auto">
            <a:xfrm>
              <a:off x="0" y="1371600"/>
              <a:ext cx="9144000" cy="5486400"/>
            </a:xfrm>
            <a:prstGeom prst="rect">
              <a:avLst/>
            </a:prstGeom>
            <a:noFill/>
            <a:ln w="9525">
              <a:solidFill>
                <a:schemeClr val="accent4"/>
              </a:solidFill>
              <a:miter lim="800000"/>
              <a:headEnd/>
              <a:tailEnd/>
            </a:ln>
            <a:effectLst>
              <a:glow rad="63500">
                <a:schemeClr val="accent1">
                  <a:satMod val="175000"/>
                  <a:alpha val="40000"/>
                </a:schemeClr>
              </a:glow>
              <a:outerShdw blurRad="50800" dist="38100" dir="5400000" algn="t" rotWithShape="0">
                <a:prstClr val="black">
                  <a:alpha val="40000"/>
                </a:prstClr>
              </a:outerShdw>
            </a:effectLst>
            <a:scene3d>
              <a:camera prst="orthographicFront">
                <a:rot lat="0" lon="0" rev="0"/>
              </a:camera>
              <a:lightRig rig="balanced" dir="t">
                <a:rot lat="0" lon="0" rev="8700000"/>
              </a:lightRig>
            </a:scene3d>
            <a:sp3d>
              <a:bevelT w="190500" h="38100"/>
            </a:sp3d>
          </p:spPr>
        </p:pic>
        <p:sp>
          <p:nvSpPr>
            <p:cNvPr id="8" name="Rectangle 7"/>
            <p:cNvSpPr/>
            <p:nvPr/>
          </p:nvSpPr>
          <p:spPr>
            <a:xfrm>
              <a:off x="1828800" y="-152400"/>
              <a:ext cx="5433219" cy="1604541"/>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0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NLC India Limited</a:t>
              </a:r>
            </a:p>
            <a:p>
              <a:pPr algn="ctr"/>
              <a:r>
                <a:rPr lang="en-US" sz="28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Barsingsar Thermal Power Station</a:t>
              </a:r>
            </a:p>
            <a:p>
              <a:pPr algn="ctr"/>
              <a:r>
                <a:rPr lang="en-US" sz="28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Boiler Maintenance</a:t>
              </a:r>
              <a:endParaRPr lang="en-US" sz="28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pic>
          <p:nvPicPr>
            <p:cNvPr id="9" name="Picture 8" descr="Gandhiji's Logo.png"/>
            <p:cNvPicPr>
              <a:picLocks noChangeAspect="1"/>
            </p:cNvPicPr>
            <p:nvPr/>
          </p:nvPicPr>
          <p:blipFill>
            <a:blip r:embed="rId4" cstate="print"/>
            <a:stretch>
              <a:fillRect/>
            </a:stretch>
          </p:blipFill>
          <p:spPr>
            <a:xfrm>
              <a:off x="7162800" y="0"/>
              <a:ext cx="1915550" cy="1371600"/>
            </a:xfrm>
            <a:prstGeom prst="rect">
              <a:avLst/>
            </a:prstGeom>
          </p:spPr>
        </p:pic>
      </p:grpSp>
      <p:sp>
        <p:nvSpPr>
          <p:cNvPr id="10" name="Rectangle 9"/>
          <p:cNvSpPr/>
          <p:nvPr/>
        </p:nvSpPr>
        <p:spPr>
          <a:xfrm>
            <a:off x="304800" y="1752600"/>
            <a:ext cx="8686800" cy="369332"/>
          </a:xfrm>
          <a:prstGeom prst="rect">
            <a:avLst/>
          </a:prstGeom>
        </p:spPr>
        <p:txBody>
          <a:bodyPr wrap="square">
            <a:spAutoFit/>
          </a:bodyPr>
          <a:lstStyle/>
          <a:p>
            <a:endParaRPr lang="en-US" b="1" dirty="0" smtClean="0">
              <a:solidFill>
                <a:srgbClr val="002060"/>
              </a:solidFill>
              <a:latin typeface="Bookman Old Style" pitchFamily="18" charset="0"/>
            </a:endParaRPr>
          </a:p>
        </p:txBody>
      </p:sp>
      <p:sp>
        <p:nvSpPr>
          <p:cNvPr id="11" name="Rectangle 10"/>
          <p:cNvSpPr/>
          <p:nvPr/>
        </p:nvSpPr>
        <p:spPr>
          <a:xfrm>
            <a:off x="2673082" y="3244334"/>
            <a:ext cx="184731" cy="369332"/>
          </a:xfrm>
          <a:prstGeom prst="rect">
            <a:avLst/>
          </a:prstGeom>
        </p:spPr>
        <p:txBody>
          <a:bodyPr wrap="none">
            <a:spAutoFit/>
          </a:bodyPr>
          <a:lstStyle/>
          <a:p>
            <a:endParaRPr lang="en-US" b="1" dirty="0" smtClean="0">
              <a:solidFill>
                <a:srgbClr val="002060"/>
              </a:solidFill>
              <a:latin typeface="Bookman Old Style" pitchFamily="18" charset="0"/>
            </a:endParaRPr>
          </a:p>
        </p:txBody>
      </p:sp>
      <p:sp>
        <p:nvSpPr>
          <p:cNvPr id="14" name="Subtitle 2"/>
          <p:cNvSpPr>
            <a:spLocks noGrp="1"/>
          </p:cNvSpPr>
          <p:nvPr>
            <p:ph type="subTitle" idx="1"/>
          </p:nvPr>
        </p:nvSpPr>
        <p:spPr>
          <a:xfrm>
            <a:off x="0" y="1447800"/>
            <a:ext cx="9144000" cy="5410200"/>
          </a:xfrm>
        </p:spPr>
        <p:txBody>
          <a:bodyPr/>
          <a:lstStyle/>
          <a:p>
            <a:endParaRPr lang="en-US" b="1" dirty="0" smtClean="0">
              <a:solidFill>
                <a:srgbClr val="002060"/>
              </a:solidFill>
              <a:latin typeface="Bookman Old Style" pitchFamily="18" charset="0"/>
            </a:endParaRPr>
          </a:p>
          <a:p>
            <a:endParaRPr lang="en-US" b="1" dirty="0" smtClean="0">
              <a:solidFill>
                <a:srgbClr val="002060"/>
              </a:solidFill>
              <a:latin typeface="Bookman Old Style" pitchFamily="18" charset="0"/>
            </a:endParaRPr>
          </a:p>
        </p:txBody>
      </p:sp>
      <p:pic>
        <p:nvPicPr>
          <p:cNvPr id="4098" name="Picture 2"/>
          <p:cNvPicPr>
            <a:picLocks noChangeAspect="1" noChangeArrowheads="1"/>
          </p:cNvPicPr>
          <p:nvPr/>
        </p:nvPicPr>
        <p:blipFill>
          <a:blip r:embed="rId5"/>
          <a:srcRect/>
          <a:stretch>
            <a:fillRect/>
          </a:stretch>
        </p:blipFill>
        <p:spPr bwMode="auto">
          <a:xfrm>
            <a:off x="0" y="1447800"/>
            <a:ext cx="3200400" cy="5410200"/>
          </a:xfrm>
          <a:prstGeom prst="rect">
            <a:avLst/>
          </a:prstGeom>
          <a:noFill/>
          <a:ln w="9525">
            <a:noFill/>
            <a:miter lim="800000"/>
            <a:headEnd/>
            <a:tailEnd/>
          </a:ln>
          <a:effectLst/>
        </p:spPr>
      </p:pic>
      <p:pic>
        <p:nvPicPr>
          <p:cNvPr id="4101" name="Picture 5"/>
          <p:cNvPicPr>
            <a:picLocks noChangeAspect="1" noChangeArrowheads="1"/>
          </p:cNvPicPr>
          <p:nvPr/>
        </p:nvPicPr>
        <p:blipFill>
          <a:blip r:embed="rId6"/>
          <a:srcRect/>
          <a:stretch>
            <a:fillRect/>
          </a:stretch>
        </p:blipFill>
        <p:spPr bwMode="auto">
          <a:xfrm>
            <a:off x="4400550" y="1460281"/>
            <a:ext cx="4743450" cy="5397719"/>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5"/>
          <p:cNvGrpSpPr/>
          <p:nvPr/>
        </p:nvGrpSpPr>
        <p:grpSpPr>
          <a:xfrm>
            <a:off x="0" y="0"/>
            <a:ext cx="9144000" cy="6858000"/>
            <a:chOff x="0" y="-152400"/>
            <a:chExt cx="9144000" cy="7010400"/>
          </a:xfrm>
        </p:grpSpPr>
        <p:pic>
          <p:nvPicPr>
            <p:cNvPr id="4" name="Picture 3" descr="nlcil_logo_new.jpg"/>
            <p:cNvPicPr>
              <a:picLocks noChangeAspect="1"/>
            </p:cNvPicPr>
            <p:nvPr/>
          </p:nvPicPr>
          <p:blipFill>
            <a:blip r:embed="rId2" cstate="print">
              <a:clrChange>
                <a:clrFrom>
                  <a:srgbClr val="FFFFFF"/>
                </a:clrFrom>
                <a:clrTo>
                  <a:srgbClr val="FFFFFF">
                    <a:alpha val="0"/>
                  </a:srgbClr>
                </a:clrTo>
              </a:clrChange>
            </a:blip>
            <a:stretch>
              <a:fillRect/>
            </a:stretch>
          </p:blipFill>
          <p:spPr>
            <a:xfrm>
              <a:off x="207536" y="97514"/>
              <a:ext cx="1392664" cy="1197886"/>
            </a:xfrm>
            <a:prstGeom prst="rect">
              <a:avLst/>
            </a:prstGeom>
          </p:spPr>
        </p:pic>
        <p:pic>
          <p:nvPicPr>
            <p:cNvPr id="7" name="Picture 2"/>
            <p:cNvPicPr>
              <a:picLocks noChangeAspect="1" noChangeArrowheads="1"/>
            </p:cNvPicPr>
            <p:nvPr/>
          </p:nvPicPr>
          <p:blipFill>
            <a:blip r:embed="rId3" cstate="print">
              <a:duotone>
                <a:schemeClr val="bg2">
                  <a:shade val="45000"/>
                  <a:satMod val="135000"/>
                </a:schemeClr>
                <a:prstClr val="white"/>
              </a:duotone>
            </a:blip>
            <a:srcRect/>
            <a:stretch>
              <a:fillRect/>
            </a:stretch>
          </p:blipFill>
          <p:spPr bwMode="auto">
            <a:xfrm>
              <a:off x="0" y="1371600"/>
              <a:ext cx="9144000" cy="5486400"/>
            </a:xfrm>
            <a:prstGeom prst="rect">
              <a:avLst/>
            </a:prstGeom>
            <a:noFill/>
            <a:ln w="9525">
              <a:solidFill>
                <a:schemeClr val="accent4"/>
              </a:solidFill>
              <a:miter lim="800000"/>
              <a:headEnd/>
              <a:tailEnd/>
            </a:ln>
            <a:effectLst>
              <a:glow rad="63500">
                <a:schemeClr val="accent1">
                  <a:satMod val="175000"/>
                  <a:alpha val="40000"/>
                </a:schemeClr>
              </a:glow>
              <a:outerShdw blurRad="50800" dist="38100" dir="5400000" algn="t" rotWithShape="0">
                <a:prstClr val="black">
                  <a:alpha val="40000"/>
                </a:prstClr>
              </a:outerShdw>
            </a:effectLst>
            <a:scene3d>
              <a:camera prst="orthographicFront">
                <a:rot lat="0" lon="0" rev="0"/>
              </a:camera>
              <a:lightRig rig="balanced" dir="t">
                <a:rot lat="0" lon="0" rev="8700000"/>
              </a:lightRig>
            </a:scene3d>
            <a:sp3d>
              <a:bevelT w="190500" h="38100"/>
            </a:sp3d>
          </p:spPr>
        </p:pic>
        <p:sp>
          <p:nvSpPr>
            <p:cNvPr id="8" name="Rectangle 7"/>
            <p:cNvSpPr/>
            <p:nvPr/>
          </p:nvSpPr>
          <p:spPr>
            <a:xfrm>
              <a:off x="1828800" y="-152400"/>
              <a:ext cx="5433219" cy="1604541"/>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0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NLC India Limited</a:t>
              </a:r>
            </a:p>
            <a:p>
              <a:pPr algn="ctr"/>
              <a:r>
                <a:rPr lang="en-US" sz="28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Barsingsar Thermal Power Station</a:t>
              </a:r>
            </a:p>
            <a:p>
              <a:pPr algn="ctr"/>
              <a:r>
                <a:rPr lang="en-US" sz="28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Boiler Maintenance</a:t>
              </a:r>
              <a:endParaRPr lang="en-US" sz="28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pic>
          <p:nvPicPr>
            <p:cNvPr id="9" name="Picture 8" descr="Gandhiji's Logo.png"/>
            <p:cNvPicPr>
              <a:picLocks noChangeAspect="1"/>
            </p:cNvPicPr>
            <p:nvPr/>
          </p:nvPicPr>
          <p:blipFill>
            <a:blip r:embed="rId4" cstate="print"/>
            <a:stretch>
              <a:fillRect/>
            </a:stretch>
          </p:blipFill>
          <p:spPr>
            <a:xfrm>
              <a:off x="7162800" y="0"/>
              <a:ext cx="1915550" cy="1371600"/>
            </a:xfrm>
            <a:prstGeom prst="rect">
              <a:avLst/>
            </a:prstGeom>
          </p:spPr>
        </p:pic>
      </p:grpSp>
      <p:sp>
        <p:nvSpPr>
          <p:cNvPr id="10" name="Rectangle 9"/>
          <p:cNvSpPr/>
          <p:nvPr/>
        </p:nvSpPr>
        <p:spPr>
          <a:xfrm>
            <a:off x="304800" y="1752600"/>
            <a:ext cx="8686800" cy="369332"/>
          </a:xfrm>
          <a:prstGeom prst="rect">
            <a:avLst/>
          </a:prstGeom>
        </p:spPr>
        <p:txBody>
          <a:bodyPr wrap="square">
            <a:spAutoFit/>
          </a:bodyPr>
          <a:lstStyle/>
          <a:p>
            <a:endParaRPr lang="en-US" b="1" dirty="0" smtClean="0">
              <a:solidFill>
                <a:srgbClr val="002060"/>
              </a:solidFill>
              <a:latin typeface="Bookman Old Style" pitchFamily="18" charset="0"/>
            </a:endParaRPr>
          </a:p>
        </p:txBody>
      </p:sp>
      <p:sp>
        <p:nvSpPr>
          <p:cNvPr id="11" name="Rectangle 10"/>
          <p:cNvSpPr/>
          <p:nvPr/>
        </p:nvSpPr>
        <p:spPr>
          <a:xfrm>
            <a:off x="2673082" y="3244334"/>
            <a:ext cx="184731" cy="369332"/>
          </a:xfrm>
          <a:prstGeom prst="rect">
            <a:avLst/>
          </a:prstGeom>
        </p:spPr>
        <p:txBody>
          <a:bodyPr wrap="none">
            <a:spAutoFit/>
          </a:bodyPr>
          <a:lstStyle/>
          <a:p>
            <a:endParaRPr lang="en-US" b="1" dirty="0" smtClean="0">
              <a:solidFill>
                <a:srgbClr val="002060"/>
              </a:solidFill>
              <a:latin typeface="Bookman Old Style" pitchFamily="18" charset="0"/>
            </a:endParaRPr>
          </a:p>
        </p:txBody>
      </p:sp>
      <p:sp>
        <p:nvSpPr>
          <p:cNvPr id="14" name="Subtitle 2"/>
          <p:cNvSpPr>
            <a:spLocks noGrp="1"/>
          </p:cNvSpPr>
          <p:nvPr>
            <p:ph type="subTitle" idx="1"/>
          </p:nvPr>
        </p:nvSpPr>
        <p:spPr>
          <a:xfrm>
            <a:off x="0" y="1447800"/>
            <a:ext cx="9144000" cy="5410200"/>
          </a:xfrm>
        </p:spPr>
        <p:txBody>
          <a:bodyPr/>
          <a:lstStyle/>
          <a:p>
            <a:endParaRPr lang="en-US" b="1" dirty="0" smtClean="0">
              <a:solidFill>
                <a:srgbClr val="002060"/>
              </a:solidFill>
              <a:latin typeface="Bookman Old Style" pitchFamily="18" charset="0"/>
            </a:endParaRPr>
          </a:p>
          <a:p>
            <a:endParaRPr lang="en-US" b="1" dirty="0" smtClean="0">
              <a:solidFill>
                <a:srgbClr val="002060"/>
              </a:solidFill>
              <a:latin typeface="Bookman Old Style" pitchFamily="18" charset="0"/>
            </a:endParaRPr>
          </a:p>
        </p:txBody>
      </p:sp>
      <p:pic>
        <p:nvPicPr>
          <p:cNvPr id="5122" name="Picture 2" descr="D:\BM\Bhupendra\Planning\tube falure report\common pics\impilse line -out side.jpg"/>
          <p:cNvPicPr>
            <a:picLocks noChangeAspect="1" noChangeArrowheads="1"/>
          </p:cNvPicPr>
          <p:nvPr/>
        </p:nvPicPr>
        <p:blipFill>
          <a:blip r:embed="rId5"/>
          <a:srcRect/>
          <a:stretch>
            <a:fillRect/>
          </a:stretch>
        </p:blipFill>
        <p:spPr bwMode="auto">
          <a:xfrm>
            <a:off x="5086350" y="1447800"/>
            <a:ext cx="4057650" cy="5410200"/>
          </a:xfrm>
          <a:prstGeom prst="rect">
            <a:avLst/>
          </a:prstGeom>
          <a:noFill/>
        </p:spPr>
      </p:pic>
      <p:pic>
        <p:nvPicPr>
          <p:cNvPr id="5123" name="Picture 3"/>
          <p:cNvPicPr>
            <a:picLocks noChangeAspect="1" noChangeArrowheads="1"/>
          </p:cNvPicPr>
          <p:nvPr/>
        </p:nvPicPr>
        <p:blipFill>
          <a:blip r:embed="rId6" cstate="print"/>
          <a:srcRect/>
          <a:stretch>
            <a:fillRect/>
          </a:stretch>
        </p:blipFill>
        <p:spPr bwMode="auto">
          <a:xfrm>
            <a:off x="0" y="1447800"/>
            <a:ext cx="4173583" cy="5410200"/>
          </a:xfrm>
          <a:prstGeom prst="rect">
            <a:avLst/>
          </a:prstGeom>
          <a:noFill/>
          <a:ln w="9525">
            <a:noFill/>
            <a:miter lim="800000"/>
            <a:headEnd/>
            <a:tailEnd/>
          </a:ln>
          <a:effectLst/>
        </p:spPr>
      </p:pic>
      <p:sp>
        <p:nvSpPr>
          <p:cNvPr id="12" name="Rectangle 11"/>
          <p:cNvSpPr/>
          <p:nvPr/>
        </p:nvSpPr>
        <p:spPr>
          <a:xfrm>
            <a:off x="4267200" y="2743200"/>
            <a:ext cx="762000" cy="2677656"/>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8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U#1 31. 05.20 18</a:t>
            </a:r>
            <a:endParaRPr lang="en-US" sz="28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cSld>
  <p:clrMapOvr>
    <a:masterClrMapping/>
  </p:clrMapOvr>
  <p:transition>
    <p:fade/>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5"/>
          <p:cNvGrpSpPr/>
          <p:nvPr/>
        </p:nvGrpSpPr>
        <p:grpSpPr>
          <a:xfrm>
            <a:off x="0" y="0"/>
            <a:ext cx="9144000" cy="6858000"/>
            <a:chOff x="0" y="-152400"/>
            <a:chExt cx="9144000" cy="7010400"/>
          </a:xfrm>
        </p:grpSpPr>
        <p:pic>
          <p:nvPicPr>
            <p:cNvPr id="4" name="Picture 3" descr="nlcil_logo_new.jpg"/>
            <p:cNvPicPr>
              <a:picLocks noChangeAspect="1"/>
            </p:cNvPicPr>
            <p:nvPr/>
          </p:nvPicPr>
          <p:blipFill>
            <a:blip r:embed="rId2" cstate="print">
              <a:clrChange>
                <a:clrFrom>
                  <a:srgbClr val="FFFFFF"/>
                </a:clrFrom>
                <a:clrTo>
                  <a:srgbClr val="FFFFFF">
                    <a:alpha val="0"/>
                  </a:srgbClr>
                </a:clrTo>
              </a:clrChange>
            </a:blip>
            <a:stretch>
              <a:fillRect/>
            </a:stretch>
          </p:blipFill>
          <p:spPr>
            <a:xfrm>
              <a:off x="207536" y="97514"/>
              <a:ext cx="1392664" cy="1197886"/>
            </a:xfrm>
            <a:prstGeom prst="rect">
              <a:avLst/>
            </a:prstGeom>
          </p:spPr>
        </p:pic>
        <p:pic>
          <p:nvPicPr>
            <p:cNvPr id="7" name="Picture 2"/>
            <p:cNvPicPr>
              <a:picLocks noChangeAspect="1" noChangeArrowheads="1"/>
            </p:cNvPicPr>
            <p:nvPr/>
          </p:nvPicPr>
          <p:blipFill>
            <a:blip r:embed="rId3" cstate="print">
              <a:duotone>
                <a:schemeClr val="bg2">
                  <a:shade val="45000"/>
                  <a:satMod val="135000"/>
                </a:schemeClr>
                <a:prstClr val="white"/>
              </a:duotone>
            </a:blip>
            <a:srcRect/>
            <a:stretch>
              <a:fillRect/>
            </a:stretch>
          </p:blipFill>
          <p:spPr bwMode="auto">
            <a:xfrm>
              <a:off x="0" y="1371600"/>
              <a:ext cx="9144000" cy="5486400"/>
            </a:xfrm>
            <a:prstGeom prst="rect">
              <a:avLst/>
            </a:prstGeom>
            <a:noFill/>
            <a:ln w="9525">
              <a:solidFill>
                <a:schemeClr val="accent4"/>
              </a:solidFill>
              <a:miter lim="800000"/>
              <a:headEnd/>
              <a:tailEnd/>
            </a:ln>
            <a:effectLst>
              <a:glow rad="63500">
                <a:schemeClr val="accent1">
                  <a:satMod val="175000"/>
                  <a:alpha val="40000"/>
                </a:schemeClr>
              </a:glow>
              <a:outerShdw blurRad="50800" dist="38100" dir="5400000" algn="t" rotWithShape="0">
                <a:prstClr val="black">
                  <a:alpha val="40000"/>
                </a:prstClr>
              </a:outerShdw>
            </a:effectLst>
            <a:scene3d>
              <a:camera prst="orthographicFront">
                <a:rot lat="0" lon="0" rev="0"/>
              </a:camera>
              <a:lightRig rig="balanced" dir="t">
                <a:rot lat="0" lon="0" rev="8700000"/>
              </a:lightRig>
            </a:scene3d>
            <a:sp3d>
              <a:bevelT w="190500" h="38100"/>
            </a:sp3d>
          </p:spPr>
        </p:pic>
        <p:sp>
          <p:nvSpPr>
            <p:cNvPr id="8" name="Rectangle 7"/>
            <p:cNvSpPr/>
            <p:nvPr/>
          </p:nvSpPr>
          <p:spPr>
            <a:xfrm>
              <a:off x="1828800" y="-152400"/>
              <a:ext cx="5433219" cy="1604541"/>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0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NLC India Limited</a:t>
              </a:r>
            </a:p>
            <a:p>
              <a:pPr algn="ctr"/>
              <a:r>
                <a:rPr lang="en-US" sz="28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Barsingsar Thermal Power Station</a:t>
              </a:r>
            </a:p>
            <a:p>
              <a:pPr algn="ctr"/>
              <a:r>
                <a:rPr lang="en-US" sz="28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Boiler Maintenance</a:t>
              </a:r>
              <a:endParaRPr lang="en-US" sz="28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pic>
          <p:nvPicPr>
            <p:cNvPr id="9" name="Picture 8" descr="Gandhiji's Logo.png"/>
            <p:cNvPicPr>
              <a:picLocks noChangeAspect="1"/>
            </p:cNvPicPr>
            <p:nvPr/>
          </p:nvPicPr>
          <p:blipFill>
            <a:blip r:embed="rId4" cstate="print"/>
            <a:stretch>
              <a:fillRect/>
            </a:stretch>
          </p:blipFill>
          <p:spPr>
            <a:xfrm>
              <a:off x="7162800" y="0"/>
              <a:ext cx="1915550" cy="1371600"/>
            </a:xfrm>
            <a:prstGeom prst="rect">
              <a:avLst/>
            </a:prstGeom>
          </p:spPr>
        </p:pic>
      </p:grpSp>
      <p:sp>
        <p:nvSpPr>
          <p:cNvPr id="10" name="Rectangle 9"/>
          <p:cNvSpPr/>
          <p:nvPr/>
        </p:nvSpPr>
        <p:spPr>
          <a:xfrm>
            <a:off x="304800" y="1752600"/>
            <a:ext cx="8686800" cy="369332"/>
          </a:xfrm>
          <a:prstGeom prst="rect">
            <a:avLst/>
          </a:prstGeom>
        </p:spPr>
        <p:txBody>
          <a:bodyPr wrap="square">
            <a:spAutoFit/>
          </a:bodyPr>
          <a:lstStyle/>
          <a:p>
            <a:endParaRPr lang="en-US" b="1" dirty="0" smtClean="0">
              <a:solidFill>
                <a:srgbClr val="002060"/>
              </a:solidFill>
              <a:latin typeface="Bookman Old Style" pitchFamily="18" charset="0"/>
            </a:endParaRPr>
          </a:p>
        </p:txBody>
      </p:sp>
      <p:sp>
        <p:nvSpPr>
          <p:cNvPr id="11" name="Rectangle 10"/>
          <p:cNvSpPr/>
          <p:nvPr/>
        </p:nvSpPr>
        <p:spPr>
          <a:xfrm>
            <a:off x="2673082" y="3244334"/>
            <a:ext cx="184731" cy="369332"/>
          </a:xfrm>
          <a:prstGeom prst="rect">
            <a:avLst/>
          </a:prstGeom>
        </p:spPr>
        <p:txBody>
          <a:bodyPr wrap="none">
            <a:spAutoFit/>
          </a:bodyPr>
          <a:lstStyle/>
          <a:p>
            <a:endParaRPr lang="en-US" b="1" dirty="0" smtClean="0">
              <a:solidFill>
                <a:srgbClr val="002060"/>
              </a:solidFill>
              <a:latin typeface="Bookman Old Style" pitchFamily="18" charset="0"/>
            </a:endParaRPr>
          </a:p>
        </p:txBody>
      </p:sp>
      <p:sp>
        <p:nvSpPr>
          <p:cNvPr id="14" name="Subtitle 2"/>
          <p:cNvSpPr>
            <a:spLocks noGrp="1"/>
          </p:cNvSpPr>
          <p:nvPr>
            <p:ph type="subTitle" idx="1"/>
          </p:nvPr>
        </p:nvSpPr>
        <p:spPr>
          <a:xfrm>
            <a:off x="0" y="1447800"/>
            <a:ext cx="9144000" cy="5410200"/>
          </a:xfrm>
        </p:spPr>
        <p:txBody>
          <a:bodyPr/>
          <a:lstStyle/>
          <a:p>
            <a:endParaRPr lang="en-US" b="1" dirty="0" smtClean="0">
              <a:solidFill>
                <a:srgbClr val="002060"/>
              </a:solidFill>
              <a:latin typeface="Bookman Old Style" pitchFamily="18" charset="0"/>
            </a:endParaRPr>
          </a:p>
          <a:p>
            <a:endParaRPr lang="en-US" b="1" dirty="0" smtClean="0">
              <a:solidFill>
                <a:srgbClr val="002060"/>
              </a:solidFill>
              <a:latin typeface="Bookman Old Style" pitchFamily="18" charset="0"/>
            </a:endParaRPr>
          </a:p>
        </p:txBody>
      </p:sp>
      <p:pic>
        <p:nvPicPr>
          <p:cNvPr id="6146" name="Picture 2" descr="D:\BM\Bhupendra\Planning\tube falure report\common pics\Combustor corner tube failure.jpg"/>
          <p:cNvPicPr>
            <a:picLocks noChangeAspect="1" noChangeArrowheads="1"/>
          </p:cNvPicPr>
          <p:nvPr/>
        </p:nvPicPr>
        <p:blipFill>
          <a:blip r:embed="rId5" cstate="print"/>
          <a:srcRect/>
          <a:stretch>
            <a:fillRect/>
          </a:stretch>
        </p:blipFill>
        <p:spPr bwMode="auto">
          <a:xfrm>
            <a:off x="0" y="1422400"/>
            <a:ext cx="4267200" cy="5435600"/>
          </a:xfrm>
          <a:prstGeom prst="rect">
            <a:avLst/>
          </a:prstGeom>
          <a:noFill/>
        </p:spPr>
      </p:pic>
      <p:pic>
        <p:nvPicPr>
          <p:cNvPr id="12" name="Picture 5"/>
          <p:cNvPicPr>
            <a:picLocks noChangeAspect="1" noChangeArrowheads="1"/>
          </p:cNvPicPr>
          <p:nvPr/>
        </p:nvPicPr>
        <p:blipFill>
          <a:blip r:embed="rId6"/>
          <a:srcRect/>
          <a:stretch>
            <a:fillRect/>
          </a:stretch>
        </p:blipFill>
        <p:spPr bwMode="auto">
          <a:xfrm>
            <a:off x="5105400" y="1447800"/>
            <a:ext cx="4038600" cy="5410200"/>
          </a:xfrm>
          <a:prstGeom prst="rect">
            <a:avLst/>
          </a:prstGeom>
          <a:noFill/>
          <a:ln w="9525">
            <a:noFill/>
            <a:miter lim="800000"/>
            <a:headEnd/>
            <a:tailEnd/>
          </a:ln>
          <a:effectLst/>
        </p:spPr>
      </p:pic>
      <p:cxnSp>
        <p:nvCxnSpPr>
          <p:cNvPr id="15" name="Straight Arrow Connector 14"/>
          <p:cNvCxnSpPr/>
          <p:nvPr/>
        </p:nvCxnSpPr>
        <p:spPr>
          <a:xfrm rot="10800000">
            <a:off x="7543800" y="2514600"/>
            <a:ext cx="1066800" cy="838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7391400" y="2133600"/>
            <a:ext cx="1039259" cy="369332"/>
          </a:xfrm>
          <a:prstGeom prst="rect">
            <a:avLst/>
          </a:prstGeom>
          <a:noFill/>
        </p:spPr>
        <p:txBody>
          <a:bodyPr wrap="none" rtlCol="0">
            <a:spAutoFit/>
          </a:bodyPr>
          <a:lstStyle/>
          <a:p>
            <a:r>
              <a:rPr lang="en-US" dirty="0" smtClean="0"/>
              <a:t>puncture</a:t>
            </a:r>
            <a:endParaRPr lang="en-US" dirty="0"/>
          </a:p>
        </p:txBody>
      </p:sp>
      <p:sp>
        <p:nvSpPr>
          <p:cNvPr id="17" name="Rectangle 16"/>
          <p:cNvSpPr/>
          <p:nvPr/>
        </p:nvSpPr>
        <p:spPr>
          <a:xfrm>
            <a:off x="4267200" y="1524000"/>
            <a:ext cx="838200" cy="5016758"/>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0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U#1 29. 06 . 2018</a:t>
            </a:r>
            <a:endParaRPr lang="en-US" sz="28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cSld>
  <p:clrMapOvr>
    <a:masterClrMapping/>
  </p:clrMapOvr>
  <p:transition>
    <p:fade/>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grpSp>
        <p:nvGrpSpPr>
          <p:cNvPr id="2" name="Group 5"/>
          <p:cNvGrpSpPr/>
          <p:nvPr/>
        </p:nvGrpSpPr>
        <p:grpSpPr>
          <a:xfrm>
            <a:off x="0" y="0"/>
            <a:ext cx="9144000" cy="6858000"/>
            <a:chOff x="0" y="-152400"/>
            <a:chExt cx="9144000" cy="7010400"/>
          </a:xfrm>
        </p:grpSpPr>
        <p:pic>
          <p:nvPicPr>
            <p:cNvPr id="4" name="Picture 3" descr="nlcil_logo_new.jpg"/>
            <p:cNvPicPr>
              <a:picLocks noChangeAspect="1"/>
            </p:cNvPicPr>
            <p:nvPr/>
          </p:nvPicPr>
          <p:blipFill>
            <a:blip r:embed="rId2" cstate="print">
              <a:clrChange>
                <a:clrFrom>
                  <a:srgbClr val="FFFFFF"/>
                </a:clrFrom>
                <a:clrTo>
                  <a:srgbClr val="FFFFFF">
                    <a:alpha val="0"/>
                  </a:srgbClr>
                </a:clrTo>
              </a:clrChange>
            </a:blip>
            <a:stretch>
              <a:fillRect/>
            </a:stretch>
          </p:blipFill>
          <p:spPr>
            <a:xfrm>
              <a:off x="207536" y="97514"/>
              <a:ext cx="1392664" cy="1197886"/>
            </a:xfrm>
            <a:prstGeom prst="rect">
              <a:avLst/>
            </a:prstGeom>
          </p:spPr>
        </p:pic>
        <p:pic>
          <p:nvPicPr>
            <p:cNvPr id="7" name="Picture 2"/>
            <p:cNvPicPr>
              <a:picLocks noChangeAspect="1" noChangeArrowheads="1"/>
            </p:cNvPicPr>
            <p:nvPr/>
          </p:nvPicPr>
          <p:blipFill>
            <a:blip r:embed="rId3" cstate="print">
              <a:duotone>
                <a:schemeClr val="bg2">
                  <a:shade val="45000"/>
                  <a:satMod val="135000"/>
                </a:schemeClr>
                <a:prstClr val="white"/>
              </a:duotone>
            </a:blip>
            <a:srcRect/>
            <a:stretch>
              <a:fillRect/>
            </a:stretch>
          </p:blipFill>
          <p:spPr bwMode="auto">
            <a:xfrm>
              <a:off x="0" y="1371600"/>
              <a:ext cx="9144000" cy="5486400"/>
            </a:xfrm>
            <a:prstGeom prst="rect">
              <a:avLst/>
            </a:prstGeom>
            <a:noFill/>
            <a:ln w="9525">
              <a:solidFill>
                <a:schemeClr val="accent4"/>
              </a:solidFill>
              <a:miter lim="800000"/>
              <a:headEnd/>
              <a:tailEnd/>
            </a:ln>
            <a:effectLst>
              <a:glow rad="63500">
                <a:schemeClr val="accent1">
                  <a:satMod val="175000"/>
                  <a:alpha val="40000"/>
                </a:schemeClr>
              </a:glow>
              <a:outerShdw blurRad="50800" dist="38100" dir="5400000" algn="t" rotWithShape="0">
                <a:prstClr val="black">
                  <a:alpha val="40000"/>
                </a:prstClr>
              </a:outerShdw>
            </a:effectLst>
            <a:scene3d>
              <a:camera prst="orthographicFront">
                <a:rot lat="0" lon="0" rev="0"/>
              </a:camera>
              <a:lightRig rig="balanced" dir="t">
                <a:rot lat="0" lon="0" rev="8700000"/>
              </a:lightRig>
            </a:scene3d>
            <a:sp3d>
              <a:bevelT w="190500" h="38100"/>
            </a:sp3d>
          </p:spPr>
        </p:pic>
        <p:sp>
          <p:nvSpPr>
            <p:cNvPr id="8" name="Rectangle 7"/>
            <p:cNvSpPr/>
            <p:nvPr/>
          </p:nvSpPr>
          <p:spPr>
            <a:xfrm>
              <a:off x="1828800" y="-152400"/>
              <a:ext cx="5433219" cy="1604541"/>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0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NLC India Limited</a:t>
              </a:r>
            </a:p>
            <a:p>
              <a:pPr algn="ctr"/>
              <a:r>
                <a:rPr lang="en-US" sz="28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Barsingsar Thermal Power Station</a:t>
              </a:r>
            </a:p>
            <a:p>
              <a:pPr algn="ctr"/>
              <a:r>
                <a:rPr lang="en-US" sz="28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Boiler Maintenance</a:t>
              </a:r>
              <a:endParaRPr lang="en-US" sz="28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pic>
          <p:nvPicPr>
            <p:cNvPr id="9" name="Picture 8" descr="Gandhiji's Logo.png"/>
            <p:cNvPicPr>
              <a:picLocks noChangeAspect="1"/>
            </p:cNvPicPr>
            <p:nvPr/>
          </p:nvPicPr>
          <p:blipFill>
            <a:blip r:embed="rId4" cstate="print"/>
            <a:stretch>
              <a:fillRect/>
            </a:stretch>
          </p:blipFill>
          <p:spPr>
            <a:xfrm>
              <a:off x="7162800" y="0"/>
              <a:ext cx="1915550" cy="1371600"/>
            </a:xfrm>
            <a:prstGeom prst="rect">
              <a:avLst/>
            </a:prstGeom>
          </p:spPr>
        </p:pic>
      </p:grpSp>
      <p:sp>
        <p:nvSpPr>
          <p:cNvPr id="10" name="Rectangle 9"/>
          <p:cNvSpPr/>
          <p:nvPr/>
        </p:nvSpPr>
        <p:spPr>
          <a:xfrm>
            <a:off x="304800" y="1752600"/>
            <a:ext cx="8686800" cy="369332"/>
          </a:xfrm>
          <a:prstGeom prst="rect">
            <a:avLst/>
          </a:prstGeom>
        </p:spPr>
        <p:txBody>
          <a:bodyPr wrap="square">
            <a:spAutoFit/>
          </a:bodyPr>
          <a:lstStyle/>
          <a:p>
            <a:endParaRPr lang="en-US" b="1" dirty="0" smtClean="0">
              <a:solidFill>
                <a:srgbClr val="002060"/>
              </a:solidFill>
              <a:latin typeface="Bookman Old Style" pitchFamily="18" charset="0"/>
            </a:endParaRPr>
          </a:p>
        </p:txBody>
      </p:sp>
      <p:sp>
        <p:nvSpPr>
          <p:cNvPr id="11" name="Rectangle 10"/>
          <p:cNvSpPr/>
          <p:nvPr/>
        </p:nvSpPr>
        <p:spPr>
          <a:xfrm>
            <a:off x="2673082" y="3244334"/>
            <a:ext cx="184731" cy="369332"/>
          </a:xfrm>
          <a:prstGeom prst="rect">
            <a:avLst/>
          </a:prstGeom>
        </p:spPr>
        <p:txBody>
          <a:bodyPr wrap="none">
            <a:spAutoFit/>
          </a:bodyPr>
          <a:lstStyle/>
          <a:p>
            <a:endParaRPr lang="en-US" b="1" dirty="0" smtClean="0">
              <a:solidFill>
                <a:srgbClr val="002060"/>
              </a:solidFill>
              <a:latin typeface="Bookman Old Style" pitchFamily="18" charset="0"/>
            </a:endParaRPr>
          </a:p>
        </p:txBody>
      </p:sp>
      <p:sp>
        <p:nvSpPr>
          <p:cNvPr id="14" name="Subtitle 2"/>
          <p:cNvSpPr>
            <a:spLocks noGrp="1"/>
          </p:cNvSpPr>
          <p:nvPr>
            <p:ph type="subTitle" idx="1"/>
          </p:nvPr>
        </p:nvSpPr>
        <p:spPr>
          <a:xfrm>
            <a:off x="0" y="1447800"/>
            <a:ext cx="9144000" cy="5410200"/>
          </a:xfrm>
        </p:spPr>
        <p:txBody>
          <a:bodyPr/>
          <a:lstStyle/>
          <a:p>
            <a:endParaRPr lang="en-US" b="1" dirty="0" smtClean="0">
              <a:solidFill>
                <a:srgbClr val="002060"/>
              </a:solidFill>
              <a:latin typeface="Bookman Old Style" pitchFamily="18" charset="0"/>
            </a:endParaRPr>
          </a:p>
          <a:p>
            <a:endParaRPr lang="en-US" b="1" dirty="0" smtClean="0">
              <a:solidFill>
                <a:srgbClr val="002060"/>
              </a:solidFill>
              <a:latin typeface="Bookman Old Style" pitchFamily="18" charset="0"/>
            </a:endParaRPr>
          </a:p>
        </p:txBody>
      </p:sp>
      <p:pic>
        <p:nvPicPr>
          <p:cNvPr id="7171" name="Picture 3" descr="D:\BM\Bhupendra\Planning\tube falure report\common pics\Unit-1 combustor tube damage.jpg"/>
          <p:cNvPicPr>
            <a:picLocks noChangeAspect="1" noChangeArrowheads="1"/>
          </p:cNvPicPr>
          <p:nvPr/>
        </p:nvPicPr>
        <p:blipFill>
          <a:blip r:embed="rId5"/>
          <a:srcRect/>
          <a:stretch>
            <a:fillRect/>
          </a:stretch>
        </p:blipFill>
        <p:spPr bwMode="auto">
          <a:xfrm>
            <a:off x="0" y="1447800"/>
            <a:ext cx="9144000" cy="5410200"/>
          </a:xfrm>
          <a:prstGeom prst="rect">
            <a:avLst/>
          </a:prstGeom>
          <a:noFill/>
        </p:spPr>
      </p:pic>
    </p:spTree>
  </p:cSld>
  <p:clrMapOvr>
    <a:masterClrMapping/>
  </p:clrMapOvr>
  <p:transition>
    <p:fade/>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grpSp>
        <p:nvGrpSpPr>
          <p:cNvPr id="2" name="Group 5"/>
          <p:cNvGrpSpPr/>
          <p:nvPr/>
        </p:nvGrpSpPr>
        <p:grpSpPr>
          <a:xfrm>
            <a:off x="0" y="0"/>
            <a:ext cx="9144000" cy="6858000"/>
            <a:chOff x="0" y="-152400"/>
            <a:chExt cx="9144000" cy="7010400"/>
          </a:xfrm>
        </p:grpSpPr>
        <p:pic>
          <p:nvPicPr>
            <p:cNvPr id="4" name="Picture 3" descr="nlcil_logo_new.jpg"/>
            <p:cNvPicPr>
              <a:picLocks noChangeAspect="1"/>
            </p:cNvPicPr>
            <p:nvPr/>
          </p:nvPicPr>
          <p:blipFill>
            <a:blip r:embed="rId2" cstate="print">
              <a:clrChange>
                <a:clrFrom>
                  <a:srgbClr val="FFFFFF"/>
                </a:clrFrom>
                <a:clrTo>
                  <a:srgbClr val="FFFFFF">
                    <a:alpha val="0"/>
                  </a:srgbClr>
                </a:clrTo>
              </a:clrChange>
            </a:blip>
            <a:stretch>
              <a:fillRect/>
            </a:stretch>
          </p:blipFill>
          <p:spPr>
            <a:xfrm>
              <a:off x="207536" y="97514"/>
              <a:ext cx="1392664" cy="1197886"/>
            </a:xfrm>
            <a:prstGeom prst="rect">
              <a:avLst/>
            </a:prstGeom>
          </p:spPr>
        </p:pic>
        <p:pic>
          <p:nvPicPr>
            <p:cNvPr id="7" name="Picture 2"/>
            <p:cNvPicPr>
              <a:picLocks noChangeAspect="1" noChangeArrowheads="1"/>
            </p:cNvPicPr>
            <p:nvPr/>
          </p:nvPicPr>
          <p:blipFill>
            <a:blip r:embed="rId3" cstate="print">
              <a:duotone>
                <a:schemeClr val="bg2">
                  <a:shade val="45000"/>
                  <a:satMod val="135000"/>
                </a:schemeClr>
                <a:prstClr val="white"/>
              </a:duotone>
            </a:blip>
            <a:srcRect/>
            <a:stretch>
              <a:fillRect/>
            </a:stretch>
          </p:blipFill>
          <p:spPr bwMode="auto">
            <a:xfrm>
              <a:off x="0" y="1371600"/>
              <a:ext cx="9144000" cy="5486400"/>
            </a:xfrm>
            <a:prstGeom prst="rect">
              <a:avLst/>
            </a:prstGeom>
            <a:noFill/>
            <a:ln w="9525">
              <a:solidFill>
                <a:schemeClr val="accent4"/>
              </a:solidFill>
              <a:miter lim="800000"/>
              <a:headEnd/>
              <a:tailEnd/>
            </a:ln>
            <a:effectLst>
              <a:glow rad="63500">
                <a:schemeClr val="accent1">
                  <a:satMod val="175000"/>
                  <a:alpha val="40000"/>
                </a:schemeClr>
              </a:glow>
              <a:outerShdw blurRad="50800" dist="38100" dir="5400000" algn="t" rotWithShape="0">
                <a:prstClr val="black">
                  <a:alpha val="40000"/>
                </a:prstClr>
              </a:outerShdw>
            </a:effectLst>
            <a:scene3d>
              <a:camera prst="orthographicFront">
                <a:rot lat="0" lon="0" rev="0"/>
              </a:camera>
              <a:lightRig rig="balanced" dir="t">
                <a:rot lat="0" lon="0" rev="8700000"/>
              </a:lightRig>
            </a:scene3d>
            <a:sp3d>
              <a:bevelT w="190500" h="38100"/>
            </a:sp3d>
          </p:spPr>
        </p:pic>
        <p:sp>
          <p:nvSpPr>
            <p:cNvPr id="8" name="Rectangle 7"/>
            <p:cNvSpPr/>
            <p:nvPr/>
          </p:nvSpPr>
          <p:spPr>
            <a:xfrm>
              <a:off x="1828800" y="-152400"/>
              <a:ext cx="5433219" cy="1604541"/>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0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NLC India Limited</a:t>
              </a:r>
            </a:p>
            <a:p>
              <a:pPr algn="ctr"/>
              <a:r>
                <a:rPr lang="en-US" sz="28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Barsingsar Thermal Power Station</a:t>
              </a:r>
            </a:p>
            <a:p>
              <a:pPr algn="ctr"/>
              <a:r>
                <a:rPr lang="en-US" sz="28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Boiler Maintenance</a:t>
              </a:r>
              <a:endParaRPr lang="en-US" sz="28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pic>
          <p:nvPicPr>
            <p:cNvPr id="9" name="Picture 8" descr="Gandhiji's Logo.png"/>
            <p:cNvPicPr>
              <a:picLocks noChangeAspect="1"/>
            </p:cNvPicPr>
            <p:nvPr/>
          </p:nvPicPr>
          <p:blipFill>
            <a:blip r:embed="rId4" cstate="print"/>
            <a:stretch>
              <a:fillRect/>
            </a:stretch>
          </p:blipFill>
          <p:spPr>
            <a:xfrm>
              <a:off x="7162800" y="0"/>
              <a:ext cx="1915550" cy="1371600"/>
            </a:xfrm>
            <a:prstGeom prst="rect">
              <a:avLst/>
            </a:prstGeom>
          </p:spPr>
        </p:pic>
      </p:grpSp>
      <p:sp>
        <p:nvSpPr>
          <p:cNvPr id="10" name="Rectangle 9"/>
          <p:cNvSpPr/>
          <p:nvPr/>
        </p:nvSpPr>
        <p:spPr>
          <a:xfrm>
            <a:off x="304800" y="1752600"/>
            <a:ext cx="8686800" cy="369332"/>
          </a:xfrm>
          <a:prstGeom prst="rect">
            <a:avLst/>
          </a:prstGeom>
        </p:spPr>
        <p:txBody>
          <a:bodyPr wrap="square">
            <a:spAutoFit/>
          </a:bodyPr>
          <a:lstStyle/>
          <a:p>
            <a:endParaRPr lang="en-US" b="1" dirty="0" smtClean="0">
              <a:solidFill>
                <a:srgbClr val="002060"/>
              </a:solidFill>
              <a:latin typeface="Bookman Old Style" pitchFamily="18" charset="0"/>
            </a:endParaRPr>
          </a:p>
        </p:txBody>
      </p:sp>
      <p:sp>
        <p:nvSpPr>
          <p:cNvPr id="11" name="Rectangle 10"/>
          <p:cNvSpPr/>
          <p:nvPr/>
        </p:nvSpPr>
        <p:spPr>
          <a:xfrm>
            <a:off x="2673082" y="3244334"/>
            <a:ext cx="184731" cy="369332"/>
          </a:xfrm>
          <a:prstGeom prst="rect">
            <a:avLst/>
          </a:prstGeom>
        </p:spPr>
        <p:txBody>
          <a:bodyPr wrap="none">
            <a:spAutoFit/>
          </a:bodyPr>
          <a:lstStyle/>
          <a:p>
            <a:endParaRPr lang="en-US" b="1" dirty="0" smtClean="0">
              <a:solidFill>
                <a:srgbClr val="002060"/>
              </a:solidFill>
              <a:latin typeface="Bookman Old Style" pitchFamily="18" charset="0"/>
            </a:endParaRPr>
          </a:p>
        </p:txBody>
      </p:sp>
      <p:sp>
        <p:nvSpPr>
          <p:cNvPr id="14" name="Subtitle 2"/>
          <p:cNvSpPr>
            <a:spLocks noGrp="1"/>
          </p:cNvSpPr>
          <p:nvPr>
            <p:ph type="subTitle" idx="1"/>
          </p:nvPr>
        </p:nvSpPr>
        <p:spPr>
          <a:xfrm>
            <a:off x="0" y="1447800"/>
            <a:ext cx="9144000" cy="5410200"/>
          </a:xfrm>
        </p:spPr>
        <p:txBody>
          <a:bodyPr/>
          <a:lstStyle/>
          <a:p>
            <a:endParaRPr lang="en-US" b="1" dirty="0" smtClean="0">
              <a:solidFill>
                <a:srgbClr val="002060"/>
              </a:solidFill>
              <a:latin typeface="Bookman Old Style" pitchFamily="18" charset="0"/>
            </a:endParaRPr>
          </a:p>
          <a:p>
            <a:endParaRPr lang="en-US" b="1" dirty="0" smtClean="0">
              <a:solidFill>
                <a:srgbClr val="002060"/>
              </a:solidFill>
              <a:latin typeface="Bookman Old Style" pitchFamily="18" charset="0"/>
            </a:endParaRPr>
          </a:p>
        </p:txBody>
      </p:sp>
      <p:pic>
        <p:nvPicPr>
          <p:cNvPr id="8194" name="Picture 2" descr="D:\BM\Bhupendra\Planning\tube falure report\common pics\combustor tube eroson.jpg"/>
          <p:cNvPicPr>
            <a:picLocks noChangeAspect="1" noChangeArrowheads="1"/>
          </p:cNvPicPr>
          <p:nvPr/>
        </p:nvPicPr>
        <p:blipFill>
          <a:blip r:embed="rId5" cstate="print"/>
          <a:srcRect/>
          <a:stretch>
            <a:fillRect/>
          </a:stretch>
        </p:blipFill>
        <p:spPr bwMode="auto">
          <a:xfrm>
            <a:off x="0" y="1473200"/>
            <a:ext cx="4572000" cy="5384800"/>
          </a:xfrm>
          <a:prstGeom prst="rect">
            <a:avLst/>
          </a:prstGeom>
          <a:noFill/>
        </p:spPr>
      </p:pic>
      <p:pic>
        <p:nvPicPr>
          <p:cNvPr id="8195" name="Picture 3" descr="D:\BM\Bhupendra\Planning\tube falure report\common pics\Combuster tube eroson.jpg"/>
          <p:cNvPicPr>
            <a:picLocks noChangeAspect="1" noChangeArrowheads="1"/>
          </p:cNvPicPr>
          <p:nvPr/>
        </p:nvPicPr>
        <p:blipFill>
          <a:blip r:embed="rId6" cstate="print"/>
          <a:srcRect/>
          <a:stretch>
            <a:fillRect/>
          </a:stretch>
        </p:blipFill>
        <p:spPr bwMode="auto">
          <a:xfrm>
            <a:off x="4572000" y="1473200"/>
            <a:ext cx="4572000" cy="5384800"/>
          </a:xfrm>
          <a:prstGeom prst="rect">
            <a:avLst/>
          </a:prstGeom>
          <a:noFill/>
        </p:spPr>
      </p:pic>
    </p:spTree>
  </p:cSld>
  <p:clrMapOvr>
    <a:masterClrMapping/>
  </p:clrMapOvr>
  <p:transition>
    <p:fade/>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5"/>
          <p:cNvGrpSpPr/>
          <p:nvPr/>
        </p:nvGrpSpPr>
        <p:grpSpPr>
          <a:xfrm>
            <a:off x="0" y="0"/>
            <a:ext cx="9144000" cy="6858000"/>
            <a:chOff x="0" y="-152400"/>
            <a:chExt cx="9144000" cy="7010400"/>
          </a:xfrm>
        </p:grpSpPr>
        <p:pic>
          <p:nvPicPr>
            <p:cNvPr id="4" name="Picture 3" descr="nlcil_logo_new.jpg"/>
            <p:cNvPicPr>
              <a:picLocks noChangeAspect="1"/>
            </p:cNvPicPr>
            <p:nvPr/>
          </p:nvPicPr>
          <p:blipFill>
            <a:blip r:embed="rId2" cstate="print">
              <a:clrChange>
                <a:clrFrom>
                  <a:srgbClr val="FFFFFF"/>
                </a:clrFrom>
                <a:clrTo>
                  <a:srgbClr val="FFFFFF">
                    <a:alpha val="0"/>
                  </a:srgbClr>
                </a:clrTo>
              </a:clrChange>
            </a:blip>
            <a:stretch>
              <a:fillRect/>
            </a:stretch>
          </p:blipFill>
          <p:spPr>
            <a:xfrm>
              <a:off x="207536" y="97514"/>
              <a:ext cx="1392664" cy="1197886"/>
            </a:xfrm>
            <a:prstGeom prst="rect">
              <a:avLst/>
            </a:prstGeom>
          </p:spPr>
        </p:pic>
        <p:pic>
          <p:nvPicPr>
            <p:cNvPr id="7" name="Picture 2"/>
            <p:cNvPicPr>
              <a:picLocks noChangeAspect="1" noChangeArrowheads="1"/>
            </p:cNvPicPr>
            <p:nvPr/>
          </p:nvPicPr>
          <p:blipFill>
            <a:blip r:embed="rId3" cstate="print">
              <a:duotone>
                <a:schemeClr val="bg2">
                  <a:shade val="45000"/>
                  <a:satMod val="135000"/>
                </a:schemeClr>
                <a:prstClr val="white"/>
              </a:duotone>
            </a:blip>
            <a:srcRect/>
            <a:stretch>
              <a:fillRect/>
            </a:stretch>
          </p:blipFill>
          <p:spPr bwMode="auto">
            <a:xfrm>
              <a:off x="0" y="1371600"/>
              <a:ext cx="9144000" cy="5486400"/>
            </a:xfrm>
            <a:prstGeom prst="rect">
              <a:avLst/>
            </a:prstGeom>
            <a:noFill/>
            <a:ln w="9525">
              <a:solidFill>
                <a:schemeClr val="accent4"/>
              </a:solidFill>
              <a:miter lim="800000"/>
              <a:headEnd/>
              <a:tailEnd/>
            </a:ln>
            <a:effectLst>
              <a:glow rad="63500">
                <a:schemeClr val="accent1">
                  <a:satMod val="175000"/>
                  <a:alpha val="40000"/>
                </a:schemeClr>
              </a:glow>
              <a:outerShdw blurRad="50800" dist="38100" dir="5400000" algn="t" rotWithShape="0">
                <a:prstClr val="black">
                  <a:alpha val="40000"/>
                </a:prstClr>
              </a:outerShdw>
            </a:effectLst>
            <a:scene3d>
              <a:camera prst="orthographicFront">
                <a:rot lat="0" lon="0" rev="0"/>
              </a:camera>
              <a:lightRig rig="balanced" dir="t">
                <a:rot lat="0" lon="0" rev="8700000"/>
              </a:lightRig>
            </a:scene3d>
            <a:sp3d>
              <a:bevelT w="190500" h="38100"/>
            </a:sp3d>
          </p:spPr>
        </p:pic>
        <p:sp>
          <p:nvSpPr>
            <p:cNvPr id="8" name="Rectangle 7"/>
            <p:cNvSpPr/>
            <p:nvPr/>
          </p:nvSpPr>
          <p:spPr>
            <a:xfrm>
              <a:off x="1828800" y="-152400"/>
              <a:ext cx="5433219" cy="1604541"/>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0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NLC India Limited</a:t>
              </a:r>
            </a:p>
            <a:p>
              <a:pPr algn="ctr"/>
              <a:r>
                <a:rPr lang="en-US" sz="28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Barsingsar Thermal Power Station</a:t>
              </a:r>
            </a:p>
            <a:p>
              <a:pPr algn="ctr"/>
              <a:r>
                <a:rPr lang="en-US" sz="28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Boiler Maintenance</a:t>
              </a:r>
              <a:endParaRPr lang="en-US" sz="28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pic>
          <p:nvPicPr>
            <p:cNvPr id="9" name="Picture 8" descr="Gandhiji's Logo.png"/>
            <p:cNvPicPr>
              <a:picLocks noChangeAspect="1"/>
            </p:cNvPicPr>
            <p:nvPr/>
          </p:nvPicPr>
          <p:blipFill>
            <a:blip r:embed="rId4" cstate="print"/>
            <a:stretch>
              <a:fillRect/>
            </a:stretch>
          </p:blipFill>
          <p:spPr>
            <a:xfrm>
              <a:off x="7162800" y="0"/>
              <a:ext cx="1915550" cy="1371600"/>
            </a:xfrm>
            <a:prstGeom prst="rect">
              <a:avLst/>
            </a:prstGeom>
          </p:spPr>
        </p:pic>
      </p:grpSp>
      <p:sp>
        <p:nvSpPr>
          <p:cNvPr id="10" name="Rectangle 9"/>
          <p:cNvSpPr/>
          <p:nvPr/>
        </p:nvSpPr>
        <p:spPr>
          <a:xfrm>
            <a:off x="304800" y="1752600"/>
            <a:ext cx="8686800" cy="369332"/>
          </a:xfrm>
          <a:prstGeom prst="rect">
            <a:avLst/>
          </a:prstGeom>
        </p:spPr>
        <p:txBody>
          <a:bodyPr wrap="square">
            <a:spAutoFit/>
          </a:bodyPr>
          <a:lstStyle/>
          <a:p>
            <a:endParaRPr lang="en-US" b="1" dirty="0" smtClean="0">
              <a:solidFill>
                <a:srgbClr val="002060"/>
              </a:solidFill>
              <a:latin typeface="Bookman Old Style" pitchFamily="18" charset="0"/>
            </a:endParaRPr>
          </a:p>
        </p:txBody>
      </p:sp>
      <p:sp>
        <p:nvSpPr>
          <p:cNvPr id="11" name="Rectangle 10"/>
          <p:cNvSpPr/>
          <p:nvPr/>
        </p:nvSpPr>
        <p:spPr>
          <a:xfrm>
            <a:off x="2673082" y="3244334"/>
            <a:ext cx="184731" cy="369332"/>
          </a:xfrm>
          <a:prstGeom prst="rect">
            <a:avLst/>
          </a:prstGeom>
        </p:spPr>
        <p:txBody>
          <a:bodyPr wrap="none">
            <a:spAutoFit/>
          </a:bodyPr>
          <a:lstStyle/>
          <a:p>
            <a:endParaRPr lang="en-US" b="1" dirty="0" smtClean="0">
              <a:solidFill>
                <a:srgbClr val="002060"/>
              </a:solidFill>
              <a:latin typeface="Bookman Old Style" pitchFamily="18" charset="0"/>
            </a:endParaRPr>
          </a:p>
        </p:txBody>
      </p:sp>
      <p:sp>
        <p:nvSpPr>
          <p:cNvPr id="14" name="Subtitle 2"/>
          <p:cNvSpPr>
            <a:spLocks noGrp="1"/>
          </p:cNvSpPr>
          <p:nvPr>
            <p:ph type="subTitle" idx="1"/>
          </p:nvPr>
        </p:nvSpPr>
        <p:spPr>
          <a:xfrm>
            <a:off x="0" y="1447800"/>
            <a:ext cx="9144000" cy="5410200"/>
          </a:xfrm>
        </p:spPr>
        <p:txBody>
          <a:bodyPr/>
          <a:lstStyle/>
          <a:p>
            <a:endParaRPr lang="en-US" b="1" dirty="0" smtClean="0">
              <a:solidFill>
                <a:srgbClr val="002060"/>
              </a:solidFill>
              <a:latin typeface="Bookman Old Style" pitchFamily="18" charset="0"/>
            </a:endParaRPr>
          </a:p>
          <a:p>
            <a:endParaRPr lang="en-US" b="1" dirty="0" smtClean="0">
              <a:solidFill>
                <a:srgbClr val="002060"/>
              </a:solidFill>
              <a:latin typeface="Bookman Old Style" pitchFamily="18" charset="0"/>
            </a:endParaRPr>
          </a:p>
        </p:txBody>
      </p:sp>
      <p:pic>
        <p:nvPicPr>
          <p:cNvPr id="17411" name="Picture 3"/>
          <p:cNvPicPr>
            <a:picLocks noChangeAspect="1" noChangeArrowheads="1"/>
          </p:cNvPicPr>
          <p:nvPr/>
        </p:nvPicPr>
        <p:blipFill>
          <a:blip r:embed="rId5"/>
          <a:srcRect/>
          <a:stretch>
            <a:fillRect/>
          </a:stretch>
        </p:blipFill>
        <p:spPr bwMode="auto">
          <a:xfrm>
            <a:off x="0" y="1524000"/>
            <a:ext cx="9144000" cy="5334000"/>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grpSp>
        <p:nvGrpSpPr>
          <p:cNvPr id="2" name="Group 5"/>
          <p:cNvGrpSpPr/>
          <p:nvPr/>
        </p:nvGrpSpPr>
        <p:grpSpPr>
          <a:xfrm>
            <a:off x="0" y="0"/>
            <a:ext cx="9144000" cy="6858000"/>
            <a:chOff x="0" y="-152400"/>
            <a:chExt cx="9144000" cy="7010400"/>
          </a:xfrm>
        </p:grpSpPr>
        <p:pic>
          <p:nvPicPr>
            <p:cNvPr id="4" name="Picture 3" descr="nlcil_logo_new.jpg"/>
            <p:cNvPicPr>
              <a:picLocks noChangeAspect="1"/>
            </p:cNvPicPr>
            <p:nvPr/>
          </p:nvPicPr>
          <p:blipFill>
            <a:blip r:embed="rId2" cstate="print">
              <a:clrChange>
                <a:clrFrom>
                  <a:srgbClr val="FFFFFF"/>
                </a:clrFrom>
                <a:clrTo>
                  <a:srgbClr val="FFFFFF">
                    <a:alpha val="0"/>
                  </a:srgbClr>
                </a:clrTo>
              </a:clrChange>
            </a:blip>
            <a:stretch>
              <a:fillRect/>
            </a:stretch>
          </p:blipFill>
          <p:spPr>
            <a:xfrm>
              <a:off x="207536" y="97514"/>
              <a:ext cx="1392664" cy="1197886"/>
            </a:xfrm>
            <a:prstGeom prst="rect">
              <a:avLst/>
            </a:prstGeom>
          </p:spPr>
        </p:pic>
        <p:pic>
          <p:nvPicPr>
            <p:cNvPr id="7" name="Picture 2"/>
            <p:cNvPicPr>
              <a:picLocks noChangeAspect="1" noChangeArrowheads="1"/>
            </p:cNvPicPr>
            <p:nvPr/>
          </p:nvPicPr>
          <p:blipFill>
            <a:blip r:embed="rId3" cstate="print">
              <a:duotone>
                <a:schemeClr val="bg2">
                  <a:shade val="45000"/>
                  <a:satMod val="135000"/>
                </a:schemeClr>
                <a:prstClr val="white"/>
              </a:duotone>
            </a:blip>
            <a:srcRect/>
            <a:stretch>
              <a:fillRect/>
            </a:stretch>
          </p:blipFill>
          <p:spPr bwMode="auto">
            <a:xfrm>
              <a:off x="0" y="1371600"/>
              <a:ext cx="9144000" cy="5486400"/>
            </a:xfrm>
            <a:prstGeom prst="rect">
              <a:avLst/>
            </a:prstGeom>
            <a:noFill/>
            <a:ln w="9525">
              <a:solidFill>
                <a:schemeClr val="accent4"/>
              </a:solidFill>
              <a:miter lim="800000"/>
              <a:headEnd/>
              <a:tailEnd/>
            </a:ln>
            <a:effectLst>
              <a:glow rad="63500">
                <a:schemeClr val="accent1">
                  <a:satMod val="175000"/>
                  <a:alpha val="40000"/>
                </a:schemeClr>
              </a:glow>
              <a:outerShdw blurRad="50800" dist="38100" dir="5400000" algn="t" rotWithShape="0">
                <a:prstClr val="black">
                  <a:alpha val="40000"/>
                </a:prstClr>
              </a:outerShdw>
            </a:effectLst>
            <a:scene3d>
              <a:camera prst="orthographicFront">
                <a:rot lat="0" lon="0" rev="0"/>
              </a:camera>
              <a:lightRig rig="balanced" dir="t">
                <a:rot lat="0" lon="0" rev="8700000"/>
              </a:lightRig>
            </a:scene3d>
            <a:sp3d>
              <a:bevelT w="190500" h="38100"/>
            </a:sp3d>
          </p:spPr>
        </p:pic>
        <p:sp>
          <p:nvSpPr>
            <p:cNvPr id="8" name="Rectangle 7"/>
            <p:cNvSpPr/>
            <p:nvPr/>
          </p:nvSpPr>
          <p:spPr>
            <a:xfrm>
              <a:off x="1828800" y="-152400"/>
              <a:ext cx="5433219" cy="1604541"/>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0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NLC India Limited</a:t>
              </a:r>
            </a:p>
            <a:p>
              <a:pPr algn="ctr"/>
              <a:r>
                <a:rPr lang="en-US" sz="28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Barsingsar Thermal Power Station</a:t>
              </a:r>
            </a:p>
            <a:p>
              <a:pPr algn="ctr"/>
              <a:r>
                <a:rPr lang="en-US" sz="28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Boiler Maintenance</a:t>
              </a:r>
              <a:endParaRPr lang="en-US" sz="28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pic>
          <p:nvPicPr>
            <p:cNvPr id="9" name="Picture 8" descr="Gandhiji's Logo.png"/>
            <p:cNvPicPr>
              <a:picLocks noChangeAspect="1"/>
            </p:cNvPicPr>
            <p:nvPr/>
          </p:nvPicPr>
          <p:blipFill>
            <a:blip r:embed="rId4" cstate="print"/>
            <a:stretch>
              <a:fillRect/>
            </a:stretch>
          </p:blipFill>
          <p:spPr>
            <a:xfrm>
              <a:off x="7162800" y="0"/>
              <a:ext cx="1915550" cy="1371600"/>
            </a:xfrm>
            <a:prstGeom prst="rect">
              <a:avLst/>
            </a:prstGeom>
          </p:spPr>
        </p:pic>
      </p:grpSp>
      <p:sp>
        <p:nvSpPr>
          <p:cNvPr id="10" name="Rectangle 9"/>
          <p:cNvSpPr/>
          <p:nvPr/>
        </p:nvSpPr>
        <p:spPr>
          <a:xfrm>
            <a:off x="304800" y="1752600"/>
            <a:ext cx="8686800" cy="369332"/>
          </a:xfrm>
          <a:prstGeom prst="rect">
            <a:avLst/>
          </a:prstGeom>
        </p:spPr>
        <p:txBody>
          <a:bodyPr wrap="square">
            <a:spAutoFit/>
          </a:bodyPr>
          <a:lstStyle/>
          <a:p>
            <a:endParaRPr lang="en-US" b="1" dirty="0" smtClean="0">
              <a:solidFill>
                <a:srgbClr val="002060"/>
              </a:solidFill>
              <a:latin typeface="Bookman Old Style" pitchFamily="18" charset="0"/>
            </a:endParaRPr>
          </a:p>
        </p:txBody>
      </p:sp>
      <p:sp>
        <p:nvSpPr>
          <p:cNvPr id="11" name="Rectangle 10"/>
          <p:cNvSpPr/>
          <p:nvPr/>
        </p:nvSpPr>
        <p:spPr>
          <a:xfrm>
            <a:off x="2673082" y="3244334"/>
            <a:ext cx="184731" cy="369332"/>
          </a:xfrm>
          <a:prstGeom prst="rect">
            <a:avLst/>
          </a:prstGeom>
        </p:spPr>
        <p:txBody>
          <a:bodyPr wrap="none">
            <a:spAutoFit/>
          </a:bodyPr>
          <a:lstStyle/>
          <a:p>
            <a:endParaRPr lang="en-US" b="1" dirty="0" smtClean="0">
              <a:solidFill>
                <a:srgbClr val="002060"/>
              </a:solidFill>
              <a:latin typeface="Bookman Old Style" pitchFamily="18" charset="0"/>
            </a:endParaRPr>
          </a:p>
        </p:txBody>
      </p:sp>
      <p:sp>
        <p:nvSpPr>
          <p:cNvPr id="14" name="Subtitle 2"/>
          <p:cNvSpPr>
            <a:spLocks noGrp="1"/>
          </p:cNvSpPr>
          <p:nvPr>
            <p:ph type="subTitle" idx="1"/>
          </p:nvPr>
        </p:nvSpPr>
        <p:spPr>
          <a:xfrm>
            <a:off x="0" y="1447800"/>
            <a:ext cx="9144000" cy="5410200"/>
          </a:xfrm>
        </p:spPr>
        <p:txBody>
          <a:bodyPr/>
          <a:lstStyle/>
          <a:p>
            <a:endParaRPr lang="en-US" b="1" dirty="0" smtClean="0">
              <a:solidFill>
                <a:srgbClr val="002060"/>
              </a:solidFill>
              <a:latin typeface="Bookman Old Style" pitchFamily="18" charset="0"/>
            </a:endParaRPr>
          </a:p>
          <a:p>
            <a:endParaRPr lang="en-US" b="1" dirty="0" smtClean="0">
              <a:solidFill>
                <a:srgbClr val="002060"/>
              </a:solidFill>
              <a:latin typeface="Bookman Old Style" pitchFamily="18" charset="0"/>
            </a:endParaRPr>
          </a:p>
        </p:txBody>
      </p:sp>
      <p:pic>
        <p:nvPicPr>
          <p:cNvPr id="1026" name="Picture 2"/>
          <p:cNvPicPr>
            <a:picLocks noChangeAspect="1" noChangeArrowheads="1"/>
          </p:cNvPicPr>
          <p:nvPr/>
        </p:nvPicPr>
        <p:blipFill>
          <a:blip r:embed="rId5"/>
          <a:srcRect/>
          <a:stretch>
            <a:fillRect/>
          </a:stretch>
        </p:blipFill>
        <p:spPr bwMode="auto">
          <a:xfrm>
            <a:off x="4267200" y="1524001"/>
            <a:ext cx="4876800" cy="5334000"/>
          </a:xfrm>
          <a:prstGeom prst="rect">
            <a:avLst/>
          </a:prstGeom>
          <a:noFill/>
          <a:ln w="9525">
            <a:noFill/>
            <a:miter lim="800000"/>
            <a:headEnd/>
            <a:tailEnd/>
          </a:ln>
          <a:effectLst/>
        </p:spPr>
      </p:pic>
      <p:pic>
        <p:nvPicPr>
          <p:cNvPr id="12" name="Picture 2" descr="D:\BM\Bhupendra\Planning\tube falure report\common pics\U-2 sub-1-04.08.2018.jpg"/>
          <p:cNvPicPr>
            <a:picLocks noChangeAspect="1" noChangeArrowheads="1"/>
          </p:cNvPicPr>
          <p:nvPr/>
        </p:nvPicPr>
        <p:blipFill>
          <a:blip r:embed="rId6" cstate="print"/>
          <a:srcRect/>
          <a:stretch>
            <a:fillRect/>
          </a:stretch>
        </p:blipFill>
        <p:spPr bwMode="auto">
          <a:xfrm>
            <a:off x="0" y="1473200"/>
            <a:ext cx="4191000" cy="5384800"/>
          </a:xfrm>
          <a:prstGeom prst="rect">
            <a:avLst/>
          </a:prstGeom>
          <a:noFill/>
        </p:spPr>
      </p:pic>
    </p:spTree>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grpSp>
        <p:nvGrpSpPr>
          <p:cNvPr id="2" name="Group 5"/>
          <p:cNvGrpSpPr/>
          <p:nvPr/>
        </p:nvGrpSpPr>
        <p:grpSpPr>
          <a:xfrm>
            <a:off x="0" y="0"/>
            <a:ext cx="9144000" cy="6858000"/>
            <a:chOff x="0" y="-152400"/>
            <a:chExt cx="9144000" cy="7010400"/>
          </a:xfrm>
        </p:grpSpPr>
        <p:pic>
          <p:nvPicPr>
            <p:cNvPr id="4" name="Picture 3" descr="nlcil_logo_new.jpg"/>
            <p:cNvPicPr>
              <a:picLocks noChangeAspect="1"/>
            </p:cNvPicPr>
            <p:nvPr/>
          </p:nvPicPr>
          <p:blipFill>
            <a:blip r:embed="rId2" cstate="print">
              <a:clrChange>
                <a:clrFrom>
                  <a:srgbClr val="FFFFFF"/>
                </a:clrFrom>
                <a:clrTo>
                  <a:srgbClr val="FFFFFF">
                    <a:alpha val="0"/>
                  </a:srgbClr>
                </a:clrTo>
              </a:clrChange>
            </a:blip>
            <a:stretch>
              <a:fillRect/>
            </a:stretch>
          </p:blipFill>
          <p:spPr>
            <a:xfrm>
              <a:off x="207536" y="97514"/>
              <a:ext cx="1392664" cy="1197886"/>
            </a:xfrm>
            <a:prstGeom prst="rect">
              <a:avLst/>
            </a:prstGeom>
          </p:spPr>
        </p:pic>
        <p:pic>
          <p:nvPicPr>
            <p:cNvPr id="7" name="Picture 2"/>
            <p:cNvPicPr>
              <a:picLocks noChangeAspect="1" noChangeArrowheads="1"/>
            </p:cNvPicPr>
            <p:nvPr/>
          </p:nvPicPr>
          <p:blipFill>
            <a:blip r:embed="rId3" cstate="print">
              <a:duotone>
                <a:schemeClr val="bg2">
                  <a:shade val="45000"/>
                  <a:satMod val="135000"/>
                </a:schemeClr>
                <a:prstClr val="white"/>
              </a:duotone>
            </a:blip>
            <a:srcRect/>
            <a:stretch>
              <a:fillRect/>
            </a:stretch>
          </p:blipFill>
          <p:spPr bwMode="auto">
            <a:xfrm>
              <a:off x="0" y="1371600"/>
              <a:ext cx="9144000" cy="5486400"/>
            </a:xfrm>
            <a:prstGeom prst="rect">
              <a:avLst/>
            </a:prstGeom>
            <a:noFill/>
            <a:ln w="9525">
              <a:solidFill>
                <a:schemeClr val="accent4"/>
              </a:solidFill>
              <a:miter lim="800000"/>
              <a:headEnd/>
              <a:tailEnd/>
            </a:ln>
            <a:effectLst>
              <a:glow rad="63500">
                <a:schemeClr val="accent1">
                  <a:satMod val="175000"/>
                  <a:alpha val="40000"/>
                </a:schemeClr>
              </a:glow>
              <a:outerShdw blurRad="50800" dist="38100" dir="5400000" algn="t" rotWithShape="0">
                <a:prstClr val="black">
                  <a:alpha val="40000"/>
                </a:prstClr>
              </a:outerShdw>
            </a:effectLst>
            <a:scene3d>
              <a:camera prst="orthographicFront">
                <a:rot lat="0" lon="0" rev="0"/>
              </a:camera>
              <a:lightRig rig="balanced" dir="t">
                <a:rot lat="0" lon="0" rev="8700000"/>
              </a:lightRig>
            </a:scene3d>
            <a:sp3d>
              <a:bevelT w="190500" h="38100"/>
            </a:sp3d>
          </p:spPr>
        </p:pic>
        <p:sp>
          <p:nvSpPr>
            <p:cNvPr id="8" name="Rectangle 7"/>
            <p:cNvSpPr/>
            <p:nvPr/>
          </p:nvSpPr>
          <p:spPr>
            <a:xfrm>
              <a:off x="1828800" y="-152400"/>
              <a:ext cx="5433219" cy="1604541"/>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0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NLC India Limited</a:t>
              </a:r>
            </a:p>
            <a:p>
              <a:pPr algn="ctr"/>
              <a:r>
                <a:rPr lang="en-US" sz="28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Barsingsar Thermal Power Station</a:t>
              </a:r>
            </a:p>
            <a:p>
              <a:pPr algn="ctr"/>
              <a:r>
                <a:rPr lang="en-US" sz="28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Boiler Maintenance</a:t>
              </a:r>
              <a:endParaRPr lang="en-US" sz="28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pic>
          <p:nvPicPr>
            <p:cNvPr id="9" name="Picture 8" descr="Gandhiji's Logo.png"/>
            <p:cNvPicPr>
              <a:picLocks noChangeAspect="1"/>
            </p:cNvPicPr>
            <p:nvPr/>
          </p:nvPicPr>
          <p:blipFill>
            <a:blip r:embed="rId4" cstate="print"/>
            <a:stretch>
              <a:fillRect/>
            </a:stretch>
          </p:blipFill>
          <p:spPr>
            <a:xfrm>
              <a:off x="7162800" y="0"/>
              <a:ext cx="1915550" cy="1371600"/>
            </a:xfrm>
            <a:prstGeom prst="rect">
              <a:avLst/>
            </a:prstGeom>
          </p:spPr>
        </p:pic>
      </p:grpSp>
      <p:sp>
        <p:nvSpPr>
          <p:cNvPr id="10" name="Rectangle 9"/>
          <p:cNvSpPr/>
          <p:nvPr/>
        </p:nvSpPr>
        <p:spPr>
          <a:xfrm>
            <a:off x="304800" y="1752600"/>
            <a:ext cx="8686800" cy="369332"/>
          </a:xfrm>
          <a:prstGeom prst="rect">
            <a:avLst/>
          </a:prstGeom>
        </p:spPr>
        <p:txBody>
          <a:bodyPr wrap="square">
            <a:spAutoFit/>
          </a:bodyPr>
          <a:lstStyle/>
          <a:p>
            <a:endParaRPr lang="en-US" b="1" dirty="0" smtClean="0">
              <a:solidFill>
                <a:srgbClr val="002060"/>
              </a:solidFill>
              <a:latin typeface="Bookman Old Style" pitchFamily="18" charset="0"/>
            </a:endParaRPr>
          </a:p>
        </p:txBody>
      </p:sp>
      <p:sp>
        <p:nvSpPr>
          <p:cNvPr id="11" name="Rectangle 10"/>
          <p:cNvSpPr/>
          <p:nvPr/>
        </p:nvSpPr>
        <p:spPr>
          <a:xfrm>
            <a:off x="2673082" y="3244334"/>
            <a:ext cx="184731" cy="369332"/>
          </a:xfrm>
          <a:prstGeom prst="rect">
            <a:avLst/>
          </a:prstGeom>
        </p:spPr>
        <p:txBody>
          <a:bodyPr wrap="none">
            <a:spAutoFit/>
          </a:bodyPr>
          <a:lstStyle/>
          <a:p>
            <a:endParaRPr lang="en-US" b="1" dirty="0" smtClean="0">
              <a:solidFill>
                <a:srgbClr val="002060"/>
              </a:solidFill>
              <a:latin typeface="Bookman Old Style" pitchFamily="18" charset="0"/>
            </a:endParaRPr>
          </a:p>
        </p:txBody>
      </p:sp>
      <p:sp>
        <p:nvSpPr>
          <p:cNvPr id="14" name="Subtitle 2"/>
          <p:cNvSpPr>
            <a:spLocks noGrp="1"/>
          </p:cNvSpPr>
          <p:nvPr>
            <p:ph type="subTitle" idx="1"/>
          </p:nvPr>
        </p:nvSpPr>
        <p:spPr>
          <a:xfrm>
            <a:off x="0" y="1447800"/>
            <a:ext cx="9144000" cy="5410200"/>
          </a:xfrm>
        </p:spPr>
        <p:txBody>
          <a:bodyPr/>
          <a:lstStyle/>
          <a:p>
            <a:endParaRPr lang="en-US" b="1" dirty="0" smtClean="0">
              <a:solidFill>
                <a:srgbClr val="002060"/>
              </a:solidFill>
              <a:latin typeface="Bookman Old Style" pitchFamily="18" charset="0"/>
            </a:endParaRPr>
          </a:p>
          <a:p>
            <a:endParaRPr lang="en-US" b="1" dirty="0" smtClean="0">
              <a:solidFill>
                <a:srgbClr val="002060"/>
              </a:solidFill>
              <a:latin typeface="Bookman Old Style" pitchFamily="18" charset="0"/>
            </a:endParaRPr>
          </a:p>
        </p:txBody>
      </p:sp>
      <p:pic>
        <p:nvPicPr>
          <p:cNvPr id="12" name="Picture 3"/>
          <p:cNvPicPr>
            <a:picLocks noChangeAspect="1" noChangeArrowheads="1"/>
          </p:cNvPicPr>
          <p:nvPr/>
        </p:nvPicPr>
        <p:blipFill>
          <a:blip r:embed="rId5"/>
          <a:srcRect/>
          <a:stretch>
            <a:fillRect/>
          </a:stretch>
        </p:blipFill>
        <p:spPr bwMode="auto">
          <a:xfrm>
            <a:off x="0" y="1905000"/>
            <a:ext cx="9144000" cy="4953000"/>
          </a:xfrm>
          <a:prstGeom prst="rect">
            <a:avLst/>
          </a:prstGeom>
          <a:noFill/>
          <a:ln w="9525">
            <a:noFill/>
            <a:miter lim="800000"/>
            <a:headEnd/>
            <a:tailEnd/>
          </a:ln>
          <a:effectLst/>
        </p:spPr>
      </p:pic>
      <p:sp>
        <p:nvSpPr>
          <p:cNvPr id="13" name="Rectangle 12"/>
          <p:cNvSpPr/>
          <p:nvPr/>
        </p:nvSpPr>
        <p:spPr>
          <a:xfrm>
            <a:off x="0" y="1447800"/>
            <a:ext cx="9144000" cy="457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solidFill>
                  <a:srgbClr val="C00000"/>
                </a:solidFill>
              </a:rPr>
              <a:t>BOILER OVERVIEW</a:t>
            </a:r>
            <a:endParaRPr lang="en-US" sz="3200" dirty="0">
              <a:solidFill>
                <a:srgbClr val="C00000"/>
              </a:solidFill>
            </a:endParaRPr>
          </a:p>
        </p:txBody>
      </p:sp>
    </p:spTree>
  </p:cSld>
  <p:clrMapOvr>
    <a:masterClrMapping/>
  </p:clrMapOvr>
  <p:transition>
    <p:fade/>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5"/>
          <p:cNvGrpSpPr/>
          <p:nvPr/>
        </p:nvGrpSpPr>
        <p:grpSpPr>
          <a:xfrm>
            <a:off x="0" y="0"/>
            <a:ext cx="9144000" cy="6858000"/>
            <a:chOff x="0" y="-152400"/>
            <a:chExt cx="9144000" cy="7010400"/>
          </a:xfrm>
        </p:grpSpPr>
        <p:pic>
          <p:nvPicPr>
            <p:cNvPr id="4" name="Picture 3" descr="nlcil_logo_new.jpg"/>
            <p:cNvPicPr>
              <a:picLocks noChangeAspect="1"/>
            </p:cNvPicPr>
            <p:nvPr/>
          </p:nvPicPr>
          <p:blipFill>
            <a:blip r:embed="rId2" cstate="print">
              <a:clrChange>
                <a:clrFrom>
                  <a:srgbClr val="FFFFFF"/>
                </a:clrFrom>
                <a:clrTo>
                  <a:srgbClr val="FFFFFF">
                    <a:alpha val="0"/>
                  </a:srgbClr>
                </a:clrTo>
              </a:clrChange>
            </a:blip>
            <a:stretch>
              <a:fillRect/>
            </a:stretch>
          </p:blipFill>
          <p:spPr>
            <a:xfrm>
              <a:off x="207536" y="97514"/>
              <a:ext cx="1392664" cy="1197886"/>
            </a:xfrm>
            <a:prstGeom prst="rect">
              <a:avLst/>
            </a:prstGeom>
          </p:spPr>
        </p:pic>
        <p:pic>
          <p:nvPicPr>
            <p:cNvPr id="7" name="Picture 2"/>
            <p:cNvPicPr>
              <a:picLocks noChangeAspect="1" noChangeArrowheads="1"/>
            </p:cNvPicPr>
            <p:nvPr/>
          </p:nvPicPr>
          <p:blipFill>
            <a:blip r:embed="rId3" cstate="print">
              <a:duotone>
                <a:schemeClr val="bg2">
                  <a:shade val="45000"/>
                  <a:satMod val="135000"/>
                </a:schemeClr>
                <a:prstClr val="white"/>
              </a:duotone>
            </a:blip>
            <a:srcRect/>
            <a:stretch>
              <a:fillRect/>
            </a:stretch>
          </p:blipFill>
          <p:spPr bwMode="auto">
            <a:xfrm>
              <a:off x="0" y="1371600"/>
              <a:ext cx="9144000" cy="5486400"/>
            </a:xfrm>
            <a:prstGeom prst="rect">
              <a:avLst/>
            </a:prstGeom>
            <a:noFill/>
            <a:ln w="9525">
              <a:solidFill>
                <a:schemeClr val="accent4"/>
              </a:solidFill>
              <a:miter lim="800000"/>
              <a:headEnd/>
              <a:tailEnd/>
            </a:ln>
            <a:effectLst>
              <a:glow rad="63500">
                <a:schemeClr val="accent1">
                  <a:satMod val="175000"/>
                  <a:alpha val="40000"/>
                </a:schemeClr>
              </a:glow>
              <a:outerShdw blurRad="50800" dist="38100" dir="5400000" algn="t" rotWithShape="0">
                <a:prstClr val="black">
                  <a:alpha val="40000"/>
                </a:prstClr>
              </a:outerShdw>
            </a:effectLst>
            <a:scene3d>
              <a:camera prst="orthographicFront">
                <a:rot lat="0" lon="0" rev="0"/>
              </a:camera>
              <a:lightRig rig="balanced" dir="t">
                <a:rot lat="0" lon="0" rev="8700000"/>
              </a:lightRig>
            </a:scene3d>
            <a:sp3d>
              <a:bevelT w="190500" h="38100"/>
            </a:sp3d>
          </p:spPr>
        </p:pic>
        <p:sp>
          <p:nvSpPr>
            <p:cNvPr id="8" name="Rectangle 7"/>
            <p:cNvSpPr/>
            <p:nvPr/>
          </p:nvSpPr>
          <p:spPr>
            <a:xfrm>
              <a:off x="1828800" y="-152400"/>
              <a:ext cx="5433219" cy="1604541"/>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0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NLC India Limited</a:t>
              </a:r>
            </a:p>
            <a:p>
              <a:pPr algn="ctr"/>
              <a:r>
                <a:rPr lang="en-US" sz="28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Barsingsar Thermal Power Station</a:t>
              </a:r>
            </a:p>
            <a:p>
              <a:pPr algn="ctr"/>
              <a:r>
                <a:rPr lang="en-US" sz="28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Boiler Maintenance</a:t>
              </a:r>
              <a:endParaRPr lang="en-US" sz="28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pic>
          <p:nvPicPr>
            <p:cNvPr id="9" name="Picture 8" descr="Gandhiji's Logo.png"/>
            <p:cNvPicPr>
              <a:picLocks noChangeAspect="1"/>
            </p:cNvPicPr>
            <p:nvPr/>
          </p:nvPicPr>
          <p:blipFill>
            <a:blip r:embed="rId4" cstate="print"/>
            <a:stretch>
              <a:fillRect/>
            </a:stretch>
          </p:blipFill>
          <p:spPr>
            <a:xfrm>
              <a:off x="7162800" y="0"/>
              <a:ext cx="1915550" cy="1371600"/>
            </a:xfrm>
            <a:prstGeom prst="rect">
              <a:avLst/>
            </a:prstGeom>
          </p:spPr>
        </p:pic>
      </p:grpSp>
      <p:sp>
        <p:nvSpPr>
          <p:cNvPr id="10" name="Rectangle 9"/>
          <p:cNvSpPr/>
          <p:nvPr/>
        </p:nvSpPr>
        <p:spPr>
          <a:xfrm>
            <a:off x="304800" y="1752600"/>
            <a:ext cx="8686800" cy="369332"/>
          </a:xfrm>
          <a:prstGeom prst="rect">
            <a:avLst/>
          </a:prstGeom>
        </p:spPr>
        <p:txBody>
          <a:bodyPr wrap="square">
            <a:spAutoFit/>
          </a:bodyPr>
          <a:lstStyle/>
          <a:p>
            <a:endParaRPr lang="en-US" b="1" dirty="0" smtClean="0">
              <a:solidFill>
                <a:srgbClr val="002060"/>
              </a:solidFill>
              <a:latin typeface="Bookman Old Style" pitchFamily="18" charset="0"/>
            </a:endParaRPr>
          </a:p>
        </p:txBody>
      </p:sp>
      <p:sp>
        <p:nvSpPr>
          <p:cNvPr id="11" name="Rectangle 10"/>
          <p:cNvSpPr/>
          <p:nvPr/>
        </p:nvSpPr>
        <p:spPr>
          <a:xfrm>
            <a:off x="2673082" y="3244334"/>
            <a:ext cx="184731" cy="369332"/>
          </a:xfrm>
          <a:prstGeom prst="rect">
            <a:avLst/>
          </a:prstGeom>
        </p:spPr>
        <p:txBody>
          <a:bodyPr wrap="none">
            <a:spAutoFit/>
          </a:bodyPr>
          <a:lstStyle/>
          <a:p>
            <a:endParaRPr lang="en-US" b="1" dirty="0" smtClean="0">
              <a:solidFill>
                <a:srgbClr val="002060"/>
              </a:solidFill>
              <a:latin typeface="Bookman Old Style" pitchFamily="18" charset="0"/>
            </a:endParaRPr>
          </a:p>
        </p:txBody>
      </p:sp>
      <p:sp>
        <p:nvSpPr>
          <p:cNvPr id="14" name="Subtitle 2"/>
          <p:cNvSpPr>
            <a:spLocks noGrp="1"/>
          </p:cNvSpPr>
          <p:nvPr>
            <p:ph type="subTitle" idx="1"/>
          </p:nvPr>
        </p:nvSpPr>
        <p:spPr>
          <a:xfrm>
            <a:off x="0" y="1447800"/>
            <a:ext cx="9144000" cy="5410200"/>
          </a:xfrm>
        </p:spPr>
        <p:txBody>
          <a:bodyPr/>
          <a:lstStyle/>
          <a:p>
            <a:endParaRPr lang="en-US" b="1" dirty="0" smtClean="0">
              <a:solidFill>
                <a:srgbClr val="002060"/>
              </a:solidFill>
              <a:latin typeface="Bookman Old Style" pitchFamily="18" charset="0"/>
            </a:endParaRPr>
          </a:p>
          <a:p>
            <a:endParaRPr lang="en-US" b="1" dirty="0" smtClean="0">
              <a:solidFill>
                <a:srgbClr val="002060"/>
              </a:solidFill>
              <a:latin typeface="Bookman Old Style" pitchFamily="18" charset="0"/>
            </a:endParaRPr>
          </a:p>
        </p:txBody>
      </p:sp>
      <p:sp>
        <p:nvSpPr>
          <p:cNvPr id="12" name="Plaque 11"/>
          <p:cNvSpPr/>
          <p:nvPr/>
        </p:nvSpPr>
        <p:spPr>
          <a:xfrm>
            <a:off x="1066800" y="3048000"/>
            <a:ext cx="3276600" cy="2514600"/>
          </a:xfrm>
          <a:prstGeom prst="plaqu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2800" b="1" dirty="0" smtClean="0">
                <a:ln>
                  <a:solidFill>
                    <a:srgbClr val="FF0000"/>
                  </a:solidFill>
                </a:ln>
                <a:solidFill>
                  <a:srgbClr val="B40C28"/>
                </a:solidFill>
                <a:latin typeface="Arial Rounded MT Bold" pitchFamily="34" charset="0"/>
              </a:rPr>
              <a:t>Barsingsar Thermal Power Plant</a:t>
            </a:r>
          </a:p>
        </p:txBody>
      </p:sp>
      <p:sp>
        <p:nvSpPr>
          <p:cNvPr id="13" name="Right Arrow 12"/>
          <p:cNvSpPr/>
          <p:nvPr/>
        </p:nvSpPr>
        <p:spPr>
          <a:xfrm>
            <a:off x="4343400" y="3200400"/>
            <a:ext cx="4114800" cy="2209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FBHE SIDE WALL AND PARTITION WALL</a:t>
            </a:r>
            <a:endParaRPr lang="en-US" sz="1600" dirty="0"/>
          </a:p>
        </p:txBody>
      </p:sp>
    </p:spTree>
  </p:cSld>
  <p:clrMapOvr>
    <a:masterClrMapping/>
  </p:clrMapOvr>
  <p:transition>
    <p:fade/>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grpSp>
        <p:nvGrpSpPr>
          <p:cNvPr id="2" name="Group 5"/>
          <p:cNvGrpSpPr/>
          <p:nvPr/>
        </p:nvGrpSpPr>
        <p:grpSpPr>
          <a:xfrm>
            <a:off x="0" y="0"/>
            <a:ext cx="9144000" cy="6858000"/>
            <a:chOff x="0" y="-152400"/>
            <a:chExt cx="9144000" cy="7010400"/>
          </a:xfrm>
        </p:grpSpPr>
        <p:pic>
          <p:nvPicPr>
            <p:cNvPr id="4" name="Picture 3" descr="nlcil_logo_new.jpg"/>
            <p:cNvPicPr>
              <a:picLocks noChangeAspect="1"/>
            </p:cNvPicPr>
            <p:nvPr/>
          </p:nvPicPr>
          <p:blipFill>
            <a:blip r:embed="rId2" cstate="print">
              <a:clrChange>
                <a:clrFrom>
                  <a:srgbClr val="FFFFFF"/>
                </a:clrFrom>
                <a:clrTo>
                  <a:srgbClr val="FFFFFF">
                    <a:alpha val="0"/>
                  </a:srgbClr>
                </a:clrTo>
              </a:clrChange>
            </a:blip>
            <a:stretch>
              <a:fillRect/>
            </a:stretch>
          </p:blipFill>
          <p:spPr>
            <a:xfrm>
              <a:off x="207536" y="97514"/>
              <a:ext cx="1392664" cy="1197886"/>
            </a:xfrm>
            <a:prstGeom prst="rect">
              <a:avLst/>
            </a:prstGeom>
          </p:spPr>
        </p:pic>
        <p:pic>
          <p:nvPicPr>
            <p:cNvPr id="7" name="Picture 2"/>
            <p:cNvPicPr>
              <a:picLocks noChangeAspect="1" noChangeArrowheads="1"/>
            </p:cNvPicPr>
            <p:nvPr/>
          </p:nvPicPr>
          <p:blipFill>
            <a:blip r:embed="rId3" cstate="print">
              <a:duotone>
                <a:schemeClr val="bg2">
                  <a:shade val="45000"/>
                  <a:satMod val="135000"/>
                </a:schemeClr>
                <a:prstClr val="white"/>
              </a:duotone>
            </a:blip>
            <a:srcRect/>
            <a:stretch>
              <a:fillRect/>
            </a:stretch>
          </p:blipFill>
          <p:spPr bwMode="auto">
            <a:xfrm>
              <a:off x="0" y="1371600"/>
              <a:ext cx="9144000" cy="5486400"/>
            </a:xfrm>
            <a:prstGeom prst="rect">
              <a:avLst/>
            </a:prstGeom>
            <a:noFill/>
            <a:ln w="9525">
              <a:solidFill>
                <a:schemeClr val="accent4"/>
              </a:solidFill>
              <a:miter lim="800000"/>
              <a:headEnd/>
              <a:tailEnd/>
            </a:ln>
            <a:effectLst>
              <a:glow rad="63500">
                <a:schemeClr val="accent1">
                  <a:satMod val="175000"/>
                  <a:alpha val="40000"/>
                </a:schemeClr>
              </a:glow>
              <a:outerShdw blurRad="50800" dist="38100" dir="5400000" algn="t" rotWithShape="0">
                <a:prstClr val="black">
                  <a:alpha val="40000"/>
                </a:prstClr>
              </a:outerShdw>
            </a:effectLst>
            <a:scene3d>
              <a:camera prst="orthographicFront">
                <a:rot lat="0" lon="0" rev="0"/>
              </a:camera>
              <a:lightRig rig="balanced" dir="t">
                <a:rot lat="0" lon="0" rev="8700000"/>
              </a:lightRig>
            </a:scene3d>
            <a:sp3d>
              <a:bevelT w="190500" h="38100"/>
            </a:sp3d>
          </p:spPr>
        </p:pic>
        <p:sp>
          <p:nvSpPr>
            <p:cNvPr id="8" name="Rectangle 7"/>
            <p:cNvSpPr/>
            <p:nvPr/>
          </p:nvSpPr>
          <p:spPr>
            <a:xfrm>
              <a:off x="1828800" y="-152400"/>
              <a:ext cx="5433219" cy="1604541"/>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0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NLC India Limited</a:t>
              </a:r>
            </a:p>
            <a:p>
              <a:pPr algn="ctr"/>
              <a:r>
                <a:rPr lang="en-US" sz="28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Barsingsar Thermal Power Station</a:t>
              </a:r>
            </a:p>
            <a:p>
              <a:pPr algn="ctr"/>
              <a:r>
                <a:rPr lang="en-US" sz="28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Boiler Maintenance</a:t>
              </a:r>
              <a:endParaRPr lang="en-US" sz="28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pic>
          <p:nvPicPr>
            <p:cNvPr id="9" name="Picture 8" descr="Gandhiji's Logo.png"/>
            <p:cNvPicPr>
              <a:picLocks noChangeAspect="1"/>
            </p:cNvPicPr>
            <p:nvPr/>
          </p:nvPicPr>
          <p:blipFill>
            <a:blip r:embed="rId4" cstate="print"/>
            <a:stretch>
              <a:fillRect/>
            </a:stretch>
          </p:blipFill>
          <p:spPr>
            <a:xfrm>
              <a:off x="7162800" y="0"/>
              <a:ext cx="1915550" cy="1371600"/>
            </a:xfrm>
            <a:prstGeom prst="rect">
              <a:avLst/>
            </a:prstGeom>
          </p:spPr>
        </p:pic>
      </p:grpSp>
      <p:sp>
        <p:nvSpPr>
          <p:cNvPr id="10" name="Rectangle 9"/>
          <p:cNvSpPr/>
          <p:nvPr/>
        </p:nvSpPr>
        <p:spPr>
          <a:xfrm>
            <a:off x="304800" y="1752600"/>
            <a:ext cx="8686800" cy="369332"/>
          </a:xfrm>
          <a:prstGeom prst="rect">
            <a:avLst/>
          </a:prstGeom>
        </p:spPr>
        <p:txBody>
          <a:bodyPr wrap="square">
            <a:spAutoFit/>
          </a:bodyPr>
          <a:lstStyle/>
          <a:p>
            <a:endParaRPr lang="en-US" b="1" dirty="0" smtClean="0">
              <a:solidFill>
                <a:srgbClr val="002060"/>
              </a:solidFill>
              <a:latin typeface="Bookman Old Style" pitchFamily="18" charset="0"/>
            </a:endParaRPr>
          </a:p>
        </p:txBody>
      </p:sp>
      <p:sp>
        <p:nvSpPr>
          <p:cNvPr id="11" name="Rectangle 10"/>
          <p:cNvSpPr/>
          <p:nvPr/>
        </p:nvSpPr>
        <p:spPr>
          <a:xfrm>
            <a:off x="2673082" y="3244334"/>
            <a:ext cx="184731" cy="369332"/>
          </a:xfrm>
          <a:prstGeom prst="rect">
            <a:avLst/>
          </a:prstGeom>
        </p:spPr>
        <p:txBody>
          <a:bodyPr wrap="none">
            <a:spAutoFit/>
          </a:bodyPr>
          <a:lstStyle/>
          <a:p>
            <a:endParaRPr lang="en-US" b="1" dirty="0" smtClean="0">
              <a:solidFill>
                <a:srgbClr val="002060"/>
              </a:solidFill>
              <a:latin typeface="Bookman Old Style" pitchFamily="18" charset="0"/>
            </a:endParaRPr>
          </a:p>
        </p:txBody>
      </p:sp>
      <p:sp>
        <p:nvSpPr>
          <p:cNvPr id="14" name="Subtitle 2"/>
          <p:cNvSpPr>
            <a:spLocks noGrp="1"/>
          </p:cNvSpPr>
          <p:nvPr>
            <p:ph type="subTitle" idx="1"/>
          </p:nvPr>
        </p:nvSpPr>
        <p:spPr>
          <a:xfrm>
            <a:off x="0" y="1447800"/>
            <a:ext cx="9144000" cy="5410200"/>
          </a:xfrm>
        </p:spPr>
        <p:txBody>
          <a:bodyPr/>
          <a:lstStyle/>
          <a:p>
            <a:endParaRPr lang="en-US" b="1" dirty="0" smtClean="0">
              <a:solidFill>
                <a:srgbClr val="002060"/>
              </a:solidFill>
              <a:latin typeface="Bookman Old Style" pitchFamily="18" charset="0"/>
            </a:endParaRPr>
          </a:p>
          <a:p>
            <a:endParaRPr lang="en-US" b="1" dirty="0" smtClean="0">
              <a:solidFill>
                <a:srgbClr val="002060"/>
              </a:solidFill>
              <a:latin typeface="Bookman Old Style" pitchFamily="18" charset="0"/>
            </a:endParaRPr>
          </a:p>
        </p:txBody>
      </p:sp>
      <p:pic>
        <p:nvPicPr>
          <p:cNvPr id="9218" name="Picture 2"/>
          <p:cNvPicPr>
            <a:picLocks noChangeAspect="1" noChangeArrowheads="1"/>
          </p:cNvPicPr>
          <p:nvPr/>
        </p:nvPicPr>
        <p:blipFill>
          <a:blip r:embed="rId5"/>
          <a:srcRect/>
          <a:stretch>
            <a:fillRect/>
          </a:stretch>
        </p:blipFill>
        <p:spPr bwMode="auto">
          <a:xfrm>
            <a:off x="0" y="1447800"/>
            <a:ext cx="9144000" cy="5410200"/>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grpSp>
        <p:nvGrpSpPr>
          <p:cNvPr id="2" name="Group 5"/>
          <p:cNvGrpSpPr/>
          <p:nvPr/>
        </p:nvGrpSpPr>
        <p:grpSpPr>
          <a:xfrm>
            <a:off x="-1" y="0"/>
            <a:ext cx="9217379" cy="6858000"/>
            <a:chOff x="-1" y="-152400"/>
            <a:chExt cx="9217379" cy="7010400"/>
          </a:xfrm>
        </p:grpSpPr>
        <p:pic>
          <p:nvPicPr>
            <p:cNvPr id="4" name="Picture 3" descr="nlcil_logo_new.jpg"/>
            <p:cNvPicPr>
              <a:picLocks noChangeAspect="1"/>
            </p:cNvPicPr>
            <p:nvPr/>
          </p:nvPicPr>
          <p:blipFill>
            <a:blip r:embed="rId2" cstate="print">
              <a:clrChange>
                <a:clrFrom>
                  <a:srgbClr val="FFFFFF"/>
                </a:clrFrom>
                <a:clrTo>
                  <a:srgbClr val="FFFFFF">
                    <a:alpha val="0"/>
                  </a:srgbClr>
                </a:clrTo>
              </a:clrChange>
            </a:blip>
            <a:stretch>
              <a:fillRect/>
            </a:stretch>
          </p:blipFill>
          <p:spPr>
            <a:xfrm>
              <a:off x="207536" y="97514"/>
              <a:ext cx="1392664" cy="1197886"/>
            </a:xfrm>
            <a:prstGeom prst="rect">
              <a:avLst/>
            </a:prstGeom>
          </p:spPr>
        </p:pic>
        <p:pic>
          <p:nvPicPr>
            <p:cNvPr id="7" name="Picture 2"/>
            <p:cNvPicPr>
              <a:picLocks noChangeAspect="1" noChangeArrowheads="1"/>
            </p:cNvPicPr>
            <p:nvPr/>
          </p:nvPicPr>
          <p:blipFill>
            <a:blip r:embed="rId3" cstate="print">
              <a:duotone>
                <a:schemeClr val="bg2">
                  <a:shade val="45000"/>
                  <a:satMod val="135000"/>
                </a:schemeClr>
                <a:prstClr val="white"/>
              </a:duotone>
            </a:blip>
            <a:srcRect/>
            <a:stretch>
              <a:fillRect/>
            </a:stretch>
          </p:blipFill>
          <p:spPr bwMode="auto">
            <a:xfrm>
              <a:off x="-1" y="1327573"/>
              <a:ext cx="9217379" cy="5530427"/>
            </a:xfrm>
            <a:prstGeom prst="rect">
              <a:avLst/>
            </a:prstGeom>
            <a:noFill/>
            <a:ln w="9525">
              <a:solidFill>
                <a:schemeClr val="accent4"/>
              </a:solidFill>
              <a:miter lim="800000"/>
              <a:headEnd/>
              <a:tailEnd/>
            </a:ln>
            <a:effectLst>
              <a:glow rad="63500">
                <a:schemeClr val="accent1">
                  <a:satMod val="175000"/>
                  <a:alpha val="40000"/>
                </a:schemeClr>
              </a:glow>
              <a:outerShdw blurRad="50800" dist="38100" dir="5400000" algn="t" rotWithShape="0">
                <a:prstClr val="black">
                  <a:alpha val="40000"/>
                </a:prstClr>
              </a:outerShdw>
            </a:effectLst>
            <a:scene3d>
              <a:camera prst="orthographicFront">
                <a:rot lat="0" lon="0" rev="0"/>
              </a:camera>
              <a:lightRig rig="balanced" dir="t">
                <a:rot lat="0" lon="0" rev="8700000"/>
              </a:lightRig>
            </a:scene3d>
            <a:sp3d>
              <a:bevelT w="190500" h="38100"/>
            </a:sp3d>
          </p:spPr>
        </p:pic>
        <p:sp>
          <p:nvSpPr>
            <p:cNvPr id="8" name="Rectangle 7"/>
            <p:cNvSpPr/>
            <p:nvPr/>
          </p:nvSpPr>
          <p:spPr>
            <a:xfrm>
              <a:off x="1828800" y="-152400"/>
              <a:ext cx="5433219" cy="1604541"/>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0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NLC India Limited</a:t>
              </a:r>
            </a:p>
            <a:p>
              <a:pPr algn="ctr"/>
              <a:r>
                <a:rPr lang="en-US" sz="28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Barsingsar Thermal Power Station</a:t>
              </a:r>
            </a:p>
            <a:p>
              <a:pPr algn="ctr"/>
              <a:r>
                <a:rPr lang="en-US" sz="28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Boiler Maintenance</a:t>
              </a:r>
              <a:endParaRPr lang="en-US" sz="28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pic>
          <p:nvPicPr>
            <p:cNvPr id="9" name="Picture 8" descr="Gandhiji's Logo.png"/>
            <p:cNvPicPr>
              <a:picLocks noChangeAspect="1"/>
            </p:cNvPicPr>
            <p:nvPr/>
          </p:nvPicPr>
          <p:blipFill>
            <a:blip r:embed="rId4" cstate="print"/>
            <a:stretch>
              <a:fillRect/>
            </a:stretch>
          </p:blipFill>
          <p:spPr>
            <a:xfrm>
              <a:off x="7162800" y="0"/>
              <a:ext cx="1915550" cy="1371600"/>
            </a:xfrm>
            <a:prstGeom prst="rect">
              <a:avLst/>
            </a:prstGeom>
          </p:spPr>
        </p:pic>
      </p:grpSp>
      <p:sp>
        <p:nvSpPr>
          <p:cNvPr id="10" name="Rectangle 9"/>
          <p:cNvSpPr/>
          <p:nvPr/>
        </p:nvSpPr>
        <p:spPr>
          <a:xfrm>
            <a:off x="304800" y="1752600"/>
            <a:ext cx="8686800" cy="369332"/>
          </a:xfrm>
          <a:prstGeom prst="rect">
            <a:avLst/>
          </a:prstGeom>
        </p:spPr>
        <p:txBody>
          <a:bodyPr wrap="square">
            <a:spAutoFit/>
          </a:bodyPr>
          <a:lstStyle/>
          <a:p>
            <a:endParaRPr lang="en-US" b="1" dirty="0" smtClean="0">
              <a:solidFill>
                <a:srgbClr val="002060"/>
              </a:solidFill>
              <a:latin typeface="Bookman Old Style" pitchFamily="18" charset="0"/>
            </a:endParaRPr>
          </a:p>
        </p:txBody>
      </p:sp>
      <p:sp>
        <p:nvSpPr>
          <p:cNvPr id="11" name="Rectangle 10"/>
          <p:cNvSpPr/>
          <p:nvPr/>
        </p:nvSpPr>
        <p:spPr>
          <a:xfrm>
            <a:off x="2673082" y="3244334"/>
            <a:ext cx="184731" cy="369332"/>
          </a:xfrm>
          <a:prstGeom prst="rect">
            <a:avLst/>
          </a:prstGeom>
        </p:spPr>
        <p:txBody>
          <a:bodyPr wrap="none">
            <a:spAutoFit/>
          </a:bodyPr>
          <a:lstStyle/>
          <a:p>
            <a:endParaRPr lang="en-US" b="1" dirty="0" smtClean="0">
              <a:solidFill>
                <a:srgbClr val="002060"/>
              </a:solidFill>
              <a:latin typeface="Bookman Old Style" pitchFamily="18" charset="0"/>
            </a:endParaRPr>
          </a:p>
        </p:txBody>
      </p:sp>
      <p:sp>
        <p:nvSpPr>
          <p:cNvPr id="14" name="Subtitle 2"/>
          <p:cNvSpPr>
            <a:spLocks noGrp="1"/>
          </p:cNvSpPr>
          <p:nvPr>
            <p:ph type="subTitle" idx="1"/>
          </p:nvPr>
        </p:nvSpPr>
        <p:spPr>
          <a:xfrm>
            <a:off x="0" y="1447800"/>
            <a:ext cx="9144000" cy="5410200"/>
          </a:xfrm>
        </p:spPr>
        <p:txBody>
          <a:bodyPr/>
          <a:lstStyle/>
          <a:p>
            <a:endParaRPr lang="en-US" b="1" dirty="0" smtClean="0">
              <a:solidFill>
                <a:srgbClr val="002060"/>
              </a:solidFill>
              <a:latin typeface="Bookman Old Style" pitchFamily="18" charset="0"/>
            </a:endParaRPr>
          </a:p>
          <a:p>
            <a:endParaRPr lang="en-US" b="1" dirty="0" smtClean="0">
              <a:solidFill>
                <a:srgbClr val="002060"/>
              </a:solidFill>
              <a:latin typeface="Bookman Old Style" pitchFamily="18" charset="0"/>
            </a:endParaRPr>
          </a:p>
        </p:txBody>
      </p:sp>
      <p:pic>
        <p:nvPicPr>
          <p:cNvPr id="12" name="Picture 3"/>
          <p:cNvPicPr>
            <a:picLocks noChangeAspect="1" noChangeArrowheads="1"/>
          </p:cNvPicPr>
          <p:nvPr/>
        </p:nvPicPr>
        <p:blipFill>
          <a:blip r:embed="rId5"/>
          <a:srcRect/>
          <a:stretch>
            <a:fillRect/>
          </a:stretch>
        </p:blipFill>
        <p:spPr bwMode="auto">
          <a:xfrm>
            <a:off x="5562600" y="2362200"/>
            <a:ext cx="3581400" cy="4495800"/>
          </a:xfrm>
          <a:prstGeom prst="rect">
            <a:avLst/>
          </a:prstGeom>
          <a:noFill/>
          <a:ln w="9525">
            <a:noFill/>
            <a:miter lim="800000"/>
            <a:headEnd/>
            <a:tailEnd/>
          </a:ln>
          <a:effectLst/>
        </p:spPr>
      </p:pic>
      <p:pic>
        <p:nvPicPr>
          <p:cNvPr id="13" name="Picture 4" descr="D:\BM\Bhupendra\Planning\tube falure report\2018\R#13 U-2 10.03.2018 FBHE-1 &amp; 3 EC  side wall\FBHE-1 U-2 10.03.2018.jpg"/>
          <p:cNvPicPr>
            <a:picLocks noChangeAspect="1" noChangeArrowheads="1"/>
          </p:cNvPicPr>
          <p:nvPr/>
        </p:nvPicPr>
        <p:blipFill>
          <a:blip r:embed="rId6" cstate="print"/>
          <a:srcRect/>
          <a:stretch>
            <a:fillRect/>
          </a:stretch>
        </p:blipFill>
        <p:spPr bwMode="auto">
          <a:xfrm>
            <a:off x="0" y="2286000"/>
            <a:ext cx="3810000" cy="4572000"/>
          </a:xfrm>
          <a:prstGeom prst="rect">
            <a:avLst/>
          </a:prstGeom>
          <a:noFill/>
        </p:spPr>
      </p:pic>
      <p:sp>
        <p:nvSpPr>
          <p:cNvPr id="15" name="Rectangle 14"/>
          <p:cNvSpPr/>
          <p:nvPr/>
        </p:nvSpPr>
        <p:spPr>
          <a:xfrm>
            <a:off x="0" y="1447800"/>
            <a:ext cx="9144000" cy="461665"/>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400" b="1" cap="none" spc="50" dirty="0" smtClean="0">
                <a:ln w="11430"/>
                <a:effectLst>
                  <a:outerShdw blurRad="76200" dist="50800" dir="5400000" algn="tl" rotWithShape="0">
                    <a:srgbClr val="000000">
                      <a:alpha val="65000"/>
                    </a:srgbClr>
                  </a:outerShdw>
                </a:effectLst>
              </a:rPr>
              <a:t>FBHE-1 CORNER TUBE AND FBHE-3 SIDE WALL IN U#2 10.03.2018 </a:t>
            </a:r>
            <a:endParaRPr lang="en-US" sz="2400" b="1" cap="none" spc="50" dirty="0">
              <a:ln w="11430"/>
              <a:effectLst>
                <a:outerShdw blurRad="76200" dist="50800" dir="5400000" algn="tl" rotWithShape="0">
                  <a:srgbClr val="000000">
                    <a:alpha val="65000"/>
                  </a:srgbClr>
                </a:outerShdw>
              </a:effectLst>
            </a:endParaRPr>
          </a:p>
        </p:txBody>
      </p:sp>
    </p:spTree>
  </p:cSld>
  <p:clrMapOvr>
    <a:masterClrMapping/>
  </p:clrMapOvr>
  <p:transition>
    <p:fade/>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grpSp>
        <p:nvGrpSpPr>
          <p:cNvPr id="2" name="Group 5"/>
          <p:cNvGrpSpPr/>
          <p:nvPr/>
        </p:nvGrpSpPr>
        <p:grpSpPr>
          <a:xfrm>
            <a:off x="0" y="0"/>
            <a:ext cx="9144000" cy="6858000"/>
            <a:chOff x="0" y="-152400"/>
            <a:chExt cx="9144000" cy="7010400"/>
          </a:xfrm>
        </p:grpSpPr>
        <p:pic>
          <p:nvPicPr>
            <p:cNvPr id="4" name="Picture 3" descr="nlcil_logo_new.jpg"/>
            <p:cNvPicPr>
              <a:picLocks noChangeAspect="1"/>
            </p:cNvPicPr>
            <p:nvPr/>
          </p:nvPicPr>
          <p:blipFill>
            <a:blip r:embed="rId2" cstate="print">
              <a:clrChange>
                <a:clrFrom>
                  <a:srgbClr val="FFFFFF"/>
                </a:clrFrom>
                <a:clrTo>
                  <a:srgbClr val="FFFFFF">
                    <a:alpha val="0"/>
                  </a:srgbClr>
                </a:clrTo>
              </a:clrChange>
            </a:blip>
            <a:stretch>
              <a:fillRect/>
            </a:stretch>
          </p:blipFill>
          <p:spPr>
            <a:xfrm>
              <a:off x="207536" y="97514"/>
              <a:ext cx="1392664" cy="1197886"/>
            </a:xfrm>
            <a:prstGeom prst="rect">
              <a:avLst/>
            </a:prstGeom>
          </p:spPr>
        </p:pic>
        <p:pic>
          <p:nvPicPr>
            <p:cNvPr id="7" name="Picture 2"/>
            <p:cNvPicPr>
              <a:picLocks noChangeAspect="1" noChangeArrowheads="1"/>
            </p:cNvPicPr>
            <p:nvPr/>
          </p:nvPicPr>
          <p:blipFill>
            <a:blip r:embed="rId3" cstate="print">
              <a:duotone>
                <a:schemeClr val="bg2">
                  <a:shade val="45000"/>
                  <a:satMod val="135000"/>
                </a:schemeClr>
                <a:prstClr val="white"/>
              </a:duotone>
            </a:blip>
            <a:srcRect/>
            <a:stretch>
              <a:fillRect/>
            </a:stretch>
          </p:blipFill>
          <p:spPr bwMode="auto">
            <a:xfrm>
              <a:off x="0" y="1371600"/>
              <a:ext cx="9144000" cy="5486400"/>
            </a:xfrm>
            <a:prstGeom prst="rect">
              <a:avLst/>
            </a:prstGeom>
            <a:noFill/>
            <a:ln w="9525">
              <a:solidFill>
                <a:schemeClr val="accent4"/>
              </a:solidFill>
              <a:miter lim="800000"/>
              <a:headEnd/>
              <a:tailEnd/>
            </a:ln>
            <a:effectLst>
              <a:glow rad="63500">
                <a:schemeClr val="accent1">
                  <a:satMod val="175000"/>
                  <a:alpha val="40000"/>
                </a:schemeClr>
              </a:glow>
              <a:outerShdw blurRad="50800" dist="38100" dir="5400000" algn="t" rotWithShape="0">
                <a:prstClr val="black">
                  <a:alpha val="40000"/>
                </a:prstClr>
              </a:outerShdw>
            </a:effectLst>
            <a:scene3d>
              <a:camera prst="orthographicFront">
                <a:rot lat="0" lon="0" rev="0"/>
              </a:camera>
              <a:lightRig rig="balanced" dir="t">
                <a:rot lat="0" lon="0" rev="8700000"/>
              </a:lightRig>
            </a:scene3d>
            <a:sp3d>
              <a:bevelT w="190500" h="38100"/>
            </a:sp3d>
          </p:spPr>
        </p:pic>
        <p:sp>
          <p:nvSpPr>
            <p:cNvPr id="8" name="Rectangle 7"/>
            <p:cNvSpPr/>
            <p:nvPr/>
          </p:nvSpPr>
          <p:spPr>
            <a:xfrm>
              <a:off x="1828800" y="-152400"/>
              <a:ext cx="5433219" cy="1604541"/>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0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NLC India Limited</a:t>
              </a:r>
            </a:p>
            <a:p>
              <a:pPr algn="ctr"/>
              <a:r>
                <a:rPr lang="en-US" sz="28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Barsingsar Thermal Power Station</a:t>
              </a:r>
            </a:p>
            <a:p>
              <a:pPr algn="ctr"/>
              <a:r>
                <a:rPr lang="en-US" sz="28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Boiler Maintenance</a:t>
              </a:r>
              <a:endParaRPr lang="en-US" sz="28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pic>
          <p:nvPicPr>
            <p:cNvPr id="9" name="Picture 8" descr="Gandhiji's Logo.png"/>
            <p:cNvPicPr>
              <a:picLocks noChangeAspect="1"/>
            </p:cNvPicPr>
            <p:nvPr/>
          </p:nvPicPr>
          <p:blipFill>
            <a:blip r:embed="rId4" cstate="print"/>
            <a:stretch>
              <a:fillRect/>
            </a:stretch>
          </p:blipFill>
          <p:spPr>
            <a:xfrm>
              <a:off x="7162800" y="0"/>
              <a:ext cx="1915550" cy="1371600"/>
            </a:xfrm>
            <a:prstGeom prst="rect">
              <a:avLst/>
            </a:prstGeom>
          </p:spPr>
        </p:pic>
      </p:grpSp>
      <p:sp>
        <p:nvSpPr>
          <p:cNvPr id="10" name="Rectangle 9"/>
          <p:cNvSpPr/>
          <p:nvPr/>
        </p:nvSpPr>
        <p:spPr>
          <a:xfrm>
            <a:off x="304800" y="1752600"/>
            <a:ext cx="8686800" cy="369332"/>
          </a:xfrm>
          <a:prstGeom prst="rect">
            <a:avLst/>
          </a:prstGeom>
        </p:spPr>
        <p:txBody>
          <a:bodyPr wrap="square">
            <a:spAutoFit/>
          </a:bodyPr>
          <a:lstStyle/>
          <a:p>
            <a:endParaRPr lang="en-US" b="1" dirty="0" smtClean="0">
              <a:solidFill>
                <a:srgbClr val="002060"/>
              </a:solidFill>
              <a:latin typeface="Bookman Old Style" pitchFamily="18" charset="0"/>
            </a:endParaRPr>
          </a:p>
        </p:txBody>
      </p:sp>
      <p:sp>
        <p:nvSpPr>
          <p:cNvPr id="11" name="Rectangle 10"/>
          <p:cNvSpPr/>
          <p:nvPr/>
        </p:nvSpPr>
        <p:spPr>
          <a:xfrm>
            <a:off x="2673082" y="3244334"/>
            <a:ext cx="184731" cy="369332"/>
          </a:xfrm>
          <a:prstGeom prst="rect">
            <a:avLst/>
          </a:prstGeom>
        </p:spPr>
        <p:txBody>
          <a:bodyPr wrap="none">
            <a:spAutoFit/>
          </a:bodyPr>
          <a:lstStyle/>
          <a:p>
            <a:endParaRPr lang="en-US" b="1" dirty="0" smtClean="0">
              <a:solidFill>
                <a:srgbClr val="002060"/>
              </a:solidFill>
              <a:latin typeface="Bookman Old Style" pitchFamily="18" charset="0"/>
            </a:endParaRPr>
          </a:p>
        </p:txBody>
      </p:sp>
      <p:sp>
        <p:nvSpPr>
          <p:cNvPr id="14" name="Subtitle 2"/>
          <p:cNvSpPr>
            <a:spLocks noGrp="1"/>
          </p:cNvSpPr>
          <p:nvPr>
            <p:ph type="subTitle" idx="1"/>
          </p:nvPr>
        </p:nvSpPr>
        <p:spPr>
          <a:xfrm>
            <a:off x="0" y="1447800"/>
            <a:ext cx="9144000" cy="5410200"/>
          </a:xfrm>
        </p:spPr>
        <p:txBody>
          <a:bodyPr/>
          <a:lstStyle/>
          <a:p>
            <a:endParaRPr lang="en-US" b="1" dirty="0" smtClean="0">
              <a:solidFill>
                <a:srgbClr val="002060"/>
              </a:solidFill>
              <a:latin typeface="Bookman Old Style" pitchFamily="18" charset="0"/>
            </a:endParaRPr>
          </a:p>
          <a:p>
            <a:endParaRPr lang="en-US" b="1" dirty="0" smtClean="0">
              <a:solidFill>
                <a:srgbClr val="002060"/>
              </a:solidFill>
              <a:latin typeface="Bookman Old Style" pitchFamily="18" charset="0"/>
            </a:endParaRPr>
          </a:p>
        </p:txBody>
      </p:sp>
      <p:pic>
        <p:nvPicPr>
          <p:cNvPr id="11266" name="Picture 2"/>
          <p:cNvPicPr>
            <a:picLocks noChangeAspect="1" noChangeArrowheads="1"/>
          </p:cNvPicPr>
          <p:nvPr/>
        </p:nvPicPr>
        <p:blipFill>
          <a:blip r:embed="rId5" cstate="print"/>
          <a:srcRect/>
          <a:stretch>
            <a:fillRect/>
          </a:stretch>
        </p:blipFill>
        <p:spPr bwMode="auto">
          <a:xfrm>
            <a:off x="0" y="1473200"/>
            <a:ext cx="3200400" cy="5384800"/>
          </a:xfrm>
          <a:prstGeom prst="rect">
            <a:avLst/>
          </a:prstGeom>
          <a:noFill/>
          <a:ln w="9525">
            <a:noFill/>
            <a:miter lim="800000"/>
            <a:headEnd/>
            <a:tailEnd/>
          </a:ln>
          <a:effectLst/>
        </p:spPr>
      </p:pic>
      <p:sp>
        <p:nvSpPr>
          <p:cNvPr id="12" name="Rectangle 11"/>
          <p:cNvSpPr/>
          <p:nvPr/>
        </p:nvSpPr>
        <p:spPr>
          <a:xfrm>
            <a:off x="3200400" y="1524000"/>
            <a:ext cx="838199" cy="5016758"/>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0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U#2 20. 03. 2018</a:t>
            </a:r>
            <a:endParaRPr lang="en-US" sz="28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pic>
        <p:nvPicPr>
          <p:cNvPr id="11267" name="Picture 3" descr="D:\BM\Bhupendra\Planning\tube falure report\2018\U-2 28.07.2018 FBHE-4 EC side &amp; front tube\JPG; x-apple-part-url=D70A23A3-B3C3-46FB-802D-D0305040D0FB.jpg"/>
          <p:cNvPicPr>
            <a:picLocks noChangeAspect="1" noChangeArrowheads="1"/>
          </p:cNvPicPr>
          <p:nvPr/>
        </p:nvPicPr>
        <p:blipFill>
          <a:blip r:embed="rId6" cstate="print"/>
          <a:srcRect/>
          <a:stretch>
            <a:fillRect/>
          </a:stretch>
        </p:blipFill>
        <p:spPr bwMode="auto">
          <a:xfrm>
            <a:off x="4038600" y="1524000"/>
            <a:ext cx="4800600" cy="4643203"/>
          </a:xfrm>
          <a:prstGeom prst="rect">
            <a:avLst/>
          </a:prstGeom>
          <a:noFill/>
        </p:spPr>
      </p:pic>
      <p:sp>
        <p:nvSpPr>
          <p:cNvPr id="13" name="Rectangle 12"/>
          <p:cNvSpPr/>
          <p:nvPr/>
        </p:nvSpPr>
        <p:spPr>
          <a:xfrm>
            <a:off x="4495800" y="6150114"/>
            <a:ext cx="3886200" cy="707886"/>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0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U#2 28. 07. 2018</a:t>
            </a:r>
            <a:endParaRPr lang="en-US" sz="28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cSld>
  <p:clrMapOvr>
    <a:masterClrMapping/>
  </p:clrMapOvr>
  <p:transition>
    <p:fade/>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5"/>
          <p:cNvGrpSpPr/>
          <p:nvPr/>
        </p:nvGrpSpPr>
        <p:grpSpPr>
          <a:xfrm>
            <a:off x="0" y="0"/>
            <a:ext cx="9144000" cy="6858000"/>
            <a:chOff x="0" y="-152400"/>
            <a:chExt cx="9144000" cy="7010400"/>
          </a:xfrm>
        </p:grpSpPr>
        <p:pic>
          <p:nvPicPr>
            <p:cNvPr id="4" name="Picture 3" descr="nlcil_logo_new.jpg"/>
            <p:cNvPicPr>
              <a:picLocks noChangeAspect="1"/>
            </p:cNvPicPr>
            <p:nvPr/>
          </p:nvPicPr>
          <p:blipFill>
            <a:blip r:embed="rId2" cstate="print">
              <a:clrChange>
                <a:clrFrom>
                  <a:srgbClr val="FFFFFF"/>
                </a:clrFrom>
                <a:clrTo>
                  <a:srgbClr val="FFFFFF">
                    <a:alpha val="0"/>
                  </a:srgbClr>
                </a:clrTo>
              </a:clrChange>
            </a:blip>
            <a:stretch>
              <a:fillRect/>
            </a:stretch>
          </p:blipFill>
          <p:spPr>
            <a:xfrm>
              <a:off x="207536" y="97514"/>
              <a:ext cx="1392664" cy="1197886"/>
            </a:xfrm>
            <a:prstGeom prst="rect">
              <a:avLst/>
            </a:prstGeom>
          </p:spPr>
        </p:pic>
        <p:pic>
          <p:nvPicPr>
            <p:cNvPr id="7" name="Picture 2"/>
            <p:cNvPicPr>
              <a:picLocks noChangeAspect="1" noChangeArrowheads="1"/>
            </p:cNvPicPr>
            <p:nvPr/>
          </p:nvPicPr>
          <p:blipFill>
            <a:blip r:embed="rId3" cstate="print">
              <a:duotone>
                <a:schemeClr val="bg2">
                  <a:shade val="45000"/>
                  <a:satMod val="135000"/>
                </a:schemeClr>
                <a:prstClr val="white"/>
              </a:duotone>
            </a:blip>
            <a:srcRect/>
            <a:stretch>
              <a:fillRect/>
            </a:stretch>
          </p:blipFill>
          <p:spPr bwMode="auto">
            <a:xfrm>
              <a:off x="0" y="1371600"/>
              <a:ext cx="9144000" cy="5486400"/>
            </a:xfrm>
            <a:prstGeom prst="rect">
              <a:avLst/>
            </a:prstGeom>
            <a:noFill/>
            <a:ln w="9525">
              <a:solidFill>
                <a:schemeClr val="accent4"/>
              </a:solidFill>
              <a:miter lim="800000"/>
              <a:headEnd/>
              <a:tailEnd/>
            </a:ln>
            <a:effectLst>
              <a:glow rad="63500">
                <a:schemeClr val="accent1">
                  <a:satMod val="175000"/>
                  <a:alpha val="40000"/>
                </a:schemeClr>
              </a:glow>
              <a:outerShdw blurRad="50800" dist="38100" dir="5400000" algn="t" rotWithShape="0">
                <a:prstClr val="black">
                  <a:alpha val="40000"/>
                </a:prstClr>
              </a:outerShdw>
            </a:effectLst>
            <a:scene3d>
              <a:camera prst="orthographicFront">
                <a:rot lat="0" lon="0" rev="0"/>
              </a:camera>
              <a:lightRig rig="balanced" dir="t">
                <a:rot lat="0" lon="0" rev="8700000"/>
              </a:lightRig>
            </a:scene3d>
            <a:sp3d>
              <a:bevelT w="190500" h="38100"/>
            </a:sp3d>
          </p:spPr>
        </p:pic>
        <p:sp>
          <p:nvSpPr>
            <p:cNvPr id="8" name="Rectangle 7"/>
            <p:cNvSpPr/>
            <p:nvPr/>
          </p:nvSpPr>
          <p:spPr>
            <a:xfrm>
              <a:off x="1828800" y="-152400"/>
              <a:ext cx="5433219" cy="1604541"/>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0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NLC India Limited</a:t>
              </a:r>
            </a:p>
            <a:p>
              <a:pPr algn="ctr"/>
              <a:r>
                <a:rPr lang="en-US" sz="28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Barsingsar Thermal Power Station</a:t>
              </a:r>
            </a:p>
            <a:p>
              <a:pPr algn="ctr"/>
              <a:r>
                <a:rPr lang="en-US" sz="28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Boiler Maintenance</a:t>
              </a:r>
              <a:endParaRPr lang="en-US" sz="28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pic>
          <p:nvPicPr>
            <p:cNvPr id="9" name="Picture 8" descr="Gandhiji's Logo.png"/>
            <p:cNvPicPr>
              <a:picLocks noChangeAspect="1"/>
            </p:cNvPicPr>
            <p:nvPr/>
          </p:nvPicPr>
          <p:blipFill>
            <a:blip r:embed="rId4" cstate="print"/>
            <a:stretch>
              <a:fillRect/>
            </a:stretch>
          </p:blipFill>
          <p:spPr>
            <a:xfrm>
              <a:off x="7162800" y="0"/>
              <a:ext cx="1915550" cy="1371600"/>
            </a:xfrm>
            <a:prstGeom prst="rect">
              <a:avLst/>
            </a:prstGeom>
          </p:spPr>
        </p:pic>
      </p:grpSp>
      <p:sp>
        <p:nvSpPr>
          <p:cNvPr id="10" name="Rectangle 9"/>
          <p:cNvSpPr/>
          <p:nvPr/>
        </p:nvSpPr>
        <p:spPr>
          <a:xfrm>
            <a:off x="304800" y="1752600"/>
            <a:ext cx="8686800" cy="369332"/>
          </a:xfrm>
          <a:prstGeom prst="rect">
            <a:avLst/>
          </a:prstGeom>
        </p:spPr>
        <p:txBody>
          <a:bodyPr wrap="square">
            <a:spAutoFit/>
          </a:bodyPr>
          <a:lstStyle/>
          <a:p>
            <a:endParaRPr lang="en-US" b="1" dirty="0" smtClean="0">
              <a:solidFill>
                <a:srgbClr val="002060"/>
              </a:solidFill>
              <a:latin typeface="Bookman Old Style" pitchFamily="18" charset="0"/>
            </a:endParaRPr>
          </a:p>
        </p:txBody>
      </p:sp>
      <p:sp>
        <p:nvSpPr>
          <p:cNvPr id="11" name="Rectangle 10"/>
          <p:cNvSpPr/>
          <p:nvPr/>
        </p:nvSpPr>
        <p:spPr>
          <a:xfrm>
            <a:off x="2673082" y="3244334"/>
            <a:ext cx="184731" cy="369332"/>
          </a:xfrm>
          <a:prstGeom prst="rect">
            <a:avLst/>
          </a:prstGeom>
        </p:spPr>
        <p:txBody>
          <a:bodyPr wrap="none">
            <a:spAutoFit/>
          </a:bodyPr>
          <a:lstStyle/>
          <a:p>
            <a:endParaRPr lang="en-US" b="1" dirty="0" smtClean="0">
              <a:solidFill>
                <a:srgbClr val="002060"/>
              </a:solidFill>
              <a:latin typeface="Bookman Old Style" pitchFamily="18" charset="0"/>
            </a:endParaRPr>
          </a:p>
        </p:txBody>
      </p:sp>
      <p:sp>
        <p:nvSpPr>
          <p:cNvPr id="14" name="Subtitle 2"/>
          <p:cNvSpPr>
            <a:spLocks noGrp="1"/>
          </p:cNvSpPr>
          <p:nvPr>
            <p:ph type="subTitle" idx="1"/>
          </p:nvPr>
        </p:nvSpPr>
        <p:spPr>
          <a:xfrm>
            <a:off x="0" y="1447800"/>
            <a:ext cx="9144000" cy="5410200"/>
          </a:xfrm>
        </p:spPr>
        <p:txBody>
          <a:bodyPr/>
          <a:lstStyle/>
          <a:p>
            <a:endParaRPr lang="en-US" b="1" dirty="0" smtClean="0">
              <a:solidFill>
                <a:srgbClr val="002060"/>
              </a:solidFill>
              <a:latin typeface="Bookman Old Style" pitchFamily="18" charset="0"/>
            </a:endParaRPr>
          </a:p>
          <a:p>
            <a:endParaRPr lang="en-US" b="1" dirty="0" smtClean="0">
              <a:solidFill>
                <a:srgbClr val="002060"/>
              </a:solidFill>
              <a:latin typeface="Bookman Old Style" pitchFamily="18" charset="0"/>
            </a:endParaRPr>
          </a:p>
        </p:txBody>
      </p:sp>
      <p:pic>
        <p:nvPicPr>
          <p:cNvPr id="12290" name="Picture 2" descr="D:\BM\Bhupendra\Planning\tube falure report\2018\R#17 U-1 FBHE-4 partition wall 15.09.2018\JPG; x-apple-part-url=B3C1AB95-058B-4F10-8697-B9329D064896.jpg"/>
          <p:cNvPicPr>
            <a:picLocks noChangeAspect="1" noChangeArrowheads="1"/>
          </p:cNvPicPr>
          <p:nvPr/>
        </p:nvPicPr>
        <p:blipFill>
          <a:blip r:embed="rId5" cstate="print"/>
          <a:srcRect/>
          <a:stretch>
            <a:fillRect/>
          </a:stretch>
        </p:blipFill>
        <p:spPr bwMode="auto">
          <a:xfrm>
            <a:off x="0" y="2057400"/>
            <a:ext cx="3733800" cy="4800600"/>
          </a:xfrm>
          <a:prstGeom prst="rect">
            <a:avLst/>
          </a:prstGeom>
          <a:noFill/>
        </p:spPr>
      </p:pic>
      <p:sp>
        <p:nvSpPr>
          <p:cNvPr id="12" name="Rectangle 11"/>
          <p:cNvSpPr/>
          <p:nvPr/>
        </p:nvSpPr>
        <p:spPr>
          <a:xfrm>
            <a:off x="0" y="1524000"/>
            <a:ext cx="9144000" cy="461665"/>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U#1 FBHE-4 PARTITION WALL ON 15.09.2018</a:t>
            </a:r>
            <a:endParaRPr lang="en-US" sz="2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pic>
        <p:nvPicPr>
          <p:cNvPr id="12291" name="Picture 3"/>
          <p:cNvPicPr>
            <a:picLocks noChangeAspect="1" noChangeArrowheads="1"/>
          </p:cNvPicPr>
          <p:nvPr/>
        </p:nvPicPr>
        <p:blipFill>
          <a:blip r:embed="rId6"/>
          <a:srcRect/>
          <a:stretch>
            <a:fillRect/>
          </a:stretch>
        </p:blipFill>
        <p:spPr bwMode="auto">
          <a:xfrm>
            <a:off x="4038600" y="1951307"/>
            <a:ext cx="5105400" cy="4934242"/>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5"/>
          <p:cNvGrpSpPr/>
          <p:nvPr/>
        </p:nvGrpSpPr>
        <p:grpSpPr>
          <a:xfrm>
            <a:off x="0" y="0"/>
            <a:ext cx="9144000" cy="6858000"/>
            <a:chOff x="0" y="-152400"/>
            <a:chExt cx="9144000" cy="7010400"/>
          </a:xfrm>
        </p:grpSpPr>
        <p:pic>
          <p:nvPicPr>
            <p:cNvPr id="4" name="Picture 3" descr="nlcil_logo_new.jpg"/>
            <p:cNvPicPr>
              <a:picLocks noChangeAspect="1"/>
            </p:cNvPicPr>
            <p:nvPr/>
          </p:nvPicPr>
          <p:blipFill>
            <a:blip r:embed="rId2" cstate="print">
              <a:clrChange>
                <a:clrFrom>
                  <a:srgbClr val="FFFFFF"/>
                </a:clrFrom>
                <a:clrTo>
                  <a:srgbClr val="FFFFFF">
                    <a:alpha val="0"/>
                  </a:srgbClr>
                </a:clrTo>
              </a:clrChange>
            </a:blip>
            <a:stretch>
              <a:fillRect/>
            </a:stretch>
          </p:blipFill>
          <p:spPr>
            <a:xfrm>
              <a:off x="207536" y="97514"/>
              <a:ext cx="1392664" cy="1197886"/>
            </a:xfrm>
            <a:prstGeom prst="rect">
              <a:avLst/>
            </a:prstGeom>
          </p:spPr>
        </p:pic>
        <p:pic>
          <p:nvPicPr>
            <p:cNvPr id="7" name="Picture 2"/>
            <p:cNvPicPr>
              <a:picLocks noChangeAspect="1" noChangeArrowheads="1"/>
            </p:cNvPicPr>
            <p:nvPr/>
          </p:nvPicPr>
          <p:blipFill>
            <a:blip r:embed="rId3" cstate="print">
              <a:duotone>
                <a:schemeClr val="bg2">
                  <a:shade val="45000"/>
                  <a:satMod val="135000"/>
                </a:schemeClr>
                <a:prstClr val="white"/>
              </a:duotone>
            </a:blip>
            <a:srcRect/>
            <a:stretch>
              <a:fillRect/>
            </a:stretch>
          </p:blipFill>
          <p:spPr bwMode="auto">
            <a:xfrm>
              <a:off x="0" y="1371600"/>
              <a:ext cx="9144000" cy="5486400"/>
            </a:xfrm>
            <a:prstGeom prst="rect">
              <a:avLst/>
            </a:prstGeom>
            <a:noFill/>
            <a:ln w="9525">
              <a:solidFill>
                <a:schemeClr val="accent4"/>
              </a:solidFill>
              <a:miter lim="800000"/>
              <a:headEnd/>
              <a:tailEnd/>
            </a:ln>
            <a:effectLst>
              <a:glow rad="63500">
                <a:schemeClr val="accent1">
                  <a:satMod val="175000"/>
                  <a:alpha val="40000"/>
                </a:schemeClr>
              </a:glow>
              <a:outerShdw blurRad="50800" dist="38100" dir="5400000" algn="t" rotWithShape="0">
                <a:prstClr val="black">
                  <a:alpha val="40000"/>
                </a:prstClr>
              </a:outerShdw>
            </a:effectLst>
            <a:scene3d>
              <a:camera prst="orthographicFront">
                <a:rot lat="0" lon="0" rev="0"/>
              </a:camera>
              <a:lightRig rig="balanced" dir="t">
                <a:rot lat="0" lon="0" rev="8700000"/>
              </a:lightRig>
            </a:scene3d>
            <a:sp3d>
              <a:bevelT w="190500" h="38100"/>
            </a:sp3d>
          </p:spPr>
        </p:pic>
        <p:sp>
          <p:nvSpPr>
            <p:cNvPr id="8" name="Rectangle 7"/>
            <p:cNvSpPr/>
            <p:nvPr/>
          </p:nvSpPr>
          <p:spPr>
            <a:xfrm>
              <a:off x="1828800" y="-152400"/>
              <a:ext cx="5433219" cy="1604541"/>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0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NLC India Limited</a:t>
              </a:r>
            </a:p>
            <a:p>
              <a:pPr algn="ctr"/>
              <a:r>
                <a:rPr lang="en-US" sz="28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Barsingsar Thermal Power Station</a:t>
              </a:r>
            </a:p>
            <a:p>
              <a:pPr algn="ctr"/>
              <a:r>
                <a:rPr lang="en-US" sz="28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Boiler Maintenance</a:t>
              </a:r>
              <a:endParaRPr lang="en-US" sz="28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pic>
          <p:nvPicPr>
            <p:cNvPr id="9" name="Picture 8" descr="Gandhiji's Logo.png"/>
            <p:cNvPicPr>
              <a:picLocks noChangeAspect="1"/>
            </p:cNvPicPr>
            <p:nvPr/>
          </p:nvPicPr>
          <p:blipFill>
            <a:blip r:embed="rId4" cstate="print"/>
            <a:stretch>
              <a:fillRect/>
            </a:stretch>
          </p:blipFill>
          <p:spPr>
            <a:xfrm>
              <a:off x="7162800" y="0"/>
              <a:ext cx="1915550" cy="1371600"/>
            </a:xfrm>
            <a:prstGeom prst="rect">
              <a:avLst/>
            </a:prstGeom>
          </p:spPr>
        </p:pic>
      </p:grpSp>
      <p:sp>
        <p:nvSpPr>
          <p:cNvPr id="10" name="Rectangle 9"/>
          <p:cNvSpPr/>
          <p:nvPr/>
        </p:nvSpPr>
        <p:spPr>
          <a:xfrm>
            <a:off x="304800" y="1752600"/>
            <a:ext cx="8686800" cy="369332"/>
          </a:xfrm>
          <a:prstGeom prst="rect">
            <a:avLst/>
          </a:prstGeom>
        </p:spPr>
        <p:txBody>
          <a:bodyPr wrap="square">
            <a:spAutoFit/>
          </a:bodyPr>
          <a:lstStyle/>
          <a:p>
            <a:endParaRPr lang="en-US" b="1" dirty="0" smtClean="0">
              <a:solidFill>
                <a:srgbClr val="002060"/>
              </a:solidFill>
              <a:latin typeface="Bookman Old Style" pitchFamily="18" charset="0"/>
            </a:endParaRPr>
          </a:p>
        </p:txBody>
      </p:sp>
      <p:sp>
        <p:nvSpPr>
          <p:cNvPr id="11" name="Rectangle 10"/>
          <p:cNvSpPr/>
          <p:nvPr/>
        </p:nvSpPr>
        <p:spPr>
          <a:xfrm>
            <a:off x="2673082" y="3244334"/>
            <a:ext cx="184731" cy="369332"/>
          </a:xfrm>
          <a:prstGeom prst="rect">
            <a:avLst/>
          </a:prstGeom>
        </p:spPr>
        <p:txBody>
          <a:bodyPr wrap="none">
            <a:spAutoFit/>
          </a:bodyPr>
          <a:lstStyle/>
          <a:p>
            <a:endParaRPr lang="en-US" b="1" dirty="0" smtClean="0">
              <a:solidFill>
                <a:srgbClr val="002060"/>
              </a:solidFill>
              <a:latin typeface="Bookman Old Style" pitchFamily="18" charset="0"/>
            </a:endParaRPr>
          </a:p>
        </p:txBody>
      </p:sp>
      <p:sp>
        <p:nvSpPr>
          <p:cNvPr id="14" name="Subtitle 2"/>
          <p:cNvSpPr>
            <a:spLocks noGrp="1"/>
          </p:cNvSpPr>
          <p:nvPr>
            <p:ph type="subTitle" idx="1"/>
          </p:nvPr>
        </p:nvSpPr>
        <p:spPr>
          <a:xfrm>
            <a:off x="0" y="1447800"/>
            <a:ext cx="9144000" cy="5410200"/>
          </a:xfrm>
        </p:spPr>
        <p:txBody>
          <a:bodyPr/>
          <a:lstStyle/>
          <a:p>
            <a:endParaRPr lang="en-US" b="1" dirty="0" smtClean="0">
              <a:solidFill>
                <a:srgbClr val="002060"/>
              </a:solidFill>
              <a:latin typeface="Bookman Old Style" pitchFamily="18" charset="0"/>
            </a:endParaRPr>
          </a:p>
          <a:p>
            <a:endParaRPr lang="en-US" b="1" dirty="0" smtClean="0">
              <a:solidFill>
                <a:srgbClr val="002060"/>
              </a:solidFill>
              <a:latin typeface="Bookman Old Style" pitchFamily="18" charset="0"/>
            </a:endParaRPr>
          </a:p>
        </p:txBody>
      </p:sp>
      <p:pic>
        <p:nvPicPr>
          <p:cNvPr id="13314" name="Picture 2" descr="D:\BM\Bhupendra\Planning\tube falure report\2018\R#18 U-1 FBHE-4 partition wall 27.10.2018\After tube cut.jpg"/>
          <p:cNvPicPr>
            <a:picLocks noChangeAspect="1" noChangeArrowheads="1"/>
          </p:cNvPicPr>
          <p:nvPr/>
        </p:nvPicPr>
        <p:blipFill>
          <a:blip r:embed="rId5"/>
          <a:srcRect/>
          <a:stretch>
            <a:fillRect/>
          </a:stretch>
        </p:blipFill>
        <p:spPr bwMode="auto">
          <a:xfrm>
            <a:off x="0" y="1524000"/>
            <a:ext cx="9036424" cy="4724400"/>
          </a:xfrm>
          <a:prstGeom prst="rect">
            <a:avLst/>
          </a:prstGeom>
          <a:noFill/>
        </p:spPr>
      </p:pic>
    </p:spTree>
  </p:cSld>
  <p:clrMapOvr>
    <a:masterClrMapping/>
  </p:clrMapOvr>
  <p:transition>
    <p:fade/>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5"/>
          <p:cNvGrpSpPr/>
          <p:nvPr/>
        </p:nvGrpSpPr>
        <p:grpSpPr>
          <a:xfrm>
            <a:off x="0" y="0"/>
            <a:ext cx="9144000" cy="6858000"/>
            <a:chOff x="0" y="-152400"/>
            <a:chExt cx="9144000" cy="7010400"/>
          </a:xfrm>
        </p:grpSpPr>
        <p:pic>
          <p:nvPicPr>
            <p:cNvPr id="4" name="Picture 3" descr="nlcil_logo_new.jpg"/>
            <p:cNvPicPr>
              <a:picLocks noChangeAspect="1"/>
            </p:cNvPicPr>
            <p:nvPr/>
          </p:nvPicPr>
          <p:blipFill>
            <a:blip r:embed="rId2" cstate="print">
              <a:clrChange>
                <a:clrFrom>
                  <a:srgbClr val="FFFFFF"/>
                </a:clrFrom>
                <a:clrTo>
                  <a:srgbClr val="FFFFFF">
                    <a:alpha val="0"/>
                  </a:srgbClr>
                </a:clrTo>
              </a:clrChange>
            </a:blip>
            <a:stretch>
              <a:fillRect/>
            </a:stretch>
          </p:blipFill>
          <p:spPr>
            <a:xfrm>
              <a:off x="207536" y="97514"/>
              <a:ext cx="1392664" cy="1197886"/>
            </a:xfrm>
            <a:prstGeom prst="rect">
              <a:avLst/>
            </a:prstGeom>
          </p:spPr>
        </p:pic>
        <p:pic>
          <p:nvPicPr>
            <p:cNvPr id="7" name="Picture 2"/>
            <p:cNvPicPr>
              <a:picLocks noChangeAspect="1" noChangeArrowheads="1"/>
            </p:cNvPicPr>
            <p:nvPr/>
          </p:nvPicPr>
          <p:blipFill>
            <a:blip r:embed="rId3" cstate="print">
              <a:duotone>
                <a:schemeClr val="bg2">
                  <a:shade val="45000"/>
                  <a:satMod val="135000"/>
                </a:schemeClr>
                <a:prstClr val="white"/>
              </a:duotone>
            </a:blip>
            <a:srcRect/>
            <a:stretch>
              <a:fillRect/>
            </a:stretch>
          </p:blipFill>
          <p:spPr bwMode="auto">
            <a:xfrm>
              <a:off x="0" y="1371600"/>
              <a:ext cx="9144000" cy="5486400"/>
            </a:xfrm>
            <a:prstGeom prst="rect">
              <a:avLst/>
            </a:prstGeom>
            <a:noFill/>
            <a:ln w="9525">
              <a:solidFill>
                <a:schemeClr val="accent4"/>
              </a:solidFill>
              <a:miter lim="800000"/>
              <a:headEnd/>
              <a:tailEnd/>
            </a:ln>
            <a:effectLst>
              <a:glow rad="63500">
                <a:schemeClr val="accent1">
                  <a:satMod val="175000"/>
                  <a:alpha val="40000"/>
                </a:schemeClr>
              </a:glow>
              <a:outerShdw blurRad="50800" dist="38100" dir="5400000" algn="t" rotWithShape="0">
                <a:prstClr val="black">
                  <a:alpha val="40000"/>
                </a:prstClr>
              </a:outerShdw>
            </a:effectLst>
            <a:scene3d>
              <a:camera prst="orthographicFront">
                <a:rot lat="0" lon="0" rev="0"/>
              </a:camera>
              <a:lightRig rig="balanced" dir="t">
                <a:rot lat="0" lon="0" rev="8700000"/>
              </a:lightRig>
            </a:scene3d>
            <a:sp3d>
              <a:bevelT w="190500" h="38100"/>
            </a:sp3d>
          </p:spPr>
        </p:pic>
        <p:sp>
          <p:nvSpPr>
            <p:cNvPr id="8" name="Rectangle 7"/>
            <p:cNvSpPr/>
            <p:nvPr/>
          </p:nvSpPr>
          <p:spPr>
            <a:xfrm>
              <a:off x="1828800" y="-152400"/>
              <a:ext cx="5433219" cy="1604541"/>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0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NLC India Limited</a:t>
              </a:r>
            </a:p>
            <a:p>
              <a:pPr algn="ctr"/>
              <a:r>
                <a:rPr lang="en-US" sz="28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Barsingsar Thermal Power Station</a:t>
              </a:r>
            </a:p>
            <a:p>
              <a:pPr algn="ctr"/>
              <a:r>
                <a:rPr lang="en-US" sz="28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Boiler Maintenance</a:t>
              </a:r>
              <a:endParaRPr lang="en-US" sz="28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pic>
          <p:nvPicPr>
            <p:cNvPr id="9" name="Picture 8" descr="Gandhiji's Logo.png"/>
            <p:cNvPicPr>
              <a:picLocks noChangeAspect="1"/>
            </p:cNvPicPr>
            <p:nvPr/>
          </p:nvPicPr>
          <p:blipFill>
            <a:blip r:embed="rId4" cstate="print"/>
            <a:stretch>
              <a:fillRect/>
            </a:stretch>
          </p:blipFill>
          <p:spPr>
            <a:xfrm>
              <a:off x="7162800" y="0"/>
              <a:ext cx="1915550" cy="1371600"/>
            </a:xfrm>
            <a:prstGeom prst="rect">
              <a:avLst/>
            </a:prstGeom>
          </p:spPr>
        </p:pic>
      </p:grpSp>
      <p:sp>
        <p:nvSpPr>
          <p:cNvPr id="10" name="Rectangle 9"/>
          <p:cNvSpPr/>
          <p:nvPr/>
        </p:nvSpPr>
        <p:spPr>
          <a:xfrm>
            <a:off x="304800" y="1752600"/>
            <a:ext cx="8686800" cy="369332"/>
          </a:xfrm>
          <a:prstGeom prst="rect">
            <a:avLst/>
          </a:prstGeom>
        </p:spPr>
        <p:txBody>
          <a:bodyPr wrap="square">
            <a:spAutoFit/>
          </a:bodyPr>
          <a:lstStyle/>
          <a:p>
            <a:endParaRPr lang="en-US" b="1" dirty="0" smtClean="0">
              <a:solidFill>
                <a:srgbClr val="002060"/>
              </a:solidFill>
              <a:latin typeface="Bookman Old Style" pitchFamily="18" charset="0"/>
            </a:endParaRPr>
          </a:p>
        </p:txBody>
      </p:sp>
      <p:sp>
        <p:nvSpPr>
          <p:cNvPr id="11" name="Rectangle 10"/>
          <p:cNvSpPr/>
          <p:nvPr/>
        </p:nvSpPr>
        <p:spPr>
          <a:xfrm>
            <a:off x="2673082" y="3244334"/>
            <a:ext cx="184731" cy="369332"/>
          </a:xfrm>
          <a:prstGeom prst="rect">
            <a:avLst/>
          </a:prstGeom>
        </p:spPr>
        <p:txBody>
          <a:bodyPr wrap="none">
            <a:spAutoFit/>
          </a:bodyPr>
          <a:lstStyle/>
          <a:p>
            <a:endParaRPr lang="en-US" b="1" dirty="0" smtClean="0">
              <a:solidFill>
                <a:srgbClr val="002060"/>
              </a:solidFill>
              <a:latin typeface="Bookman Old Style" pitchFamily="18" charset="0"/>
            </a:endParaRPr>
          </a:p>
        </p:txBody>
      </p:sp>
      <p:sp>
        <p:nvSpPr>
          <p:cNvPr id="14" name="Subtitle 2"/>
          <p:cNvSpPr>
            <a:spLocks noGrp="1"/>
          </p:cNvSpPr>
          <p:nvPr>
            <p:ph type="subTitle" idx="1"/>
          </p:nvPr>
        </p:nvSpPr>
        <p:spPr>
          <a:xfrm>
            <a:off x="0" y="1447800"/>
            <a:ext cx="9144000" cy="5410200"/>
          </a:xfrm>
        </p:spPr>
        <p:txBody>
          <a:bodyPr/>
          <a:lstStyle/>
          <a:p>
            <a:endParaRPr lang="en-US" b="1" dirty="0" smtClean="0">
              <a:solidFill>
                <a:srgbClr val="002060"/>
              </a:solidFill>
              <a:latin typeface="Bookman Old Style" pitchFamily="18" charset="0"/>
            </a:endParaRPr>
          </a:p>
          <a:p>
            <a:endParaRPr lang="en-US" b="1" dirty="0" smtClean="0">
              <a:solidFill>
                <a:srgbClr val="002060"/>
              </a:solidFill>
              <a:latin typeface="Bookman Old Style" pitchFamily="18" charset="0"/>
            </a:endParaRPr>
          </a:p>
        </p:txBody>
      </p:sp>
      <p:pic>
        <p:nvPicPr>
          <p:cNvPr id="14338" name="Picture 2" descr="D:\BM\Bhupendra\Planning\tube falure report\2017\R#10 U-1 Aug-17 FBHE-4\IMG-20170823-WA0001.jpg"/>
          <p:cNvPicPr>
            <a:picLocks noChangeAspect="1" noChangeArrowheads="1"/>
          </p:cNvPicPr>
          <p:nvPr/>
        </p:nvPicPr>
        <p:blipFill>
          <a:blip r:embed="rId5"/>
          <a:srcRect/>
          <a:stretch>
            <a:fillRect/>
          </a:stretch>
        </p:blipFill>
        <p:spPr bwMode="auto">
          <a:xfrm>
            <a:off x="0" y="1447800"/>
            <a:ext cx="4114800" cy="5461000"/>
          </a:xfrm>
          <a:prstGeom prst="rect">
            <a:avLst/>
          </a:prstGeom>
          <a:noFill/>
        </p:spPr>
      </p:pic>
      <p:pic>
        <p:nvPicPr>
          <p:cNvPr id="14339" name="Picture 3"/>
          <p:cNvPicPr>
            <a:picLocks noChangeAspect="1" noChangeArrowheads="1"/>
          </p:cNvPicPr>
          <p:nvPr/>
        </p:nvPicPr>
        <p:blipFill>
          <a:blip r:embed="rId6"/>
          <a:srcRect/>
          <a:stretch>
            <a:fillRect/>
          </a:stretch>
        </p:blipFill>
        <p:spPr bwMode="auto">
          <a:xfrm>
            <a:off x="5437007" y="1447800"/>
            <a:ext cx="3506968" cy="5410454"/>
          </a:xfrm>
          <a:prstGeom prst="rect">
            <a:avLst/>
          </a:prstGeom>
          <a:noFill/>
          <a:ln w="9525">
            <a:noFill/>
            <a:miter lim="800000"/>
            <a:headEnd/>
            <a:tailEnd/>
          </a:ln>
          <a:effectLst/>
        </p:spPr>
      </p:pic>
      <p:sp>
        <p:nvSpPr>
          <p:cNvPr id="12" name="Rectangle 11"/>
          <p:cNvSpPr/>
          <p:nvPr/>
        </p:nvSpPr>
        <p:spPr>
          <a:xfrm>
            <a:off x="4191000" y="2590800"/>
            <a:ext cx="1166019" cy="3170099"/>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0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U#1 18. 08. 20 17</a:t>
            </a:r>
            <a:endParaRPr lang="en-US" sz="28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cSld>
  <p:clrMapOvr>
    <a:masterClrMapping/>
  </p:clrMapOvr>
  <p:transition>
    <p:fade/>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5"/>
          <p:cNvGrpSpPr/>
          <p:nvPr/>
        </p:nvGrpSpPr>
        <p:grpSpPr>
          <a:xfrm>
            <a:off x="0" y="0"/>
            <a:ext cx="9144000" cy="6858000"/>
            <a:chOff x="0" y="-152400"/>
            <a:chExt cx="9144000" cy="7010400"/>
          </a:xfrm>
        </p:grpSpPr>
        <p:pic>
          <p:nvPicPr>
            <p:cNvPr id="4" name="Picture 3" descr="nlcil_logo_new.jpg"/>
            <p:cNvPicPr>
              <a:picLocks noChangeAspect="1"/>
            </p:cNvPicPr>
            <p:nvPr/>
          </p:nvPicPr>
          <p:blipFill>
            <a:blip r:embed="rId2" cstate="print">
              <a:clrChange>
                <a:clrFrom>
                  <a:srgbClr val="FFFFFF"/>
                </a:clrFrom>
                <a:clrTo>
                  <a:srgbClr val="FFFFFF">
                    <a:alpha val="0"/>
                  </a:srgbClr>
                </a:clrTo>
              </a:clrChange>
            </a:blip>
            <a:stretch>
              <a:fillRect/>
            </a:stretch>
          </p:blipFill>
          <p:spPr>
            <a:xfrm>
              <a:off x="207536" y="97514"/>
              <a:ext cx="1392664" cy="1197886"/>
            </a:xfrm>
            <a:prstGeom prst="rect">
              <a:avLst/>
            </a:prstGeom>
          </p:spPr>
        </p:pic>
        <p:pic>
          <p:nvPicPr>
            <p:cNvPr id="7" name="Picture 2"/>
            <p:cNvPicPr>
              <a:picLocks noChangeAspect="1" noChangeArrowheads="1"/>
            </p:cNvPicPr>
            <p:nvPr/>
          </p:nvPicPr>
          <p:blipFill>
            <a:blip r:embed="rId3" cstate="print">
              <a:duotone>
                <a:schemeClr val="bg2">
                  <a:shade val="45000"/>
                  <a:satMod val="135000"/>
                </a:schemeClr>
                <a:prstClr val="white"/>
              </a:duotone>
            </a:blip>
            <a:srcRect/>
            <a:stretch>
              <a:fillRect/>
            </a:stretch>
          </p:blipFill>
          <p:spPr bwMode="auto">
            <a:xfrm>
              <a:off x="0" y="1371600"/>
              <a:ext cx="9144000" cy="5486400"/>
            </a:xfrm>
            <a:prstGeom prst="rect">
              <a:avLst/>
            </a:prstGeom>
            <a:noFill/>
            <a:ln w="9525">
              <a:solidFill>
                <a:schemeClr val="accent4"/>
              </a:solidFill>
              <a:miter lim="800000"/>
              <a:headEnd/>
              <a:tailEnd/>
            </a:ln>
            <a:effectLst>
              <a:glow rad="63500">
                <a:schemeClr val="accent1">
                  <a:satMod val="175000"/>
                  <a:alpha val="40000"/>
                </a:schemeClr>
              </a:glow>
              <a:outerShdw blurRad="50800" dist="38100" dir="5400000" algn="t" rotWithShape="0">
                <a:prstClr val="black">
                  <a:alpha val="40000"/>
                </a:prstClr>
              </a:outerShdw>
            </a:effectLst>
            <a:scene3d>
              <a:camera prst="orthographicFront">
                <a:rot lat="0" lon="0" rev="0"/>
              </a:camera>
              <a:lightRig rig="balanced" dir="t">
                <a:rot lat="0" lon="0" rev="8700000"/>
              </a:lightRig>
            </a:scene3d>
            <a:sp3d>
              <a:bevelT w="190500" h="38100"/>
            </a:sp3d>
          </p:spPr>
        </p:pic>
        <p:sp>
          <p:nvSpPr>
            <p:cNvPr id="8" name="Rectangle 7"/>
            <p:cNvSpPr/>
            <p:nvPr/>
          </p:nvSpPr>
          <p:spPr>
            <a:xfrm>
              <a:off x="1828800" y="-152400"/>
              <a:ext cx="5433219" cy="1604541"/>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0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NLC India Limited</a:t>
              </a:r>
            </a:p>
            <a:p>
              <a:pPr algn="ctr"/>
              <a:r>
                <a:rPr lang="en-US" sz="28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Barsingsar Thermal Power Station</a:t>
              </a:r>
            </a:p>
            <a:p>
              <a:pPr algn="ctr"/>
              <a:r>
                <a:rPr lang="en-US" sz="28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Boiler Maintenance</a:t>
              </a:r>
              <a:endParaRPr lang="en-US" sz="28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pic>
          <p:nvPicPr>
            <p:cNvPr id="9" name="Picture 8" descr="Gandhiji's Logo.png"/>
            <p:cNvPicPr>
              <a:picLocks noChangeAspect="1"/>
            </p:cNvPicPr>
            <p:nvPr/>
          </p:nvPicPr>
          <p:blipFill>
            <a:blip r:embed="rId4" cstate="print"/>
            <a:stretch>
              <a:fillRect/>
            </a:stretch>
          </p:blipFill>
          <p:spPr>
            <a:xfrm>
              <a:off x="7162800" y="0"/>
              <a:ext cx="1915550" cy="1371600"/>
            </a:xfrm>
            <a:prstGeom prst="rect">
              <a:avLst/>
            </a:prstGeom>
          </p:spPr>
        </p:pic>
      </p:grpSp>
      <p:sp>
        <p:nvSpPr>
          <p:cNvPr id="10" name="Rectangle 9"/>
          <p:cNvSpPr/>
          <p:nvPr/>
        </p:nvSpPr>
        <p:spPr>
          <a:xfrm>
            <a:off x="304800" y="1752600"/>
            <a:ext cx="8686800" cy="369332"/>
          </a:xfrm>
          <a:prstGeom prst="rect">
            <a:avLst/>
          </a:prstGeom>
        </p:spPr>
        <p:txBody>
          <a:bodyPr wrap="square">
            <a:spAutoFit/>
          </a:bodyPr>
          <a:lstStyle/>
          <a:p>
            <a:endParaRPr lang="en-US" b="1" dirty="0" smtClean="0">
              <a:solidFill>
                <a:srgbClr val="002060"/>
              </a:solidFill>
              <a:latin typeface="Bookman Old Style" pitchFamily="18" charset="0"/>
            </a:endParaRPr>
          </a:p>
        </p:txBody>
      </p:sp>
      <p:sp>
        <p:nvSpPr>
          <p:cNvPr id="11" name="Rectangle 10"/>
          <p:cNvSpPr/>
          <p:nvPr/>
        </p:nvSpPr>
        <p:spPr>
          <a:xfrm>
            <a:off x="2673082" y="3244334"/>
            <a:ext cx="184731" cy="369332"/>
          </a:xfrm>
          <a:prstGeom prst="rect">
            <a:avLst/>
          </a:prstGeom>
        </p:spPr>
        <p:txBody>
          <a:bodyPr wrap="none">
            <a:spAutoFit/>
          </a:bodyPr>
          <a:lstStyle/>
          <a:p>
            <a:endParaRPr lang="en-US" b="1" dirty="0" smtClean="0">
              <a:solidFill>
                <a:srgbClr val="002060"/>
              </a:solidFill>
              <a:latin typeface="Bookman Old Style" pitchFamily="18" charset="0"/>
            </a:endParaRPr>
          </a:p>
        </p:txBody>
      </p:sp>
      <p:sp>
        <p:nvSpPr>
          <p:cNvPr id="14" name="Subtitle 2"/>
          <p:cNvSpPr>
            <a:spLocks noGrp="1"/>
          </p:cNvSpPr>
          <p:nvPr>
            <p:ph type="subTitle" idx="1"/>
          </p:nvPr>
        </p:nvSpPr>
        <p:spPr>
          <a:xfrm>
            <a:off x="0" y="1447800"/>
            <a:ext cx="9144000" cy="5410200"/>
          </a:xfrm>
        </p:spPr>
        <p:txBody>
          <a:bodyPr/>
          <a:lstStyle/>
          <a:p>
            <a:endParaRPr lang="en-US" b="1" dirty="0" smtClean="0">
              <a:solidFill>
                <a:srgbClr val="002060"/>
              </a:solidFill>
              <a:latin typeface="Bookman Old Style" pitchFamily="18" charset="0"/>
            </a:endParaRPr>
          </a:p>
          <a:p>
            <a:endParaRPr lang="en-US" b="1" dirty="0" smtClean="0">
              <a:solidFill>
                <a:srgbClr val="002060"/>
              </a:solidFill>
              <a:latin typeface="Bookman Old Style" pitchFamily="18" charset="0"/>
            </a:endParaRPr>
          </a:p>
        </p:txBody>
      </p:sp>
      <p:pic>
        <p:nvPicPr>
          <p:cNvPr id="15362" name="Picture 2"/>
          <p:cNvPicPr>
            <a:picLocks noChangeAspect="1" noChangeArrowheads="1"/>
          </p:cNvPicPr>
          <p:nvPr/>
        </p:nvPicPr>
        <p:blipFill>
          <a:blip r:embed="rId5"/>
          <a:srcRect/>
          <a:stretch>
            <a:fillRect/>
          </a:stretch>
        </p:blipFill>
        <p:spPr bwMode="auto">
          <a:xfrm>
            <a:off x="533400" y="1447800"/>
            <a:ext cx="7519988" cy="5354380"/>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5"/>
          <p:cNvGrpSpPr/>
          <p:nvPr/>
        </p:nvGrpSpPr>
        <p:grpSpPr>
          <a:xfrm>
            <a:off x="0" y="0"/>
            <a:ext cx="9144000" cy="6858000"/>
            <a:chOff x="0" y="-152400"/>
            <a:chExt cx="9144000" cy="7010400"/>
          </a:xfrm>
        </p:grpSpPr>
        <p:pic>
          <p:nvPicPr>
            <p:cNvPr id="4" name="Picture 3" descr="nlcil_logo_new.jpg"/>
            <p:cNvPicPr>
              <a:picLocks noChangeAspect="1"/>
            </p:cNvPicPr>
            <p:nvPr/>
          </p:nvPicPr>
          <p:blipFill>
            <a:blip r:embed="rId2" cstate="print">
              <a:clrChange>
                <a:clrFrom>
                  <a:srgbClr val="FFFFFF"/>
                </a:clrFrom>
                <a:clrTo>
                  <a:srgbClr val="FFFFFF">
                    <a:alpha val="0"/>
                  </a:srgbClr>
                </a:clrTo>
              </a:clrChange>
            </a:blip>
            <a:stretch>
              <a:fillRect/>
            </a:stretch>
          </p:blipFill>
          <p:spPr>
            <a:xfrm>
              <a:off x="207536" y="97514"/>
              <a:ext cx="1392664" cy="1197886"/>
            </a:xfrm>
            <a:prstGeom prst="rect">
              <a:avLst/>
            </a:prstGeom>
          </p:spPr>
        </p:pic>
        <p:pic>
          <p:nvPicPr>
            <p:cNvPr id="7" name="Picture 2"/>
            <p:cNvPicPr>
              <a:picLocks noChangeAspect="1" noChangeArrowheads="1"/>
            </p:cNvPicPr>
            <p:nvPr/>
          </p:nvPicPr>
          <p:blipFill>
            <a:blip r:embed="rId3" cstate="print">
              <a:duotone>
                <a:schemeClr val="bg2">
                  <a:shade val="45000"/>
                  <a:satMod val="135000"/>
                </a:schemeClr>
                <a:prstClr val="white"/>
              </a:duotone>
            </a:blip>
            <a:srcRect/>
            <a:stretch>
              <a:fillRect/>
            </a:stretch>
          </p:blipFill>
          <p:spPr bwMode="auto">
            <a:xfrm>
              <a:off x="0" y="1371600"/>
              <a:ext cx="9144000" cy="5486400"/>
            </a:xfrm>
            <a:prstGeom prst="rect">
              <a:avLst/>
            </a:prstGeom>
            <a:noFill/>
            <a:ln w="9525">
              <a:solidFill>
                <a:schemeClr val="accent4"/>
              </a:solidFill>
              <a:miter lim="800000"/>
              <a:headEnd/>
              <a:tailEnd/>
            </a:ln>
            <a:effectLst>
              <a:glow rad="63500">
                <a:schemeClr val="accent1">
                  <a:satMod val="175000"/>
                  <a:alpha val="40000"/>
                </a:schemeClr>
              </a:glow>
              <a:outerShdw blurRad="50800" dist="38100" dir="5400000" algn="t" rotWithShape="0">
                <a:prstClr val="black">
                  <a:alpha val="40000"/>
                </a:prstClr>
              </a:outerShdw>
            </a:effectLst>
            <a:scene3d>
              <a:camera prst="orthographicFront">
                <a:rot lat="0" lon="0" rev="0"/>
              </a:camera>
              <a:lightRig rig="balanced" dir="t">
                <a:rot lat="0" lon="0" rev="8700000"/>
              </a:lightRig>
            </a:scene3d>
            <a:sp3d>
              <a:bevelT w="190500" h="38100"/>
            </a:sp3d>
          </p:spPr>
        </p:pic>
        <p:sp>
          <p:nvSpPr>
            <p:cNvPr id="8" name="Rectangle 7"/>
            <p:cNvSpPr/>
            <p:nvPr/>
          </p:nvSpPr>
          <p:spPr>
            <a:xfrm>
              <a:off x="1828800" y="-152400"/>
              <a:ext cx="5433219" cy="1604541"/>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0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NLC India Limited</a:t>
              </a:r>
            </a:p>
            <a:p>
              <a:pPr algn="ctr"/>
              <a:r>
                <a:rPr lang="en-US" sz="28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Barsingsar Thermal Power Station</a:t>
              </a:r>
            </a:p>
            <a:p>
              <a:pPr algn="ctr"/>
              <a:r>
                <a:rPr lang="en-US" sz="28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Boiler Maintenance</a:t>
              </a:r>
              <a:endParaRPr lang="en-US" sz="28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pic>
          <p:nvPicPr>
            <p:cNvPr id="9" name="Picture 8" descr="Gandhiji's Logo.png"/>
            <p:cNvPicPr>
              <a:picLocks noChangeAspect="1"/>
            </p:cNvPicPr>
            <p:nvPr/>
          </p:nvPicPr>
          <p:blipFill>
            <a:blip r:embed="rId4" cstate="print"/>
            <a:stretch>
              <a:fillRect/>
            </a:stretch>
          </p:blipFill>
          <p:spPr>
            <a:xfrm>
              <a:off x="7162800" y="0"/>
              <a:ext cx="1915550" cy="1371600"/>
            </a:xfrm>
            <a:prstGeom prst="rect">
              <a:avLst/>
            </a:prstGeom>
          </p:spPr>
        </p:pic>
      </p:grpSp>
      <p:sp>
        <p:nvSpPr>
          <p:cNvPr id="10" name="Rectangle 9"/>
          <p:cNvSpPr/>
          <p:nvPr/>
        </p:nvSpPr>
        <p:spPr>
          <a:xfrm>
            <a:off x="304800" y="1752600"/>
            <a:ext cx="8686800" cy="369332"/>
          </a:xfrm>
          <a:prstGeom prst="rect">
            <a:avLst/>
          </a:prstGeom>
        </p:spPr>
        <p:txBody>
          <a:bodyPr wrap="square">
            <a:spAutoFit/>
          </a:bodyPr>
          <a:lstStyle/>
          <a:p>
            <a:endParaRPr lang="en-US" b="1" dirty="0" smtClean="0">
              <a:solidFill>
                <a:srgbClr val="002060"/>
              </a:solidFill>
              <a:latin typeface="Bookman Old Style" pitchFamily="18" charset="0"/>
            </a:endParaRPr>
          </a:p>
        </p:txBody>
      </p:sp>
      <p:sp>
        <p:nvSpPr>
          <p:cNvPr id="11" name="Rectangle 10"/>
          <p:cNvSpPr/>
          <p:nvPr/>
        </p:nvSpPr>
        <p:spPr>
          <a:xfrm>
            <a:off x="2673082" y="3244334"/>
            <a:ext cx="184731" cy="369332"/>
          </a:xfrm>
          <a:prstGeom prst="rect">
            <a:avLst/>
          </a:prstGeom>
        </p:spPr>
        <p:txBody>
          <a:bodyPr wrap="none">
            <a:spAutoFit/>
          </a:bodyPr>
          <a:lstStyle/>
          <a:p>
            <a:endParaRPr lang="en-US" b="1" dirty="0" smtClean="0">
              <a:solidFill>
                <a:srgbClr val="002060"/>
              </a:solidFill>
              <a:latin typeface="Bookman Old Style" pitchFamily="18" charset="0"/>
            </a:endParaRPr>
          </a:p>
        </p:txBody>
      </p:sp>
      <p:sp>
        <p:nvSpPr>
          <p:cNvPr id="14" name="Subtitle 2"/>
          <p:cNvSpPr>
            <a:spLocks noGrp="1"/>
          </p:cNvSpPr>
          <p:nvPr>
            <p:ph type="subTitle" idx="1"/>
          </p:nvPr>
        </p:nvSpPr>
        <p:spPr>
          <a:xfrm>
            <a:off x="0" y="1447800"/>
            <a:ext cx="9144000" cy="5410200"/>
          </a:xfrm>
        </p:spPr>
        <p:txBody>
          <a:bodyPr/>
          <a:lstStyle/>
          <a:p>
            <a:endParaRPr lang="en-US" b="1" dirty="0" smtClean="0">
              <a:solidFill>
                <a:srgbClr val="002060"/>
              </a:solidFill>
              <a:latin typeface="Bookman Old Style" pitchFamily="18" charset="0"/>
            </a:endParaRPr>
          </a:p>
          <a:p>
            <a:endParaRPr lang="en-US" b="1" dirty="0" smtClean="0">
              <a:solidFill>
                <a:srgbClr val="002060"/>
              </a:solidFill>
              <a:latin typeface="Bookman Old Style" pitchFamily="18" charset="0"/>
            </a:endParaRPr>
          </a:p>
        </p:txBody>
      </p:sp>
      <p:pic>
        <p:nvPicPr>
          <p:cNvPr id="16386" name="Picture 2"/>
          <p:cNvPicPr>
            <a:picLocks noChangeAspect="1" noChangeArrowheads="1"/>
          </p:cNvPicPr>
          <p:nvPr/>
        </p:nvPicPr>
        <p:blipFill>
          <a:blip r:embed="rId5"/>
          <a:srcRect/>
          <a:stretch>
            <a:fillRect/>
          </a:stretch>
        </p:blipFill>
        <p:spPr bwMode="auto">
          <a:xfrm>
            <a:off x="1" y="1981200"/>
            <a:ext cx="4114800" cy="4876800"/>
          </a:xfrm>
          <a:prstGeom prst="rect">
            <a:avLst/>
          </a:prstGeom>
          <a:noFill/>
          <a:ln w="9525">
            <a:noFill/>
            <a:miter lim="800000"/>
            <a:headEnd/>
            <a:tailEnd/>
          </a:ln>
          <a:effectLst/>
        </p:spPr>
      </p:pic>
      <p:pic>
        <p:nvPicPr>
          <p:cNvPr id="16387" name="Picture 3" descr="D:\BM\Bhupendra\Planning\tube falure report\common pics\FBHE-2 clinker formation.jpg"/>
          <p:cNvPicPr>
            <a:picLocks noChangeAspect="1" noChangeArrowheads="1"/>
          </p:cNvPicPr>
          <p:nvPr/>
        </p:nvPicPr>
        <p:blipFill>
          <a:blip r:embed="rId6"/>
          <a:srcRect/>
          <a:stretch>
            <a:fillRect/>
          </a:stretch>
        </p:blipFill>
        <p:spPr bwMode="auto">
          <a:xfrm>
            <a:off x="5114925" y="2133600"/>
            <a:ext cx="4029075" cy="4724400"/>
          </a:xfrm>
          <a:prstGeom prst="rect">
            <a:avLst/>
          </a:prstGeom>
          <a:noFill/>
        </p:spPr>
      </p:pic>
      <p:sp>
        <p:nvSpPr>
          <p:cNvPr id="12" name="Rectangle 11"/>
          <p:cNvSpPr/>
          <p:nvPr/>
        </p:nvSpPr>
        <p:spPr>
          <a:xfrm>
            <a:off x="838200" y="1524000"/>
            <a:ext cx="7010400" cy="461665"/>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U#1 FBHE-2 SH 25.05.2017</a:t>
            </a:r>
            <a:endParaRPr lang="en-US" sz="2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cSld>
  <p:clrMapOvr>
    <a:masterClrMapping/>
  </p:clrMapOvr>
  <p:transition>
    <p:fade/>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5"/>
          <p:cNvGrpSpPr/>
          <p:nvPr/>
        </p:nvGrpSpPr>
        <p:grpSpPr>
          <a:xfrm>
            <a:off x="0" y="0"/>
            <a:ext cx="9144000" cy="6858000"/>
            <a:chOff x="0" y="-152400"/>
            <a:chExt cx="9144000" cy="7010400"/>
          </a:xfrm>
        </p:grpSpPr>
        <p:pic>
          <p:nvPicPr>
            <p:cNvPr id="4" name="Picture 3" descr="nlcil_logo_new.jpg"/>
            <p:cNvPicPr>
              <a:picLocks noChangeAspect="1"/>
            </p:cNvPicPr>
            <p:nvPr/>
          </p:nvPicPr>
          <p:blipFill>
            <a:blip r:embed="rId2" cstate="print">
              <a:clrChange>
                <a:clrFrom>
                  <a:srgbClr val="FFFFFF"/>
                </a:clrFrom>
                <a:clrTo>
                  <a:srgbClr val="FFFFFF">
                    <a:alpha val="0"/>
                  </a:srgbClr>
                </a:clrTo>
              </a:clrChange>
            </a:blip>
            <a:stretch>
              <a:fillRect/>
            </a:stretch>
          </p:blipFill>
          <p:spPr>
            <a:xfrm>
              <a:off x="207536" y="97514"/>
              <a:ext cx="1392664" cy="1197886"/>
            </a:xfrm>
            <a:prstGeom prst="rect">
              <a:avLst/>
            </a:prstGeom>
          </p:spPr>
        </p:pic>
        <p:pic>
          <p:nvPicPr>
            <p:cNvPr id="7" name="Picture 2"/>
            <p:cNvPicPr>
              <a:picLocks noChangeAspect="1" noChangeArrowheads="1"/>
            </p:cNvPicPr>
            <p:nvPr/>
          </p:nvPicPr>
          <p:blipFill>
            <a:blip r:embed="rId3" cstate="print">
              <a:duotone>
                <a:schemeClr val="bg2">
                  <a:shade val="45000"/>
                  <a:satMod val="135000"/>
                </a:schemeClr>
                <a:prstClr val="white"/>
              </a:duotone>
            </a:blip>
            <a:srcRect/>
            <a:stretch>
              <a:fillRect/>
            </a:stretch>
          </p:blipFill>
          <p:spPr bwMode="auto">
            <a:xfrm>
              <a:off x="0" y="1371600"/>
              <a:ext cx="9144000" cy="5486400"/>
            </a:xfrm>
            <a:prstGeom prst="rect">
              <a:avLst/>
            </a:prstGeom>
            <a:noFill/>
            <a:ln w="9525">
              <a:solidFill>
                <a:schemeClr val="accent4"/>
              </a:solidFill>
              <a:miter lim="800000"/>
              <a:headEnd/>
              <a:tailEnd/>
            </a:ln>
            <a:effectLst>
              <a:glow rad="63500">
                <a:schemeClr val="accent1">
                  <a:satMod val="175000"/>
                  <a:alpha val="40000"/>
                </a:schemeClr>
              </a:glow>
              <a:outerShdw blurRad="50800" dist="38100" dir="5400000" algn="t" rotWithShape="0">
                <a:prstClr val="black">
                  <a:alpha val="40000"/>
                </a:prstClr>
              </a:outerShdw>
            </a:effectLst>
            <a:scene3d>
              <a:camera prst="orthographicFront">
                <a:rot lat="0" lon="0" rev="0"/>
              </a:camera>
              <a:lightRig rig="balanced" dir="t">
                <a:rot lat="0" lon="0" rev="8700000"/>
              </a:lightRig>
            </a:scene3d>
            <a:sp3d>
              <a:bevelT w="190500" h="38100"/>
            </a:sp3d>
          </p:spPr>
        </p:pic>
        <p:sp>
          <p:nvSpPr>
            <p:cNvPr id="8" name="Rectangle 7"/>
            <p:cNvSpPr/>
            <p:nvPr/>
          </p:nvSpPr>
          <p:spPr>
            <a:xfrm>
              <a:off x="1828800" y="-152400"/>
              <a:ext cx="5433219" cy="1604541"/>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0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NLC India Limited</a:t>
              </a:r>
            </a:p>
            <a:p>
              <a:pPr algn="ctr"/>
              <a:r>
                <a:rPr lang="en-US" sz="28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Barsingsar Thermal Power Station</a:t>
              </a:r>
            </a:p>
            <a:p>
              <a:pPr algn="ctr"/>
              <a:r>
                <a:rPr lang="en-US" sz="28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Boiler Maintenance</a:t>
              </a:r>
              <a:endParaRPr lang="en-US" sz="28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pic>
          <p:nvPicPr>
            <p:cNvPr id="9" name="Picture 8" descr="Gandhiji's Logo.png"/>
            <p:cNvPicPr>
              <a:picLocks noChangeAspect="1"/>
            </p:cNvPicPr>
            <p:nvPr/>
          </p:nvPicPr>
          <p:blipFill>
            <a:blip r:embed="rId4" cstate="print"/>
            <a:stretch>
              <a:fillRect/>
            </a:stretch>
          </p:blipFill>
          <p:spPr>
            <a:xfrm>
              <a:off x="7162800" y="0"/>
              <a:ext cx="1915550" cy="1371600"/>
            </a:xfrm>
            <a:prstGeom prst="rect">
              <a:avLst/>
            </a:prstGeom>
          </p:spPr>
        </p:pic>
      </p:grpSp>
      <p:sp>
        <p:nvSpPr>
          <p:cNvPr id="10" name="Rectangle 9"/>
          <p:cNvSpPr/>
          <p:nvPr/>
        </p:nvSpPr>
        <p:spPr>
          <a:xfrm>
            <a:off x="304800" y="1752600"/>
            <a:ext cx="8686800" cy="369332"/>
          </a:xfrm>
          <a:prstGeom prst="rect">
            <a:avLst/>
          </a:prstGeom>
        </p:spPr>
        <p:txBody>
          <a:bodyPr wrap="square">
            <a:spAutoFit/>
          </a:bodyPr>
          <a:lstStyle/>
          <a:p>
            <a:endParaRPr lang="en-US" b="1" dirty="0" smtClean="0">
              <a:solidFill>
                <a:srgbClr val="002060"/>
              </a:solidFill>
              <a:latin typeface="Bookman Old Style" pitchFamily="18" charset="0"/>
            </a:endParaRPr>
          </a:p>
        </p:txBody>
      </p:sp>
      <p:sp>
        <p:nvSpPr>
          <p:cNvPr id="11" name="Rectangle 10"/>
          <p:cNvSpPr/>
          <p:nvPr/>
        </p:nvSpPr>
        <p:spPr>
          <a:xfrm>
            <a:off x="2673082" y="3244334"/>
            <a:ext cx="184731" cy="369332"/>
          </a:xfrm>
          <a:prstGeom prst="rect">
            <a:avLst/>
          </a:prstGeom>
        </p:spPr>
        <p:txBody>
          <a:bodyPr wrap="none">
            <a:spAutoFit/>
          </a:bodyPr>
          <a:lstStyle/>
          <a:p>
            <a:endParaRPr lang="en-US" b="1" dirty="0" smtClean="0">
              <a:solidFill>
                <a:srgbClr val="002060"/>
              </a:solidFill>
              <a:latin typeface="Bookman Old Style" pitchFamily="18" charset="0"/>
            </a:endParaRPr>
          </a:p>
        </p:txBody>
      </p:sp>
      <p:sp>
        <p:nvSpPr>
          <p:cNvPr id="14" name="Subtitle 2"/>
          <p:cNvSpPr>
            <a:spLocks noGrp="1"/>
          </p:cNvSpPr>
          <p:nvPr>
            <p:ph type="subTitle" idx="1"/>
          </p:nvPr>
        </p:nvSpPr>
        <p:spPr>
          <a:xfrm>
            <a:off x="0" y="1447800"/>
            <a:ext cx="9144000" cy="5410200"/>
          </a:xfrm>
        </p:spPr>
        <p:txBody>
          <a:bodyPr/>
          <a:lstStyle/>
          <a:p>
            <a:endParaRPr lang="en-US" b="1" dirty="0" smtClean="0">
              <a:solidFill>
                <a:srgbClr val="002060"/>
              </a:solidFill>
              <a:latin typeface="Bookman Old Style" pitchFamily="18" charset="0"/>
            </a:endParaRPr>
          </a:p>
          <a:p>
            <a:endParaRPr lang="en-US" b="1" dirty="0" smtClean="0">
              <a:solidFill>
                <a:srgbClr val="002060"/>
              </a:solidFill>
              <a:latin typeface="Bookman Old Style" pitchFamily="18" charset="0"/>
            </a:endParaRPr>
          </a:p>
        </p:txBody>
      </p:sp>
      <p:sp>
        <p:nvSpPr>
          <p:cNvPr id="12" name="Rectangle 11"/>
          <p:cNvSpPr/>
          <p:nvPr/>
        </p:nvSpPr>
        <p:spPr>
          <a:xfrm>
            <a:off x="1905000" y="3581400"/>
            <a:ext cx="5433219" cy="707886"/>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000" b="1" spc="50" dirty="0" smtClean="0">
                <a:ln w="11430"/>
                <a:solidFill>
                  <a:srgbClr val="FF0000"/>
                </a:solidFill>
                <a:effectLst>
                  <a:outerShdw blurRad="76200" dist="50800" dir="5400000" algn="tl" rotWithShape="0">
                    <a:srgbClr val="000000">
                      <a:alpha val="65000"/>
                    </a:srgbClr>
                  </a:outerShdw>
                </a:effectLst>
              </a:rPr>
              <a:t>THANK YOU</a:t>
            </a:r>
            <a:endParaRPr lang="en-US" sz="2800" b="1" cap="none" spc="50" dirty="0">
              <a:ln w="11430"/>
              <a:solidFill>
                <a:srgbClr val="FF0000"/>
              </a:solidFill>
              <a:effectLst>
                <a:outerShdw blurRad="76200" dist="50800" dir="5400000" algn="tl" rotWithShape="0">
                  <a:srgbClr val="000000">
                    <a:alpha val="65000"/>
                  </a:srgbClr>
                </a:outerShdw>
              </a:effectLst>
            </a:endParaRPr>
          </a:p>
        </p:txBody>
      </p:sp>
    </p:spTree>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grpSp>
        <p:nvGrpSpPr>
          <p:cNvPr id="2" name="Group 5"/>
          <p:cNvGrpSpPr/>
          <p:nvPr/>
        </p:nvGrpSpPr>
        <p:grpSpPr>
          <a:xfrm>
            <a:off x="0" y="0"/>
            <a:ext cx="9144000" cy="6858000"/>
            <a:chOff x="0" y="-152400"/>
            <a:chExt cx="9144000" cy="7010400"/>
          </a:xfrm>
        </p:grpSpPr>
        <p:pic>
          <p:nvPicPr>
            <p:cNvPr id="4" name="Picture 3" descr="nlcil_logo_new.jpg"/>
            <p:cNvPicPr>
              <a:picLocks noChangeAspect="1"/>
            </p:cNvPicPr>
            <p:nvPr/>
          </p:nvPicPr>
          <p:blipFill>
            <a:blip r:embed="rId2" cstate="print">
              <a:clrChange>
                <a:clrFrom>
                  <a:srgbClr val="FFFFFF"/>
                </a:clrFrom>
                <a:clrTo>
                  <a:srgbClr val="FFFFFF">
                    <a:alpha val="0"/>
                  </a:srgbClr>
                </a:clrTo>
              </a:clrChange>
            </a:blip>
            <a:stretch>
              <a:fillRect/>
            </a:stretch>
          </p:blipFill>
          <p:spPr>
            <a:xfrm>
              <a:off x="207536" y="97514"/>
              <a:ext cx="1392664" cy="1197886"/>
            </a:xfrm>
            <a:prstGeom prst="rect">
              <a:avLst/>
            </a:prstGeom>
          </p:spPr>
        </p:pic>
        <p:pic>
          <p:nvPicPr>
            <p:cNvPr id="7" name="Picture 2"/>
            <p:cNvPicPr>
              <a:picLocks noChangeAspect="1" noChangeArrowheads="1"/>
            </p:cNvPicPr>
            <p:nvPr/>
          </p:nvPicPr>
          <p:blipFill>
            <a:blip r:embed="rId3" cstate="print">
              <a:duotone>
                <a:schemeClr val="bg2">
                  <a:shade val="45000"/>
                  <a:satMod val="135000"/>
                </a:schemeClr>
                <a:prstClr val="white"/>
              </a:duotone>
            </a:blip>
            <a:srcRect/>
            <a:stretch>
              <a:fillRect/>
            </a:stretch>
          </p:blipFill>
          <p:spPr bwMode="auto">
            <a:xfrm>
              <a:off x="0" y="1371600"/>
              <a:ext cx="9144000" cy="5486400"/>
            </a:xfrm>
            <a:prstGeom prst="rect">
              <a:avLst/>
            </a:prstGeom>
            <a:noFill/>
            <a:ln w="9525">
              <a:solidFill>
                <a:schemeClr val="accent4"/>
              </a:solidFill>
              <a:miter lim="800000"/>
              <a:headEnd/>
              <a:tailEnd/>
            </a:ln>
            <a:effectLst>
              <a:glow rad="63500">
                <a:schemeClr val="accent1">
                  <a:satMod val="175000"/>
                  <a:alpha val="40000"/>
                </a:schemeClr>
              </a:glow>
              <a:outerShdw blurRad="50800" dist="38100" dir="5400000" algn="t" rotWithShape="0">
                <a:prstClr val="black">
                  <a:alpha val="40000"/>
                </a:prstClr>
              </a:outerShdw>
            </a:effectLst>
            <a:scene3d>
              <a:camera prst="orthographicFront">
                <a:rot lat="0" lon="0" rev="0"/>
              </a:camera>
              <a:lightRig rig="balanced" dir="t">
                <a:rot lat="0" lon="0" rev="8700000"/>
              </a:lightRig>
            </a:scene3d>
            <a:sp3d>
              <a:bevelT w="190500" h="38100"/>
            </a:sp3d>
          </p:spPr>
        </p:pic>
        <p:sp>
          <p:nvSpPr>
            <p:cNvPr id="8" name="Rectangle 7"/>
            <p:cNvSpPr/>
            <p:nvPr/>
          </p:nvSpPr>
          <p:spPr>
            <a:xfrm>
              <a:off x="1828800" y="-152400"/>
              <a:ext cx="5433219" cy="1604541"/>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0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NLC India Limited</a:t>
              </a:r>
            </a:p>
            <a:p>
              <a:pPr algn="ctr"/>
              <a:r>
                <a:rPr lang="en-US" sz="28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Barsingsar Thermal Power Station</a:t>
              </a:r>
            </a:p>
            <a:p>
              <a:pPr algn="ctr"/>
              <a:r>
                <a:rPr lang="en-US" sz="28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Boiler Maintenance</a:t>
              </a:r>
              <a:endParaRPr lang="en-US" sz="28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pic>
          <p:nvPicPr>
            <p:cNvPr id="9" name="Picture 8" descr="Gandhiji's Logo.png"/>
            <p:cNvPicPr>
              <a:picLocks noChangeAspect="1"/>
            </p:cNvPicPr>
            <p:nvPr/>
          </p:nvPicPr>
          <p:blipFill>
            <a:blip r:embed="rId4" cstate="print"/>
            <a:stretch>
              <a:fillRect/>
            </a:stretch>
          </p:blipFill>
          <p:spPr>
            <a:xfrm>
              <a:off x="7162800" y="0"/>
              <a:ext cx="1915550" cy="1371600"/>
            </a:xfrm>
            <a:prstGeom prst="rect">
              <a:avLst/>
            </a:prstGeom>
          </p:spPr>
        </p:pic>
      </p:grpSp>
      <p:sp>
        <p:nvSpPr>
          <p:cNvPr id="10" name="Rectangle 9"/>
          <p:cNvSpPr/>
          <p:nvPr/>
        </p:nvSpPr>
        <p:spPr>
          <a:xfrm>
            <a:off x="304800" y="1752600"/>
            <a:ext cx="8686800" cy="369332"/>
          </a:xfrm>
          <a:prstGeom prst="rect">
            <a:avLst/>
          </a:prstGeom>
        </p:spPr>
        <p:txBody>
          <a:bodyPr wrap="square">
            <a:spAutoFit/>
          </a:bodyPr>
          <a:lstStyle/>
          <a:p>
            <a:endParaRPr lang="en-US" b="1" dirty="0" smtClean="0">
              <a:solidFill>
                <a:srgbClr val="002060"/>
              </a:solidFill>
              <a:latin typeface="Bookman Old Style" pitchFamily="18" charset="0"/>
            </a:endParaRPr>
          </a:p>
        </p:txBody>
      </p:sp>
      <p:sp>
        <p:nvSpPr>
          <p:cNvPr id="11" name="Rectangle 10"/>
          <p:cNvSpPr/>
          <p:nvPr/>
        </p:nvSpPr>
        <p:spPr>
          <a:xfrm>
            <a:off x="2673082" y="3244334"/>
            <a:ext cx="184731" cy="369332"/>
          </a:xfrm>
          <a:prstGeom prst="rect">
            <a:avLst/>
          </a:prstGeom>
        </p:spPr>
        <p:txBody>
          <a:bodyPr wrap="none">
            <a:spAutoFit/>
          </a:bodyPr>
          <a:lstStyle/>
          <a:p>
            <a:endParaRPr lang="en-US" b="1" dirty="0" smtClean="0">
              <a:solidFill>
                <a:srgbClr val="002060"/>
              </a:solidFill>
              <a:latin typeface="Bookman Old Style" pitchFamily="18" charset="0"/>
            </a:endParaRPr>
          </a:p>
        </p:txBody>
      </p:sp>
      <p:sp>
        <p:nvSpPr>
          <p:cNvPr id="14" name="Subtitle 2"/>
          <p:cNvSpPr>
            <a:spLocks noGrp="1"/>
          </p:cNvSpPr>
          <p:nvPr>
            <p:ph type="subTitle" idx="1"/>
          </p:nvPr>
        </p:nvSpPr>
        <p:spPr>
          <a:xfrm>
            <a:off x="0" y="1447800"/>
            <a:ext cx="9144000" cy="5410200"/>
          </a:xfrm>
        </p:spPr>
        <p:txBody>
          <a:bodyPr/>
          <a:lstStyle/>
          <a:p>
            <a:endParaRPr lang="en-US" b="1" dirty="0" smtClean="0">
              <a:solidFill>
                <a:srgbClr val="002060"/>
              </a:solidFill>
              <a:latin typeface="Bookman Old Style" pitchFamily="18" charset="0"/>
            </a:endParaRPr>
          </a:p>
          <a:p>
            <a:endParaRPr lang="en-US" b="1" dirty="0" smtClean="0">
              <a:solidFill>
                <a:srgbClr val="002060"/>
              </a:solidFill>
              <a:latin typeface="Bookman Old Style" pitchFamily="18" charset="0"/>
            </a:endParaRPr>
          </a:p>
        </p:txBody>
      </p:sp>
      <p:pic>
        <p:nvPicPr>
          <p:cNvPr id="12" name="Picture 2"/>
          <p:cNvPicPr>
            <a:picLocks noChangeAspect="1" noChangeArrowheads="1"/>
          </p:cNvPicPr>
          <p:nvPr/>
        </p:nvPicPr>
        <p:blipFill>
          <a:blip r:embed="rId5" cstate="print"/>
          <a:srcRect/>
          <a:stretch>
            <a:fillRect/>
          </a:stretch>
        </p:blipFill>
        <p:spPr bwMode="auto">
          <a:xfrm>
            <a:off x="0" y="1447800"/>
            <a:ext cx="9144000" cy="5410200"/>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grpSp>
        <p:nvGrpSpPr>
          <p:cNvPr id="2" name="Group 5"/>
          <p:cNvGrpSpPr/>
          <p:nvPr/>
        </p:nvGrpSpPr>
        <p:grpSpPr>
          <a:xfrm>
            <a:off x="0" y="0"/>
            <a:ext cx="9144000" cy="6858000"/>
            <a:chOff x="0" y="-152400"/>
            <a:chExt cx="9144000" cy="7010400"/>
          </a:xfrm>
        </p:grpSpPr>
        <p:pic>
          <p:nvPicPr>
            <p:cNvPr id="4" name="Picture 3" descr="nlcil_logo_new.jpg"/>
            <p:cNvPicPr>
              <a:picLocks noChangeAspect="1"/>
            </p:cNvPicPr>
            <p:nvPr/>
          </p:nvPicPr>
          <p:blipFill>
            <a:blip r:embed="rId2" cstate="print">
              <a:clrChange>
                <a:clrFrom>
                  <a:srgbClr val="FFFFFF"/>
                </a:clrFrom>
                <a:clrTo>
                  <a:srgbClr val="FFFFFF">
                    <a:alpha val="0"/>
                  </a:srgbClr>
                </a:clrTo>
              </a:clrChange>
            </a:blip>
            <a:stretch>
              <a:fillRect/>
            </a:stretch>
          </p:blipFill>
          <p:spPr>
            <a:xfrm>
              <a:off x="207536" y="97514"/>
              <a:ext cx="1392664" cy="1197886"/>
            </a:xfrm>
            <a:prstGeom prst="rect">
              <a:avLst/>
            </a:prstGeom>
          </p:spPr>
        </p:pic>
        <p:pic>
          <p:nvPicPr>
            <p:cNvPr id="7" name="Picture 2"/>
            <p:cNvPicPr>
              <a:picLocks noChangeAspect="1" noChangeArrowheads="1"/>
            </p:cNvPicPr>
            <p:nvPr/>
          </p:nvPicPr>
          <p:blipFill>
            <a:blip r:embed="rId3" cstate="print">
              <a:duotone>
                <a:schemeClr val="bg2">
                  <a:shade val="45000"/>
                  <a:satMod val="135000"/>
                </a:schemeClr>
                <a:prstClr val="white"/>
              </a:duotone>
            </a:blip>
            <a:srcRect/>
            <a:stretch>
              <a:fillRect/>
            </a:stretch>
          </p:blipFill>
          <p:spPr bwMode="auto">
            <a:xfrm>
              <a:off x="0" y="1371600"/>
              <a:ext cx="9144000" cy="5486400"/>
            </a:xfrm>
            <a:prstGeom prst="rect">
              <a:avLst/>
            </a:prstGeom>
            <a:noFill/>
            <a:ln w="9525">
              <a:solidFill>
                <a:schemeClr val="accent4"/>
              </a:solidFill>
              <a:miter lim="800000"/>
              <a:headEnd/>
              <a:tailEnd/>
            </a:ln>
            <a:effectLst>
              <a:glow rad="63500">
                <a:schemeClr val="accent1">
                  <a:satMod val="175000"/>
                  <a:alpha val="40000"/>
                </a:schemeClr>
              </a:glow>
              <a:outerShdw blurRad="50800" dist="38100" dir="5400000" algn="t" rotWithShape="0">
                <a:prstClr val="black">
                  <a:alpha val="40000"/>
                </a:prstClr>
              </a:outerShdw>
            </a:effectLst>
            <a:scene3d>
              <a:camera prst="orthographicFront">
                <a:rot lat="0" lon="0" rev="0"/>
              </a:camera>
              <a:lightRig rig="balanced" dir="t">
                <a:rot lat="0" lon="0" rev="8700000"/>
              </a:lightRig>
            </a:scene3d>
            <a:sp3d>
              <a:bevelT w="190500" h="38100"/>
            </a:sp3d>
          </p:spPr>
        </p:pic>
        <p:sp>
          <p:nvSpPr>
            <p:cNvPr id="8" name="Rectangle 7"/>
            <p:cNvSpPr/>
            <p:nvPr/>
          </p:nvSpPr>
          <p:spPr>
            <a:xfrm>
              <a:off x="1828800" y="-152400"/>
              <a:ext cx="5433219" cy="1604541"/>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0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NLC India Limited</a:t>
              </a:r>
            </a:p>
            <a:p>
              <a:pPr algn="ctr"/>
              <a:r>
                <a:rPr lang="en-US" sz="28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Barsingsar Thermal Power Station</a:t>
              </a:r>
            </a:p>
            <a:p>
              <a:pPr algn="ctr"/>
              <a:r>
                <a:rPr lang="en-US" sz="28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Boiler Maintenance</a:t>
              </a:r>
              <a:endParaRPr lang="en-US" sz="28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pic>
          <p:nvPicPr>
            <p:cNvPr id="9" name="Picture 8" descr="Gandhiji's Logo.png"/>
            <p:cNvPicPr>
              <a:picLocks noChangeAspect="1"/>
            </p:cNvPicPr>
            <p:nvPr/>
          </p:nvPicPr>
          <p:blipFill>
            <a:blip r:embed="rId4" cstate="print"/>
            <a:stretch>
              <a:fillRect/>
            </a:stretch>
          </p:blipFill>
          <p:spPr>
            <a:xfrm>
              <a:off x="7162800" y="0"/>
              <a:ext cx="1915550" cy="1371600"/>
            </a:xfrm>
            <a:prstGeom prst="rect">
              <a:avLst/>
            </a:prstGeom>
          </p:spPr>
        </p:pic>
      </p:grpSp>
      <p:sp>
        <p:nvSpPr>
          <p:cNvPr id="10" name="Rectangle 9"/>
          <p:cNvSpPr/>
          <p:nvPr/>
        </p:nvSpPr>
        <p:spPr>
          <a:xfrm>
            <a:off x="304800" y="1752600"/>
            <a:ext cx="8686800" cy="369332"/>
          </a:xfrm>
          <a:prstGeom prst="rect">
            <a:avLst/>
          </a:prstGeom>
        </p:spPr>
        <p:txBody>
          <a:bodyPr wrap="square">
            <a:spAutoFit/>
          </a:bodyPr>
          <a:lstStyle/>
          <a:p>
            <a:endParaRPr lang="en-US" b="1" dirty="0" smtClean="0">
              <a:solidFill>
                <a:srgbClr val="002060"/>
              </a:solidFill>
              <a:latin typeface="Bookman Old Style" pitchFamily="18" charset="0"/>
            </a:endParaRPr>
          </a:p>
        </p:txBody>
      </p:sp>
      <p:sp>
        <p:nvSpPr>
          <p:cNvPr id="11" name="Rectangle 10"/>
          <p:cNvSpPr/>
          <p:nvPr/>
        </p:nvSpPr>
        <p:spPr>
          <a:xfrm>
            <a:off x="2673082" y="3244334"/>
            <a:ext cx="184731" cy="369332"/>
          </a:xfrm>
          <a:prstGeom prst="rect">
            <a:avLst/>
          </a:prstGeom>
        </p:spPr>
        <p:txBody>
          <a:bodyPr wrap="none">
            <a:spAutoFit/>
          </a:bodyPr>
          <a:lstStyle/>
          <a:p>
            <a:endParaRPr lang="en-US" b="1" dirty="0" smtClean="0">
              <a:solidFill>
                <a:srgbClr val="002060"/>
              </a:solidFill>
              <a:latin typeface="Bookman Old Style" pitchFamily="18" charset="0"/>
            </a:endParaRPr>
          </a:p>
        </p:txBody>
      </p:sp>
      <p:sp>
        <p:nvSpPr>
          <p:cNvPr id="14" name="Subtitle 2"/>
          <p:cNvSpPr>
            <a:spLocks noGrp="1"/>
          </p:cNvSpPr>
          <p:nvPr>
            <p:ph type="subTitle" idx="1"/>
          </p:nvPr>
        </p:nvSpPr>
        <p:spPr>
          <a:xfrm>
            <a:off x="0" y="1447800"/>
            <a:ext cx="9144000" cy="5410200"/>
          </a:xfrm>
        </p:spPr>
        <p:txBody>
          <a:bodyPr/>
          <a:lstStyle/>
          <a:p>
            <a:endParaRPr lang="en-US" b="1" dirty="0" smtClean="0">
              <a:solidFill>
                <a:srgbClr val="002060"/>
              </a:solidFill>
              <a:latin typeface="Bookman Old Style" pitchFamily="18" charset="0"/>
            </a:endParaRPr>
          </a:p>
          <a:p>
            <a:endParaRPr lang="en-US" b="1" dirty="0" smtClean="0">
              <a:solidFill>
                <a:srgbClr val="002060"/>
              </a:solidFill>
              <a:latin typeface="Bookman Old Style" pitchFamily="18" charset="0"/>
            </a:endParaRPr>
          </a:p>
        </p:txBody>
      </p:sp>
      <p:sp>
        <p:nvSpPr>
          <p:cNvPr id="12" name="Content Placeholder 2"/>
          <p:cNvSpPr txBox="1">
            <a:spLocks/>
          </p:cNvSpPr>
          <p:nvPr/>
        </p:nvSpPr>
        <p:spPr>
          <a:xfrm>
            <a:off x="0" y="1447800"/>
            <a:ext cx="9144000" cy="5410200"/>
          </a:xfrm>
          <a:prstGeom prst="rect">
            <a:avLst/>
          </a:prstGeom>
        </p:spPr>
        <p:txBody>
          <a:bodyPr vert="horz" lIns="91440" tIns="45720" rIns="91440" bIns="45720" rtlCol="0">
            <a:normAutofit/>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3200" b="1" i="0" u="none" strike="noStrike" kern="1200" cap="none" spc="0" normalizeH="0" baseline="0" noProof="0" dirty="0" smtClean="0">
                <a:ln>
                  <a:noFill/>
                </a:ln>
                <a:effectLst/>
                <a:uLnTx/>
                <a:uFillTx/>
                <a:latin typeface="+mn-lt"/>
                <a:ea typeface="+mn-ea"/>
                <a:cs typeface="+mn-cs"/>
              </a:rPr>
              <a:t>CFBC Boiler consist of two pass </a:t>
            </a:r>
          </a:p>
          <a:p>
            <a:pPr marL="0" marR="0" lvl="0" indent="0" algn="ctr"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200" b="1" i="0" u="none" strike="noStrike" kern="1200" cap="none" spc="0" normalizeH="0" baseline="0" noProof="0" dirty="0" smtClean="0">
                <a:ln>
                  <a:noFill/>
                </a:ln>
                <a:effectLst/>
                <a:uLnTx/>
                <a:uFillTx/>
                <a:latin typeface="+mn-lt"/>
                <a:ea typeface="+mn-ea"/>
                <a:cs typeface="+mn-cs"/>
              </a:rPr>
              <a:t>First pass is surrounded by water wall with four number of integrated FBHE in each corner of the boiler and two cyclone</a:t>
            </a:r>
          </a:p>
          <a:p>
            <a:pPr marL="0" marR="0" lvl="0" indent="0" algn="ctr" defTabSz="914400" rtl="0" eaLnBrk="1" fontAlgn="auto" latinLnBrk="0" hangingPunct="1">
              <a:lnSpc>
                <a:spcPct val="100000"/>
              </a:lnSpc>
              <a:spcBef>
                <a:spcPct val="20000"/>
              </a:spcBef>
              <a:spcAft>
                <a:spcPts val="0"/>
              </a:spcAft>
              <a:buClrTx/>
              <a:buSzTx/>
              <a:tabLst/>
              <a:defRPr/>
            </a:pPr>
            <a:r>
              <a:rPr kumimoji="0" lang="en-US" sz="3200" b="1" i="0" u="none" strike="noStrike" kern="1200" cap="none" spc="0" normalizeH="0" baseline="0" noProof="0" dirty="0" smtClean="0">
                <a:ln>
                  <a:noFill/>
                </a:ln>
                <a:effectLst/>
                <a:uLnTx/>
                <a:uFillTx/>
                <a:latin typeface="+mn-lt"/>
                <a:ea typeface="+mn-ea"/>
                <a:cs typeface="+mn-cs"/>
              </a:rPr>
              <a:t>(one is left and another is right side of the boiler)</a:t>
            </a:r>
          </a:p>
          <a:p>
            <a:pPr marL="0" marR="0" lvl="0" indent="0" algn="ctr"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200" b="1" i="0" u="none" strike="noStrike" kern="1200" cap="none" spc="0" normalizeH="0" baseline="0" noProof="0" dirty="0" smtClean="0">
                <a:ln>
                  <a:noFill/>
                </a:ln>
                <a:effectLst/>
                <a:uLnTx/>
                <a:uFillTx/>
                <a:latin typeface="+mn-lt"/>
                <a:ea typeface="+mn-ea"/>
                <a:cs typeface="+mn-cs"/>
              </a:rPr>
              <a:t>Second pass is surrounded by steam cooled wall. The flue gas after leaving the combustor passes through  the final SH, final RH,LTSH coil which is supported by a hanger tubes and after economizer tube banks leaves the second pass.</a:t>
            </a: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3200" b="1" i="0" u="none" strike="noStrike" kern="1200" cap="none" spc="0" normalizeH="0" baseline="0" noProof="0" dirty="0">
              <a:ln>
                <a:noFill/>
              </a:ln>
              <a:solidFill>
                <a:schemeClr val="tx1">
                  <a:tint val="75000"/>
                </a:schemeClr>
              </a:solidFill>
              <a:effectLst/>
              <a:uLnTx/>
              <a:uFillTx/>
              <a:latin typeface="+mn-lt"/>
              <a:ea typeface="+mn-ea"/>
              <a:cs typeface="+mn-cs"/>
            </a:endParaRPr>
          </a:p>
        </p:txBody>
      </p:sp>
    </p:spTree>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grpSp>
        <p:nvGrpSpPr>
          <p:cNvPr id="2" name="Group 5"/>
          <p:cNvGrpSpPr/>
          <p:nvPr/>
        </p:nvGrpSpPr>
        <p:grpSpPr>
          <a:xfrm>
            <a:off x="0" y="0"/>
            <a:ext cx="9144000" cy="6858000"/>
            <a:chOff x="0" y="-152400"/>
            <a:chExt cx="9144000" cy="7010400"/>
          </a:xfrm>
        </p:grpSpPr>
        <p:pic>
          <p:nvPicPr>
            <p:cNvPr id="4" name="Picture 3" descr="nlcil_logo_new.jpg"/>
            <p:cNvPicPr>
              <a:picLocks noChangeAspect="1"/>
            </p:cNvPicPr>
            <p:nvPr/>
          </p:nvPicPr>
          <p:blipFill>
            <a:blip r:embed="rId2" cstate="print">
              <a:clrChange>
                <a:clrFrom>
                  <a:srgbClr val="FFFFFF"/>
                </a:clrFrom>
                <a:clrTo>
                  <a:srgbClr val="FFFFFF">
                    <a:alpha val="0"/>
                  </a:srgbClr>
                </a:clrTo>
              </a:clrChange>
            </a:blip>
            <a:stretch>
              <a:fillRect/>
            </a:stretch>
          </p:blipFill>
          <p:spPr>
            <a:xfrm>
              <a:off x="207536" y="97514"/>
              <a:ext cx="1392664" cy="1197886"/>
            </a:xfrm>
            <a:prstGeom prst="rect">
              <a:avLst/>
            </a:prstGeom>
          </p:spPr>
        </p:pic>
        <p:pic>
          <p:nvPicPr>
            <p:cNvPr id="7" name="Picture 2"/>
            <p:cNvPicPr>
              <a:picLocks noChangeAspect="1" noChangeArrowheads="1"/>
            </p:cNvPicPr>
            <p:nvPr/>
          </p:nvPicPr>
          <p:blipFill>
            <a:blip r:embed="rId3" cstate="print">
              <a:duotone>
                <a:schemeClr val="bg2">
                  <a:shade val="45000"/>
                  <a:satMod val="135000"/>
                </a:schemeClr>
                <a:prstClr val="white"/>
              </a:duotone>
            </a:blip>
            <a:srcRect/>
            <a:stretch>
              <a:fillRect/>
            </a:stretch>
          </p:blipFill>
          <p:spPr bwMode="auto">
            <a:xfrm>
              <a:off x="0" y="1371600"/>
              <a:ext cx="9144000" cy="5486400"/>
            </a:xfrm>
            <a:prstGeom prst="rect">
              <a:avLst/>
            </a:prstGeom>
            <a:noFill/>
            <a:ln w="9525">
              <a:solidFill>
                <a:schemeClr val="accent4"/>
              </a:solidFill>
              <a:miter lim="800000"/>
              <a:headEnd/>
              <a:tailEnd/>
            </a:ln>
            <a:effectLst>
              <a:glow rad="63500">
                <a:schemeClr val="accent1">
                  <a:satMod val="175000"/>
                  <a:alpha val="40000"/>
                </a:schemeClr>
              </a:glow>
              <a:outerShdw blurRad="50800" dist="38100" dir="5400000" algn="t" rotWithShape="0">
                <a:prstClr val="black">
                  <a:alpha val="40000"/>
                </a:prstClr>
              </a:outerShdw>
            </a:effectLst>
            <a:scene3d>
              <a:camera prst="orthographicFront">
                <a:rot lat="0" lon="0" rev="0"/>
              </a:camera>
              <a:lightRig rig="balanced" dir="t">
                <a:rot lat="0" lon="0" rev="8700000"/>
              </a:lightRig>
            </a:scene3d>
            <a:sp3d>
              <a:bevelT w="190500" h="38100"/>
            </a:sp3d>
          </p:spPr>
        </p:pic>
        <p:sp>
          <p:nvSpPr>
            <p:cNvPr id="8" name="Rectangle 7"/>
            <p:cNvSpPr/>
            <p:nvPr/>
          </p:nvSpPr>
          <p:spPr>
            <a:xfrm>
              <a:off x="1828800" y="-152400"/>
              <a:ext cx="5433219" cy="1604541"/>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0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NLC India Limited</a:t>
              </a:r>
            </a:p>
            <a:p>
              <a:pPr algn="ctr"/>
              <a:r>
                <a:rPr lang="en-US" sz="28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Barsingsar Thermal Power Station</a:t>
              </a:r>
            </a:p>
            <a:p>
              <a:pPr algn="ctr"/>
              <a:r>
                <a:rPr lang="en-US" sz="28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Boiler Maintenance</a:t>
              </a:r>
              <a:endParaRPr lang="en-US" sz="28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pic>
          <p:nvPicPr>
            <p:cNvPr id="9" name="Picture 8" descr="Gandhiji's Logo.png"/>
            <p:cNvPicPr>
              <a:picLocks noChangeAspect="1"/>
            </p:cNvPicPr>
            <p:nvPr/>
          </p:nvPicPr>
          <p:blipFill>
            <a:blip r:embed="rId4" cstate="print"/>
            <a:stretch>
              <a:fillRect/>
            </a:stretch>
          </p:blipFill>
          <p:spPr>
            <a:xfrm>
              <a:off x="7162800" y="0"/>
              <a:ext cx="1915550" cy="1371600"/>
            </a:xfrm>
            <a:prstGeom prst="rect">
              <a:avLst/>
            </a:prstGeom>
          </p:spPr>
        </p:pic>
      </p:grpSp>
      <p:sp>
        <p:nvSpPr>
          <p:cNvPr id="10" name="Rectangle 9"/>
          <p:cNvSpPr/>
          <p:nvPr/>
        </p:nvSpPr>
        <p:spPr>
          <a:xfrm>
            <a:off x="304800" y="1752600"/>
            <a:ext cx="8686800" cy="369332"/>
          </a:xfrm>
          <a:prstGeom prst="rect">
            <a:avLst/>
          </a:prstGeom>
        </p:spPr>
        <p:txBody>
          <a:bodyPr wrap="square">
            <a:spAutoFit/>
          </a:bodyPr>
          <a:lstStyle/>
          <a:p>
            <a:endParaRPr lang="en-US" b="1" dirty="0" smtClean="0">
              <a:solidFill>
                <a:srgbClr val="002060"/>
              </a:solidFill>
              <a:latin typeface="Bookman Old Style" pitchFamily="18" charset="0"/>
            </a:endParaRPr>
          </a:p>
        </p:txBody>
      </p:sp>
      <p:sp>
        <p:nvSpPr>
          <p:cNvPr id="11" name="Rectangle 10"/>
          <p:cNvSpPr/>
          <p:nvPr/>
        </p:nvSpPr>
        <p:spPr>
          <a:xfrm>
            <a:off x="2673082" y="3244334"/>
            <a:ext cx="184731" cy="369332"/>
          </a:xfrm>
          <a:prstGeom prst="rect">
            <a:avLst/>
          </a:prstGeom>
        </p:spPr>
        <p:txBody>
          <a:bodyPr wrap="none">
            <a:spAutoFit/>
          </a:bodyPr>
          <a:lstStyle/>
          <a:p>
            <a:endParaRPr lang="en-US" b="1" dirty="0" smtClean="0">
              <a:solidFill>
                <a:srgbClr val="002060"/>
              </a:solidFill>
              <a:latin typeface="Bookman Old Style" pitchFamily="18" charset="0"/>
            </a:endParaRPr>
          </a:p>
        </p:txBody>
      </p:sp>
      <p:sp>
        <p:nvSpPr>
          <p:cNvPr id="14" name="Subtitle 2"/>
          <p:cNvSpPr>
            <a:spLocks noGrp="1"/>
          </p:cNvSpPr>
          <p:nvPr>
            <p:ph type="subTitle" idx="1"/>
          </p:nvPr>
        </p:nvSpPr>
        <p:spPr>
          <a:xfrm>
            <a:off x="0" y="1447800"/>
            <a:ext cx="9144000" cy="5410200"/>
          </a:xfrm>
        </p:spPr>
        <p:txBody>
          <a:bodyPr/>
          <a:lstStyle/>
          <a:p>
            <a:endParaRPr lang="en-US" b="1" dirty="0" smtClean="0">
              <a:solidFill>
                <a:srgbClr val="002060"/>
              </a:solidFill>
              <a:latin typeface="Bookman Old Style" pitchFamily="18" charset="0"/>
            </a:endParaRPr>
          </a:p>
          <a:p>
            <a:r>
              <a:rPr lang="en-US" b="1" dirty="0" smtClean="0">
                <a:solidFill>
                  <a:srgbClr val="002060"/>
                </a:solidFill>
                <a:latin typeface="Bookman Old Style" pitchFamily="18" charset="0"/>
              </a:rPr>
              <a:t>FLUIDIZATION</a:t>
            </a:r>
          </a:p>
        </p:txBody>
      </p:sp>
      <p:sp>
        <p:nvSpPr>
          <p:cNvPr id="13" name="Rectangle 12"/>
          <p:cNvSpPr/>
          <p:nvPr/>
        </p:nvSpPr>
        <p:spPr>
          <a:xfrm>
            <a:off x="609600" y="2967334"/>
            <a:ext cx="8229600" cy="1569660"/>
          </a:xfrm>
          <a:prstGeom prst="rect">
            <a:avLst/>
          </a:prstGeom>
        </p:spPr>
        <p:txBody>
          <a:bodyPr wrap="square">
            <a:spAutoFit/>
          </a:bodyPr>
          <a:lstStyle/>
          <a:p>
            <a:pPr>
              <a:buNone/>
            </a:pPr>
            <a:r>
              <a:rPr lang="en-US" sz="3200" dirty="0" smtClean="0"/>
              <a:t>Fluidization is a process whereby a granular material is converted from a static solid to a dynamic fluid</a:t>
            </a:r>
            <a:endParaRPr lang="en-US" sz="3200" dirty="0"/>
          </a:p>
        </p:txBody>
      </p:sp>
    </p:spTree>
  </p:cSld>
  <p:clrMapOvr>
    <a:masterClrMapping/>
  </p:clrMapOvr>
  <p:transition>
    <p:fade/>
  </p:transition>
  <p:timing>
    <p:tnLst>
      <p:par>
        <p:cTn id="1" dur="indefinite" restart="never" nodeType="tmRoot"/>
      </p:par>
    </p:tnLst>
  </p:timing>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1498</TotalTime>
  <Words>2563</Words>
  <Application>Microsoft Office PowerPoint</Application>
  <PresentationFormat>On-screen Show (4:3)</PresentationFormat>
  <Paragraphs>856</Paragraphs>
  <Slides>69</Slides>
  <Notes>0</Notes>
  <HiddenSlides>0</HiddenSlides>
  <MMClips>0</MMClips>
  <ScaleCrop>false</ScaleCrop>
  <HeadingPairs>
    <vt:vector size="4" baseType="variant">
      <vt:variant>
        <vt:lpstr>Theme</vt:lpstr>
      </vt:variant>
      <vt:variant>
        <vt:i4>2</vt:i4>
      </vt:variant>
      <vt:variant>
        <vt:lpstr>Slide Titles</vt:lpstr>
      </vt:variant>
      <vt:variant>
        <vt:i4>69</vt:i4>
      </vt:variant>
    </vt:vector>
  </HeadingPairs>
  <TitlesOfParts>
    <vt:vector size="71" baseType="lpstr">
      <vt:lpstr>Office Theme</vt:lpstr>
      <vt:lpstr>Flow</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lpstr>Slide 55</vt:lpstr>
      <vt:lpstr>Slide 56</vt:lpstr>
      <vt:lpstr>Slide 57</vt:lpstr>
      <vt:lpstr>Slide 58</vt:lpstr>
      <vt:lpstr>Slide 59</vt:lpstr>
      <vt:lpstr>Slide 60</vt:lpstr>
      <vt:lpstr>Slide 61</vt:lpstr>
      <vt:lpstr>Slide 62</vt:lpstr>
      <vt:lpstr>Slide 63</vt:lpstr>
      <vt:lpstr>Slide 64</vt:lpstr>
      <vt:lpstr>Slide 65</vt:lpstr>
      <vt:lpstr>Slide 66</vt:lpstr>
      <vt:lpstr>Slide 67</vt:lpstr>
      <vt:lpstr>Slide 68</vt:lpstr>
      <vt:lpstr>Slide 69</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
  <cp:lastModifiedBy>hrdtraining</cp:lastModifiedBy>
  <cp:revision>201</cp:revision>
  <dcterms:created xsi:type="dcterms:W3CDTF">2006-08-16T00:00:00Z</dcterms:created>
  <dcterms:modified xsi:type="dcterms:W3CDTF">2019-05-28T08:47:43Z</dcterms:modified>
</cp:coreProperties>
</file>